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87" r:id="rId2"/>
  </p:sldMasterIdLst>
  <p:notesMasterIdLst>
    <p:notesMasterId r:id="rId31"/>
  </p:notesMasterIdLst>
  <p:handoutMasterIdLst>
    <p:handoutMasterId r:id="rId32"/>
  </p:handoutMasterIdLst>
  <p:sldIdLst>
    <p:sldId id="274" r:id="rId3"/>
    <p:sldId id="353" r:id="rId4"/>
    <p:sldId id="306" r:id="rId5"/>
    <p:sldId id="310" r:id="rId6"/>
    <p:sldId id="311" r:id="rId7"/>
    <p:sldId id="322" r:id="rId8"/>
    <p:sldId id="312" r:id="rId9"/>
    <p:sldId id="325" r:id="rId10"/>
    <p:sldId id="326" r:id="rId11"/>
    <p:sldId id="327" r:id="rId12"/>
    <p:sldId id="328" r:id="rId13"/>
    <p:sldId id="331" r:id="rId14"/>
    <p:sldId id="292" r:id="rId15"/>
    <p:sldId id="332" r:id="rId16"/>
    <p:sldId id="329" r:id="rId17"/>
    <p:sldId id="290" r:id="rId18"/>
    <p:sldId id="291" r:id="rId19"/>
    <p:sldId id="349" r:id="rId20"/>
    <p:sldId id="354" r:id="rId21"/>
    <p:sldId id="352" r:id="rId22"/>
    <p:sldId id="338" r:id="rId23"/>
    <p:sldId id="336" r:id="rId24"/>
    <p:sldId id="340" r:id="rId25"/>
    <p:sldId id="341" r:id="rId26"/>
    <p:sldId id="342" r:id="rId27"/>
    <p:sldId id="343" r:id="rId28"/>
    <p:sldId id="296" r:id="rId29"/>
    <p:sldId id="344" r:id="rId30"/>
  </p:sldIdLst>
  <p:sldSz cx="9144000" cy="6858000" type="screen4x3"/>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B9B"/>
    <a:srgbClr val="ED2891"/>
    <a:srgbClr val="E5007D"/>
    <a:srgbClr val="C7E6E9"/>
    <a:srgbClr val="85CCD4"/>
    <a:srgbClr val="44BBC5"/>
    <a:srgbClr val="008496"/>
    <a:srgbClr val="00B7B2"/>
    <a:srgbClr val="F7C3DC"/>
    <a:srgbClr val="F3A1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6397" autoAdjust="0"/>
  </p:normalViewPr>
  <p:slideViewPr>
    <p:cSldViewPr snapToGrid="0" snapToObjects="1">
      <p:cViewPr varScale="1">
        <p:scale>
          <a:sx n="86" d="100"/>
          <a:sy n="86" d="100"/>
        </p:scale>
        <p:origin x="124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9110" y="0"/>
            <a:ext cx="2975240" cy="477044"/>
          </a:xfrm>
          <a:prstGeom prst="rect">
            <a:avLst/>
          </a:prstGeom>
        </p:spPr>
        <p:txBody>
          <a:bodyPr vert="horz" lIns="91440" tIns="45720" rIns="91440" bIns="45720" rtlCol="0"/>
          <a:lstStyle>
            <a:lvl1pPr algn="r">
              <a:defRPr sz="1200"/>
            </a:lvl1pPr>
          </a:lstStyle>
          <a:p>
            <a:fld id="{584DCC80-CA36-F045-A58C-848932FB29C3}" type="datetimeFigureOut">
              <a:rPr lang="en-US" smtClean="0"/>
              <a:t>6/19/2020</a:t>
            </a:fld>
            <a:endParaRPr lang="en-US"/>
          </a:p>
        </p:txBody>
      </p:sp>
      <p:sp>
        <p:nvSpPr>
          <p:cNvPr id="4" name="Footer Placeholder 3"/>
          <p:cNvSpPr>
            <a:spLocks noGrp="1"/>
          </p:cNvSpPr>
          <p:nvPr>
            <p:ph type="ftr" sz="quarter" idx="2"/>
          </p:nvPr>
        </p:nvSpPr>
        <p:spPr>
          <a:xfrm>
            <a:off x="0" y="9062175"/>
            <a:ext cx="2975240" cy="47704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9110" y="9062175"/>
            <a:ext cx="2975240" cy="477044"/>
          </a:xfrm>
          <a:prstGeom prst="rect">
            <a:avLst/>
          </a:prstGeom>
        </p:spPr>
        <p:txBody>
          <a:bodyPr vert="horz" lIns="91440" tIns="45720" rIns="91440" bIns="45720" rtlCol="0" anchor="b"/>
          <a:lstStyle>
            <a:lvl1pPr algn="r">
              <a:defRPr sz="1200"/>
            </a:lvl1pPr>
          </a:lstStyle>
          <a:p>
            <a:fld id="{2FD5D1C1-F34B-8540-9015-CDD822028F69}" type="slidenum">
              <a:rPr lang="en-US" smtClean="0"/>
              <a:t>‹#›</a:t>
            </a:fld>
            <a:endParaRPr lang="en-US"/>
          </a:p>
        </p:txBody>
      </p:sp>
    </p:spTree>
    <p:extLst>
      <p:ext uri="{BB962C8B-B14F-4D97-AF65-F5344CB8AC3E}">
        <p14:creationId xmlns:p14="http://schemas.microsoft.com/office/powerpoint/2010/main" val="782592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9110" y="0"/>
            <a:ext cx="2975240" cy="477044"/>
          </a:xfrm>
          <a:prstGeom prst="rect">
            <a:avLst/>
          </a:prstGeom>
        </p:spPr>
        <p:txBody>
          <a:bodyPr vert="horz" lIns="91440" tIns="45720" rIns="91440" bIns="45720" rtlCol="0"/>
          <a:lstStyle>
            <a:lvl1pPr algn="r">
              <a:defRPr sz="1200"/>
            </a:lvl1pPr>
          </a:lstStyle>
          <a:p>
            <a:fld id="{F595C204-7EB0-F245-AC16-FC44E91A7A65}" type="datetimeFigureOut">
              <a:rPr lang="en-US" smtClean="0"/>
              <a:t>6/19/2020</a:t>
            </a:fld>
            <a:endParaRPr lang="en-US"/>
          </a:p>
        </p:txBody>
      </p:sp>
      <p:sp>
        <p:nvSpPr>
          <p:cNvPr id="4" name="Slide Image Placeholder 3"/>
          <p:cNvSpPr>
            <a:spLocks noGrp="1" noRot="1" noChangeAspect="1"/>
          </p:cNvSpPr>
          <p:nvPr>
            <p:ph type="sldImg" idx="2"/>
          </p:nvPr>
        </p:nvSpPr>
        <p:spPr>
          <a:xfrm>
            <a:off x="1047750" y="715963"/>
            <a:ext cx="4770438" cy="3578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595" y="4531916"/>
            <a:ext cx="5492750" cy="429339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062175"/>
            <a:ext cx="2975240" cy="47704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9110" y="9062175"/>
            <a:ext cx="2975240" cy="477044"/>
          </a:xfrm>
          <a:prstGeom prst="rect">
            <a:avLst/>
          </a:prstGeom>
        </p:spPr>
        <p:txBody>
          <a:bodyPr vert="horz" lIns="91440" tIns="45720" rIns="91440" bIns="45720" rtlCol="0" anchor="b"/>
          <a:lstStyle>
            <a:lvl1pPr algn="r">
              <a:defRPr sz="1200"/>
            </a:lvl1pPr>
          </a:lstStyle>
          <a:p>
            <a:fld id="{31412BEB-C874-A74C-8D0A-39AA16E8DFB9}" type="slidenum">
              <a:rPr lang="en-US" smtClean="0"/>
              <a:t>‹#›</a:t>
            </a:fld>
            <a:endParaRPr lang="en-US"/>
          </a:p>
        </p:txBody>
      </p:sp>
    </p:spTree>
    <p:extLst>
      <p:ext uri="{BB962C8B-B14F-4D97-AF65-F5344CB8AC3E}">
        <p14:creationId xmlns:p14="http://schemas.microsoft.com/office/powerpoint/2010/main" val="238330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9E6F516-5A93-46CB-BD93-0AA757BC2E46}"/>
              </a:ext>
            </a:extLst>
          </p:cNvPr>
          <p:cNvSpPr>
            <a:spLocks noGrp="1"/>
          </p:cNvSpPr>
          <p:nvPr>
            <p:ph type="body" sz="quarter" idx="17" hasCustomPrompt="1"/>
          </p:nvPr>
        </p:nvSpPr>
        <p:spPr>
          <a:xfrm>
            <a:off x="1466490" y="3520773"/>
            <a:ext cx="5279367" cy="395619"/>
          </a:xfrm>
          <a:prstGeom prst="rect">
            <a:avLst/>
          </a:prstGeom>
        </p:spPr>
        <p:txBody>
          <a:bodyPr anchor="ctr"/>
          <a:lstStyle>
            <a:lvl1pPr marL="0" indent="0">
              <a:buNone/>
              <a:defRPr sz="2000" b="1">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Subtitle</a:t>
            </a:r>
          </a:p>
        </p:txBody>
      </p:sp>
      <p:sp>
        <p:nvSpPr>
          <p:cNvPr id="9" name="Text Placeholder 9">
            <a:extLst>
              <a:ext uri="{FF2B5EF4-FFF2-40B4-BE49-F238E27FC236}">
                <a16:creationId xmlns:a16="http://schemas.microsoft.com/office/drawing/2014/main" id="{8B4B5340-958A-450C-A8D9-EBE1007D2C86}"/>
              </a:ext>
            </a:extLst>
          </p:cNvPr>
          <p:cNvSpPr>
            <a:spLocks noGrp="1"/>
          </p:cNvSpPr>
          <p:nvPr>
            <p:ph type="body" sz="quarter" idx="18" hasCustomPrompt="1"/>
          </p:nvPr>
        </p:nvSpPr>
        <p:spPr>
          <a:xfrm>
            <a:off x="1466490" y="3916392"/>
            <a:ext cx="5279367" cy="672861"/>
          </a:xfrm>
          <a:prstGeom prst="rect">
            <a:avLst/>
          </a:prstGeom>
        </p:spPr>
        <p:txBody>
          <a:bodyPr anchor="t" anchorCtr="0"/>
          <a:lstStyle>
            <a:lvl1pPr marL="0" indent="0">
              <a:buNone/>
              <a:defRPr sz="1400" b="0">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01/08/2018</a:t>
            </a:r>
          </a:p>
          <a:p>
            <a:pPr marL="342900" marR="0" lvl="0" indent="-342900" algn="l" defTabSz="457200" rtl="0" eaLnBrk="1" fontAlgn="auto" latinLnBrk="0" hangingPunct="1">
              <a:lnSpc>
                <a:spcPct val="100000"/>
              </a:lnSpc>
              <a:spcBef>
                <a:spcPct val="20000"/>
              </a:spcBef>
              <a:spcAft>
                <a:spcPts val="0"/>
              </a:spcAft>
              <a:buClrTx/>
              <a:buSzTx/>
              <a:tabLst/>
              <a:defRPr/>
            </a:pPr>
            <a:r>
              <a:rPr lang="en-US" dirty="0"/>
              <a:t>V1.2</a:t>
            </a:r>
          </a:p>
        </p:txBody>
      </p:sp>
      <p:sp>
        <p:nvSpPr>
          <p:cNvPr id="10" name="Text Placeholder 9">
            <a:extLst>
              <a:ext uri="{FF2B5EF4-FFF2-40B4-BE49-F238E27FC236}">
                <a16:creationId xmlns:a16="http://schemas.microsoft.com/office/drawing/2014/main" id="{E03EEA31-37FD-4C6A-A5B4-FAEB69A86C18}"/>
              </a:ext>
            </a:extLst>
          </p:cNvPr>
          <p:cNvSpPr>
            <a:spLocks noGrp="1"/>
          </p:cNvSpPr>
          <p:nvPr>
            <p:ph type="body" sz="quarter" idx="19" hasCustomPrompt="1"/>
          </p:nvPr>
        </p:nvSpPr>
        <p:spPr>
          <a:xfrm>
            <a:off x="1466489" y="4741653"/>
            <a:ext cx="5279367" cy="373811"/>
          </a:xfrm>
          <a:prstGeom prst="rect">
            <a:avLst/>
          </a:prstGeom>
        </p:spPr>
        <p:txBody>
          <a:bodyPr anchor="t" anchorCtr="0"/>
          <a:lstStyle>
            <a:lvl1pPr marL="0" indent="0">
              <a:buNone/>
              <a:defRPr sz="1400" b="0">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1st August 2017</a:t>
            </a:r>
          </a:p>
        </p:txBody>
      </p:sp>
      <p:sp>
        <p:nvSpPr>
          <p:cNvPr id="19" name="Text Placeholder 2">
            <a:extLst>
              <a:ext uri="{FF2B5EF4-FFF2-40B4-BE49-F238E27FC236}">
                <a16:creationId xmlns:a16="http://schemas.microsoft.com/office/drawing/2014/main" id="{1898A98A-E192-4AAF-9C23-E1F9CFFAB16B}"/>
              </a:ext>
            </a:extLst>
          </p:cNvPr>
          <p:cNvSpPr>
            <a:spLocks noGrp="1"/>
          </p:cNvSpPr>
          <p:nvPr>
            <p:ph type="body" sz="quarter" idx="21" hasCustomPrompt="1"/>
          </p:nvPr>
        </p:nvSpPr>
        <p:spPr>
          <a:xfrm>
            <a:off x="1587259" y="1923512"/>
            <a:ext cx="5158595" cy="1127362"/>
          </a:xfrm>
          <a:prstGeom prst="rect">
            <a:avLst/>
          </a:prstGeom>
          <a:noFill/>
        </p:spPr>
        <p:txBody>
          <a:bodyPr lIns="36000" tIns="144000" rIns="18000" bIns="36000" anchor="ctr" anchorCtr="0"/>
          <a:lstStyle>
            <a:lvl1pPr marL="0" indent="0">
              <a:lnSpc>
                <a:spcPct val="85000"/>
              </a:lnSpc>
              <a:buNone/>
              <a:defRPr sz="4400" b="1" baseline="0">
                <a:solidFill>
                  <a:srgbClr val="1E4B9B"/>
                </a:solidFill>
                <a:latin typeface="Arial" panose="020B060402020202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61517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_Cyan">
    <p:spTree>
      <p:nvGrpSpPr>
        <p:cNvPr id="1" name=""/>
        <p:cNvGrpSpPr/>
        <p:nvPr/>
      </p:nvGrpSpPr>
      <p:grpSpPr>
        <a:xfrm>
          <a:off x="0" y="0"/>
          <a:ext cx="0" cy="0"/>
          <a:chOff x="0" y="0"/>
          <a:chExt cx="0" cy="0"/>
        </a:xfrm>
      </p:grpSpPr>
      <p:sp>
        <p:nvSpPr>
          <p:cNvPr id="2" name="Title 1"/>
          <p:cNvSpPr>
            <a:spLocks noGrp="1"/>
          </p:cNvSpPr>
          <p:nvPr>
            <p:ph type="title"/>
          </p:nvPr>
        </p:nvSpPr>
        <p:spPr>
          <a:xfrm>
            <a:off x="503236" y="293043"/>
            <a:ext cx="6687665" cy="581174"/>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506956" y="1915050"/>
            <a:ext cx="8139757" cy="4373902"/>
          </a:xfrm>
          <a:prstGeom prst="rect">
            <a:avLst/>
          </a:prstGeom>
        </p:spPr>
        <p:txBody>
          <a:bodyPr/>
          <a:lstStyle/>
          <a:p>
            <a:pPr lvl="0"/>
            <a:r>
              <a:rPr lang="en-US"/>
              <a:t>Click to edit Master text styles</a:t>
            </a:r>
          </a:p>
        </p:txBody>
      </p:sp>
      <p:sp>
        <p:nvSpPr>
          <p:cNvPr id="8" name="Subtitle 2"/>
          <p:cNvSpPr>
            <a:spLocks noGrp="1"/>
          </p:cNvSpPr>
          <p:nvPr>
            <p:ph type="subTitle" idx="13"/>
          </p:nvPr>
        </p:nvSpPr>
        <p:spPr>
          <a:xfrm>
            <a:off x="506957" y="1087056"/>
            <a:ext cx="6685086" cy="395173"/>
          </a:xfrm>
          <a:prstGeom prst="rect">
            <a:avLst/>
          </a:prstGeom>
        </p:spPr>
        <p:txBody>
          <a:bodyPr wrap="square">
            <a:spAutoFit/>
          </a:bodyPr>
          <a:lstStyle>
            <a:lvl1pPr marL="0" indent="0" algn="l">
              <a:lnSpc>
                <a:spcPct val="100000"/>
              </a:lnSpc>
              <a:spcBef>
                <a:spcPts val="0"/>
              </a:spcBef>
              <a:spcAft>
                <a:spcPts val="0"/>
              </a:spcAft>
              <a:buNone/>
              <a:defRPr sz="1968">
                <a:solidFill>
                  <a:schemeClr val="tx1"/>
                </a:solidFill>
              </a:defRPr>
            </a:lvl1pPr>
            <a:lvl2pPr marL="457079" indent="0" algn="ctr">
              <a:buNone/>
              <a:defRPr>
                <a:solidFill>
                  <a:schemeClr val="tx1">
                    <a:tint val="75000"/>
                  </a:schemeClr>
                </a:solidFill>
              </a:defRPr>
            </a:lvl2pPr>
            <a:lvl3pPr marL="914157" indent="0" algn="ctr">
              <a:buNone/>
              <a:defRPr>
                <a:solidFill>
                  <a:schemeClr val="tx1">
                    <a:tint val="75000"/>
                  </a:schemeClr>
                </a:solidFill>
              </a:defRPr>
            </a:lvl3pPr>
            <a:lvl4pPr marL="1371236" indent="0" algn="ctr">
              <a:buNone/>
              <a:defRPr>
                <a:solidFill>
                  <a:schemeClr val="tx1">
                    <a:tint val="75000"/>
                  </a:schemeClr>
                </a:solidFill>
              </a:defRPr>
            </a:lvl4pPr>
            <a:lvl5pPr marL="1828315" indent="0" algn="ctr">
              <a:buNone/>
              <a:defRPr>
                <a:solidFill>
                  <a:schemeClr val="tx1">
                    <a:tint val="75000"/>
                  </a:schemeClr>
                </a:solidFill>
              </a:defRPr>
            </a:lvl5pPr>
            <a:lvl6pPr marL="2285394" indent="0" algn="ctr">
              <a:buNone/>
              <a:defRPr>
                <a:solidFill>
                  <a:schemeClr val="tx1">
                    <a:tint val="75000"/>
                  </a:schemeClr>
                </a:solidFill>
              </a:defRPr>
            </a:lvl6pPr>
            <a:lvl7pPr marL="2742472" indent="0" algn="ctr">
              <a:buNone/>
              <a:defRPr>
                <a:solidFill>
                  <a:schemeClr val="tx1">
                    <a:tint val="75000"/>
                  </a:schemeClr>
                </a:solidFill>
              </a:defRPr>
            </a:lvl7pPr>
            <a:lvl8pPr marL="3199551" indent="0" algn="ctr">
              <a:buNone/>
              <a:defRPr>
                <a:solidFill>
                  <a:schemeClr val="tx1">
                    <a:tint val="75000"/>
                  </a:schemeClr>
                </a:solidFill>
              </a:defRPr>
            </a:lvl8pPr>
            <a:lvl9pPr marL="3656629" indent="0" algn="ctr">
              <a:buNone/>
              <a:defRPr>
                <a:solidFill>
                  <a:schemeClr val="tx1">
                    <a:tint val="75000"/>
                  </a:schemeClr>
                </a:solidFill>
              </a:defRPr>
            </a:lvl9pPr>
          </a:lstStyle>
          <a:p>
            <a:r>
              <a:rPr lang="en-US"/>
              <a:t>Click to edit Master subtitle style</a:t>
            </a:r>
            <a:endParaRPr lang="en-GB" dirty="0"/>
          </a:p>
        </p:txBody>
      </p:sp>
      <p:sp>
        <p:nvSpPr>
          <p:cNvPr id="9" name="Slide Number Placeholder 5"/>
          <p:cNvSpPr>
            <a:spLocks noGrp="1"/>
          </p:cNvSpPr>
          <p:nvPr>
            <p:ph type="sldNum" sz="quarter" idx="4"/>
          </p:nvPr>
        </p:nvSpPr>
        <p:spPr>
          <a:xfrm>
            <a:off x="8462624" y="6398505"/>
            <a:ext cx="353919" cy="365125"/>
          </a:xfrm>
          <a:prstGeom prst="rect">
            <a:avLst/>
          </a:prstGeom>
        </p:spPr>
        <p:txBody>
          <a:bodyPr vert="horz" lIns="130055" tIns="65028" rIns="130055" bIns="65028" rtlCol="0" anchor="ctr"/>
          <a:lstStyle>
            <a:lvl1pPr algn="r">
              <a:defRPr sz="703">
                <a:solidFill>
                  <a:srgbClr val="FFFFFF"/>
                </a:solidFill>
              </a:defRPr>
            </a:lvl1pPr>
          </a:lstStyle>
          <a:p>
            <a:pPr algn="ctr"/>
            <a:fld id="{C0BADC3D-1509-2C4E-AB5E-AF0356668A88}" type="slidenum">
              <a:rPr lang="en-GB" smtClean="0"/>
              <a:pPr algn="ctr"/>
              <a:t>‹#›</a:t>
            </a:fld>
            <a:endParaRPr lang="en-GB" dirty="0"/>
          </a:p>
        </p:txBody>
      </p:sp>
      <p:cxnSp>
        <p:nvCxnSpPr>
          <p:cNvPr id="7" name="Straight Connector 6"/>
          <p:cNvCxnSpPr/>
          <p:nvPr userDrawn="1"/>
        </p:nvCxnSpPr>
        <p:spPr>
          <a:xfrm>
            <a:off x="500504" y="892976"/>
            <a:ext cx="6329895" cy="0"/>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7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06414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Blu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86097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19/06/2020</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39442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19/06/2020</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05480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19/06/2020</a:t>
            </a:fld>
            <a:endParaRPr lang="en-GB" sz="1050"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863253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28E83104-D853-412E-9A06-D4E39CA8791B}"/>
              </a:ext>
            </a:extLst>
          </p:cNvPr>
          <p:cNvSpPr>
            <a:spLocks noGrp="1"/>
          </p:cNvSpPr>
          <p:nvPr>
            <p:ph type="chart" sz="quarter" idx="26"/>
          </p:nvPr>
        </p:nvSpPr>
        <p:spPr>
          <a:xfrm>
            <a:off x="577850" y="2243138"/>
            <a:ext cx="7883525"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id="{DE277479-0CF8-4C04-B364-40BD0C0051E3}"/>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DBF8F6D2-1103-4D02-9B03-1CC825E2829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19/06/2020</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BD85516-2513-49C5-A0AA-FD9268015009}"/>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37EFBFEF-F413-46E7-B616-D281BA0FC914}"/>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0754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577850" y="2243138"/>
            <a:ext cx="7883525"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19/06/2020</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31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6AFAC1F-8668-4411-BA45-03AE7F65EDF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19/06/2020</a:t>
            </a:fld>
            <a:endParaRPr lang="en-GB" sz="1050" dirty="0">
              <a:solidFill>
                <a:srgbClr val="1E4B9B"/>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FACDC6-C223-4AE1-82EF-479CD3486E2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92124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5"/>
          <a:stretch>
            <a:fillRect/>
          </a:stretch>
        </p:blipFill>
        <p:spPr>
          <a:xfrm>
            <a:off x="7591604" y="241540"/>
            <a:ext cx="1315048" cy="905773"/>
          </a:xfrm>
          <a:prstGeom prst="rect">
            <a:avLst/>
          </a:prstGeom>
        </p:spPr>
      </p:pic>
    </p:spTree>
    <p:extLst>
      <p:ext uri="{BB962C8B-B14F-4D97-AF65-F5344CB8AC3E}">
        <p14:creationId xmlns:p14="http://schemas.microsoft.com/office/powerpoint/2010/main" val="42165939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9"/>
          <a:stretch>
            <a:fillRect/>
          </a:stretch>
        </p:blipFill>
        <p:spPr>
          <a:xfrm>
            <a:off x="7591604" y="241540"/>
            <a:ext cx="1315048" cy="905773"/>
          </a:xfrm>
          <a:prstGeom prst="rect">
            <a:avLst/>
          </a:prstGeom>
        </p:spPr>
      </p:pic>
      <p:sp>
        <p:nvSpPr>
          <p:cNvPr id="5" name="Rectangle 4">
            <a:extLst>
              <a:ext uri="{FF2B5EF4-FFF2-40B4-BE49-F238E27FC236}">
                <a16:creationId xmlns:a16="http://schemas.microsoft.com/office/drawing/2014/main" id="{7A1CBB4E-7D7A-4F34-9192-75CFD9ED89EB}"/>
              </a:ext>
            </a:extLst>
          </p:cNvPr>
          <p:cNvSpPr/>
          <p:nvPr userDrawn="1"/>
        </p:nvSpPr>
        <p:spPr>
          <a:xfrm>
            <a:off x="0" y="6728603"/>
            <a:ext cx="9144000" cy="120770"/>
          </a:xfrm>
          <a:prstGeom prst="rect">
            <a:avLst/>
          </a:prstGeom>
          <a:solidFill>
            <a:srgbClr val="1E4B9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86564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9" r:id="rId3"/>
    <p:sldLayoutId id="2147483727" r:id="rId4"/>
    <p:sldLayoutId id="2147483728" r:id="rId5"/>
    <p:sldLayoutId id="2147483730" r:id="rId6"/>
    <p:sldLayoutId id="2147483736"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8344E7-05B6-4E37-9A8D-0973A5026FC8}"/>
              </a:ext>
            </a:extLst>
          </p:cNvPr>
          <p:cNvSpPr>
            <a:spLocks noGrp="1"/>
          </p:cNvSpPr>
          <p:nvPr>
            <p:ph type="body" sz="quarter" idx="17"/>
          </p:nvPr>
        </p:nvSpPr>
        <p:spPr>
          <a:xfrm>
            <a:off x="613051" y="3698239"/>
            <a:ext cx="7169509" cy="798421"/>
          </a:xfrm>
        </p:spPr>
        <p:txBody>
          <a:bodyPr/>
          <a:lstStyle/>
          <a:p>
            <a:endParaRPr lang="en-GB" dirty="0"/>
          </a:p>
          <a:p>
            <a:endParaRPr lang="en-GB" dirty="0"/>
          </a:p>
        </p:txBody>
      </p:sp>
      <p:sp>
        <p:nvSpPr>
          <p:cNvPr id="3" name="Text Placeholder 2">
            <a:extLst>
              <a:ext uri="{FF2B5EF4-FFF2-40B4-BE49-F238E27FC236}">
                <a16:creationId xmlns:a16="http://schemas.microsoft.com/office/drawing/2014/main" id="{CDE11E5B-7E76-4F98-B828-A2CAD011500C}"/>
              </a:ext>
            </a:extLst>
          </p:cNvPr>
          <p:cNvSpPr>
            <a:spLocks noGrp="1"/>
          </p:cNvSpPr>
          <p:nvPr>
            <p:ph type="body" sz="quarter" idx="18"/>
          </p:nvPr>
        </p:nvSpPr>
        <p:spPr>
          <a:xfrm>
            <a:off x="254434" y="4169044"/>
            <a:ext cx="8587908" cy="1081847"/>
          </a:xfrm>
        </p:spPr>
        <p:txBody>
          <a:bodyPr/>
          <a:lstStyle/>
          <a:p>
            <a:r>
              <a:rPr lang="en-GB" sz="1800" dirty="0"/>
              <a:t>Sally Jordan, School of Physical Sciences, The Open University</a:t>
            </a:r>
            <a:r>
              <a:rPr lang="en-GB" sz="2000" dirty="0"/>
              <a:t>     </a:t>
            </a:r>
            <a:r>
              <a:rPr lang="en-GB" sz="1800" dirty="0"/>
              <a:t>@SallyJordan9</a:t>
            </a:r>
          </a:p>
          <a:p>
            <a:endParaRPr lang="en-GB" sz="1800" dirty="0"/>
          </a:p>
          <a:p>
            <a:r>
              <a:rPr lang="en-GB" sz="1800" dirty="0"/>
              <a:t>EAMS 2020</a:t>
            </a:r>
            <a:endParaRPr lang="en-GB" sz="2000" dirty="0"/>
          </a:p>
        </p:txBody>
      </p:sp>
      <p:sp>
        <p:nvSpPr>
          <p:cNvPr id="4" name="Text Placeholder 3">
            <a:extLst>
              <a:ext uri="{FF2B5EF4-FFF2-40B4-BE49-F238E27FC236}">
                <a16:creationId xmlns:a16="http://schemas.microsoft.com/office/drawing/2014/main" id="{21ADDB60-90FF-48E3-AA2A-32015FFCD751}"/>
              </a:ext>
            </a:extLst>
          </p:cNvPr>
          <p:cNvSpPr>
            <a:spLocks noGrp="1"/>
          </p:cNvSpPr>
          <p:nvPr>
            <p:ph type="body" sz="quarter" idx="19"/>
          </p:nvPr>
        </p:nvSpPr>
        <p:spPr>
          <a:xfrm>
            <a:off x="421856" y="4973620"/>
            <a:ext cx="8194109" cy="1343025"/>
          </a:xfrm>
        </p:spPr>
        <p:txBody>
          <a:bodyPr/>
          <a:lstStyle/>
          <a:p>
            <a:r>
              <a:rPr lang="en-GB" dirty="0"/>
              <a:t>			</a:t>
            </a:r>
          </a:p>
        </p:txBody>
      </p:sp>
      <p:sp>
        <p:nvSpPr>
          <p:cNvPr id="5" name="Text Placeholder 4">
            <a:extLst>
              <a:ext uri="{FF2B5EF4-FFF2-40B4-BE49-F238E27FC236}">
                <a16:creationId xmlns:a16="http://schemas.microsoft.com/office/drawing/2014/main" id="{F232503C-CCE7-4477-8652-32D946A35FBF}"/>
              </a:ext>
            </a:extLst>
          </p:cNvPr>
          <p:cNvSpPr>
            <a:spLocks noGrp="1"/>
          </p:cNvSpPr>
          <p:nvPr>
            <p:ph type="body" sz="quarter" idx="21"/>
          </p:nvPr>
        </p:nvSpPr>
        <p:spPr>
          <a:xfrm>
            <a:off x="254434" y="2632486"/>
            <a:ext cx="8361531" cy="418388"/>
          </a:xfrm>
        </p:spPr>
        <p:txBody>
          <a:bodyPr/>
          <a:lstStyle/>
          <a:p>
            <a:r>
              <a:rPr lang="en-GB" dirty="0"/>
              <a:t>Gendered differences in response to assessment tasks: Myth and reality</a:t>
            </a:r>
          </a:p>
        </p:txBody>
      </p:sp>
      <p:pic>
        <p:nvPicPr>
          <p:cNvPr id="8" name="Picture 7">
            <a:extLst>
              <a:ext uri="{FF2B5EF4-FFF2-40B4-BE49-F238E27FC236}">
                <a16:creationId xmlns:a16="http://schemas.microsoft.com/office/drawing/2014/main" id="{39824569-57E7-460B-BD67-B5A31D1E6538}"/>
              </a:ext>
            </a:extLst>
          </p:cNvPr>
          <p:cNvPicPr>
            <a:picLocks noChangeAspect="1"/>
          </p:cNvPicPr>
          <p:nvPr/>
        </p:nvPicPr>
        <p:blipFill>
          <a:blip r:embed="rId2"/>
          <a:stretch>
            <a:fillRect/>
          </a:stretch>
        </p:blipFill>
        <p:spPr>
          <a:xfrm>
            <a:off x="254434" y="5898256"/>
            <a:ext cx="3294258" cy="677693"/>
          </a:xfrm>
          <a:prstGeom prst="rect">
            <a:avLst/>
          </a:prstGeom>
        </p:spPr>
      </p:pic>
      <p:pic>
        <p:nvPicPr>
          <p:cNvPr id="10" name="Picture 9">
            <a:extLst>
              <a:ext uri="{FF2B5EF4-FFF2-40B4-BE49-F238E27FC236}">
                <a16:creationId xmlns:a16="http://schemas.microsoft.com/office/drawing/2014/main" id="{3040CFAD-DAAB-4569-BB42-871807578551}"/>
              </a:ext>
            </a:extLst>
          </p:cNvPr>
          <p:cNvPicPr>
            <a:picLocks noChangeAspect="1"/>
          </p:cNvPicPr>
          <p:nvPr/>
        </p:nvPicPr>
        <p:blipFill>
          <a:blip r:embed="rId3"/>
          <a:stretch>
            <a:fillRect/>
          </a:stretch>
        </p:blipFill>
        <p:spPr>
          <a:xfrm>
            <a:off x="6464712" y="5364230"/>
            <a:ext cx="2318675" cy="1272114"/>
          </a:xfrm>
          <a:prstGeom prst="rect">
            <a:avLst/>
          </a:prstGeom>
        </p:spPr>
      </p:pic>
    </p:spTree>
    <p:extLst>
      <p:ext uri="{BB962C8B-B14F-4D97-AF65-F5344CB8AC3E}">
        <p14:creationId xmlns:p14="http://schemas.microsoft.com/office/powerpoint/2010/main" val="168006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Performance on different Part C questions in the exam</a:t>
            </a:r>
          </a:p>
        </p:txBody>
      </p:sp>
      <p:pic>
        <p:nvPicPr>
          <p:cNvPr id="5" name="Picture 4"/>
          <p:cNvPicPr>
            <a:picLocks noChangeAspect="1"/>
          </p:cNvPicPr>
          <p:nvPr/>
        </p:nvPicPr>
        <p:blipFill>
          <a:blip r:embed="rId2"/>
          <a:stretch>
            <a:fillRect/>
          </a:stretch>
        </p:blipFill>
        <p:spPr>
          <a:xfrm>
            <a:off x="505405" y="1892801"/>
            <a:ext cx="7955970" cy="4773582"/>
          </a:xfrm>
          <a:prstGeom prst="rect">
            <a:avLst/>
          </a:prstGeom>
        </p:spPr>
      </p:pic>
      <p:sp>
        <p:nvSpPr>
          <p:cNvPr id="3" name="Text Placeholder 2"/>
          <p:cNvSpPr>
            <a:spLocks noGrp="1"/>
          </p:cNvSpPr>
          <p:nvPr>
            <p:ph type="body" sz="quarter" idx="16"/>
          </p:nvPr>
        </p:nvSpPr>
        <p:spPr/>
        <p:txBody>
          <a:bodyPr/>
          <a:lstStyle/>
          <a:p>
            <a:endParaRPr lang="en-GB" dirty="0"/>
          </a:p>
        </p:txBody>
      </p:sp>
      <p:sp>
        <p:nvSpPr>
          <p:cNvPr id="4" name="Content Placeholder 3"/>
          <p:cNvSpPr>
            <a:spLocks noGrp="1"/>
          </p:cNvSpPr>
          <p:nvPr>
            <p:ph sz="quarter" idx="27"/>
          </p:nvPr>
        </p:nvSpPr>
        <p:spPr/>
        <p:txBody>
          <a:bodyPr/>
          <a:lstStyle/>
          <a:p>
            <a:endParaRPr lang="en-GB"/>
          </a:p>
        </p:txBody>
      </p:sp>
    </p:spTree>
    <p:extLst>
      <p:ext uri="{BB962C8B-B14F-4D97-AF65-F5344CB8AC3E}">
        <p14:creationId xmlns:p14="http://schemas.microsoft.com/office/powerpoint/2010/main" val="155882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Choice of different Part C questions in the exam</a:t>
            </a:r>
          </a:p>
        </p:txBody>
      </p:sp>
      <p:pic>
        <p:nvPicPr>
          <p:cNvPr id="5" name="Picture 4"/>
          <p:cNvPicPr>
            <a:picLocks noChangeAspect="1"/>
          </p:cNvPicPr>
          <p:nvPr/>
        </p:nvPicPr>
        <p:blipFill>
          <a:blip r:embed="rId2"/>
          <a:stretch>
            <a:fillRect/>
          </a:stretch>
        </p:blipFill>
        <p:spPr>
          <a:xfrm>
            <a:off x="700494" y="1523909"/>
            <a:ext cx="7760881" cy="4657748"/>
          </a:xfrm>
          <a:prstGeom prst="rect">
            <a:avLst/>
          </a:prstGeom>
        </p:spPr>
      </p:pic>
      <p:sp>
        <p:nvSpPr>
          <p:cNvPr id="3" name="Text Placeholder 2"/>
          <p:cNvSpPr>
            <a:spLocks noGrp="1"/>
          </p:cNvSpPr>
          <p:nvPr>
            <p:ph type="body" sz="quarter" idx="16"/>
          </p:nvPr>
        </p:nvSpPr>
        <p:spPr/>
        <p:txBody>
          <a:bodyPr/>
          <a:lstStyle/>
          <a:p>
            <a:endParaRPr lang="en-GB" dirty="0"/>
          </a:p>
        </p:txBody>
      </p:sp>
      <p:sp>
        <p:nvSpPr>
          <p:cNvPr id="4" name="Content Placeholder 3"/>
          <p:cNvSpPr>
            <a:spLocks noGrp="1"/>
          </p:cNvSpPr>
          <p:nvPr>
            <p:ph sz="quarter" idx="27"/>
          </p:nvPr>
        </p:nvSpPr>
        <p:spPr/>
        <p:txBody>
          <a:bodyPr/>
          <a:lstStyle/>
          <a:p>
            <a:endParaRPr lang="en-GB"/>
          </a:p>
        </p:txBody>
      </p:sp>
    </p:spTree>
    <p:extLst>
      <p:ext uri="{BB962C8B-B14F-4D97-AF65-F5344CB8AC3E}">
        <p14:creationId xmlns:p14="http://schemas.microsoft.com/office/powerpoint/2010/main" val="18054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725769"/>
            <a:ext cx="7883407" cy="4536500"/>
          </a:xfrm>
        </p:spPr>
        <p:txBody>
          <a:bodyPr/>
          <a:lstStyle/>
          <a:p>
            <a:pPr marL="342900" indent="-342900">
              <a:buFont typeface="Arial" panose="020B0604020202020204" pitchFamily="34" charset="0"/>
              <a:buChar char="•"/>
            </a:pPr>
            <a:r>
              <a:rPr lang="en-GB" sz="2400" dirty="0">
                <a:latin typeface="+mn-lt"/>
              </a:rPr>
              <a:t>We have investigated the effect of scaffolding, especially on problem-solving questions (see Dawkins et al., 2017)</a:t>
            </a:r>
          </a:p>
          <a:p>
            <a:pPr marL="342900" indent="-342900">
              <a:buFont typeface="Arial" panose="020B0604020202020204" pitchFamily="34" charset="0"/>
              <a:buChar char="•"/>
            </a:pPr>
            <a:r>
              <a:rPr lang="en-GB" sz="2400" dirty="0">
                <a:latin typeface="+mn-lt"/>
              </a:rPr>
              <a:t>We have also further investigated the hypothesis that multiple-choice questions disadvantage women, by looking at the multiple-choice sections of the exams for several modules and also by looking at interactive computer-marked assignments (</a:t>
            </a:r>
            <a:r>
              <a:rPr lang="en-GB" sz="2400" dirty="0" err="1">
                <a:latin typeface="+mn-lt"/>
              </a:rPr>
              <a:t>iCMAs</a:t>
            </a:r>
            <a:r>
              <a:rPr lang="en-GB" sz="2400" dirty="0">
                <a:latin typeface="+mn-lt"/>
              </a:rPr>
              <a:t>) for several modules.</a:t>
            </a:r>
          </a:p>
        </p:txBody>
      </p:sp>
      <p:sp>
        <p:nvSpPr>
          <p:cNvPr id="3" name="Text Placeholder 2"/>
          <p:cNvSpPr>
            <a:spLocks noGrp="1"/>
          </p:cNvSpPr>
          <p:nvPr>
            <p:ph type="body" sz="quarter" idx="21"/>
          </p:nvPr>
        </p:nvSpPr>
        <p:spPr>
          <a:xfrm>
            <a:off x="270456" y="464267"/>
            <a:ext cx="7225048" cy="881332"/>
          </a:xfrm>
        </p:spPr>
        <p:txBody>
          <a:bodyPr/>
          <a:lstStyle/>
          <a:p>
            <a:r>
              <a:rPr lang="en-GB" dirty="0"/>
              <a:t>Looking in more detail</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76065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99" y="4063676"/>
            <a:ext cx="3668020" cy="1649996"/>
          </a:xfrm>
          <a:prstGeom prst="rect">
            <a:avLst/>
          </a:prstGeom>
        </p:spPr>
      </p:pic>
      <p:sp>
        <p:nvSpPr>
          <p:cNvPr id="2" name="Title 1"/>
          <p:cNvSpPr>
            <a:spLocks noGrp="1"/>
          </p:cNvSpPr>
          <p:nvPr>
            <p:ph type="title"/>
          </p:nvPr>
        </p:nvSpPr>
        <p:spPr/>
        <p:txBody>
          <a:bodyPr/>
          <a:lstStyle/>
          <a:p>
            <a:r>
              <a:rPr lang="en-GB" sz="3400" b="1" dirty="0">
                <a:solidFill>
                  <a:srgbClr val="1E4B9B"/>
                </a:solidFill>
                <a:latin typeface="+mn-lt"/>
              </a:rPr>
              <a:t>The effects of scaffolding</a:t>
            </a:r>
          </a:p>
        </p:txBody>
      </p:sp>
      <p:pic>
        <p:nvPicPr>
          <p:cNvPr id="6" name="Content Placeholder 5"/>
          <p:cNvPicPr>
            <a:picLocks noGrp="1" noChangeAspect="1"/>
          </p:cNvPicPr>
          <p:nvPr>
            <p:ph idx="1"/>
          </p:nvPr>
        </p:nvPicPr>
        <p:blipFill>
          <a:blip r:embed="rId3"/>
          <a:stretch>
            <a:fillRect/>
          </a:stretch>
        </p:blipFill>
        <p:spPr>
          <a:xfrm>
            <a:off x="4811722" y="1211595"/>
            <a:ext cx="4142935" cy="1071477"/>
          </a:xfrm>
          <a:prstGeom prst="rect">
            <a:avLst/>
          </a:prstGeom>
        </p:spPr>
      </p:pic>
      <p:sp>
        <p:nvSpPr>
          <p:cNvPr id="4" name="Subtitle 3"/>
          <p:cNvSpPr>
            <a:spLocks noGrp="1"/>
          </p:cNvSpPr>
          <p:nvPr>
            <p:ph type="subTitle" idx="13"/>
          </p:nvPr>
        </p:nvSpPr>
        <p:spPr/>
        <p:txBody>
          <a:bodyPr/>
          <a:lstStyle/>
          <a:p>
            <a:endParaRPr lang="en-GB"/>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13</a:t>
            </a:fld>
            <a:endParaRPr lang="en-GB" dirty="0"/>
          </a:p>
        </p:txBody>
      </p:sp>
      <p:pic>
        <p:nvPicPr>
          <p:cNvPr id="8" name="Picture 7"/>
          <p:cNvPicPr>
            <a:picLocks noChangeAspect="1"/>
          </p:cNvPicPr>
          <p:nvPr/>
        </p:nvPicPr>
        <p:blipFill>
          <a:blip r:embed="rId4"/>
          <a:stretch>
            <a:fillRect/>
          </a:stretch>
        </p:blipFill>
        <p:spPr>
          <a:xfrm>
            <a:off x="553463" y="1211594"/>
            <a:ext cx="4178650" cy="1473282"/>
          </a:xfrm>
          <a:prstGeom prst="rect">
            <a:avLst/>
          </a:prstGeom>
        </p:spPr>
      </p:pic>
      <p:sp>
        <p:nvSpPr>
          <p:cNvPr id="9" name="Content Placeholder 2"/>
          <p:cNvSpPr txBox="1">
            <a:spLocks/>
          </p:cNvSpPr>
          <p:nvPr/>
        </p:nvSpPr>
        <p:spPr>
          <a:xfrm>
            <a:off x="505057" y="2674241"/>
            <a:ext cx="4440430" cy="4373902"/>
          </a:xfrm>
          <a:prstGeom prst="rect">
            <a:avLst/>
          </a:prstGeom>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GB" sz="2249" dirty="0"/>
              <a:t>Scaffolding helps mid-scoring students the most </a:t>
            </a:r>
          </a:p>
          <a:p>
            <a:r>
              <a:rPr lang="en-GB" sz="2249" dirty="0"/>
              <a:t>But perhaps can be used to reduce the effects of male bias</a:t>
            </a:r>
          </a:p>
          <a:p>
            <a:endParaRPr lang="en-GB" sz="2249" dirty="0"/>
          </a:p>
          <a:p>
            <a:endParaRPr lang="en-GB" sz="2249" dirty="0"/>
          </a:p>
          <a:p>
            <a:endParaRPr lang="en-GB" sz="1687" dirty="0"/>
          </a:p>
        </p:txBody>
      </p:sp>
      <p:pic>
        <p:nvPicPr>
          <p:cNvPr id="10" name="Picture 9"/>
          <p:cNvPicPr>
            <a:picLocks noChangeAspect="1"/>
          </p:cNvPicPr>
          <p:nvPr/>
        </p:nvPicPr>
        <p:blipFill>
          <a:blip r:embed="rId5"/>
          <a:stretch>
            <a:fillRect/>
          </a:stretch>
        </p:blipFill>
        <p:spPr>
          <a:xfrm>
            <a:off x="505057" y="5671172"/>
            <a:ext cx="4071504" cy="9196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649693" y="2921198"/>
            <a:ext cx="4307785" cy="3031531"/>
          </a:xfrm>
          <a:prstGeom prst="rect">
            <a:avLst/>
          </a:prstGeom>
        </p:spPr>
      </p:pic>
      <p:sp>
        <p:nvSpPr>
          <p:cNvPr id="13" name="Rectangle 12"/>
          <p:cNvSpPr/>
          <p:nvPr/>
        </p:nvSpPr>
        <p:spPr>
          <a:xfrm>
            <a:off x="706799" y="4106175"/>
            <a:ext cx="3668020" cy="1607497"/>
          </a:xfrm>
          <a:prstGeom prst="rect">
            <a:avLst/>
          </a:prstGeom>
          <a:solidFill>
            <a:schemeClr val="accent1">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65"/>
          </a:p>
        </p:txBody>
      </p:sp>
      <p:sp>
        <p:nvSpPr>
          <p:cNvPr id="14" name="Rectangle 13"/>
          <p:cNvSpPr/>
          <p:nvPr/>
        </p:nvSpPr>
        <p:spPr>
          <a:xfrm>
            <a:off x="5286637" y="2283070"/>
            <a:ext cx="3174247" cy="4307786"/>
          </a:xfrm>
          <a:prstGeom prst="rect">
            <a:avLst/>
          </a:prstGeom>
          <a:solidFill>
            <a:schemeClr val="accent1">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65"/>
          </a:p>
        </p:txBody>
      </p:sp>
    </p:spTree>
    <p:extLst>
      <p:ext uri="{BB962C8B-B14F-4D97-AF65-F5344CB8AC3E}">
        <p14:creationId xmlns:p14="http://schemas.microsoft.com/office/powerpoint/2010/main" val="258337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725769"/>
            <a:ext cx="7883407" cy="4536500"/>
          </a:xfrm>
        </p:spPr>
        <p:txBody>
          <a:bodyPr/>
          <a:lstStyle/>
          <a:p>
            <a:pPr marL="342900" indent="-342900">
              <a:buFont typeface="Arial" panose="020B0604020202020204" pitchFamily="34" charset="0"/>
              <a:buChar char="•"/>
            </a:pPr>
            <a:r>
              <a:rPr lang="en-GB" sz="2400" dirty="0">
                <a:latin typeface="+mn-lt"/>
              </a:rPr>
              <a:t>Scaffolding can be helpful for mid-range students.</a:t>
            </a:r>
          </a:p>
          <a:p>
            <a:pPr marL="342900" indent="-342900">
              <a:buFont typeface="Arial" panose="020B0604020202020204" pitchFamily="34" charset="0"/>
              <a:buChar char="•"/>
            </a:pPr>
            <a:r>
              <a:rPr lang="en-GB" sz="2400" dirty="0">
                <a:latin typeface="+mn-lt"/>
              </a:rPr>
              <a:t>However, extensive scaffolding alters what is being asked.</a:t>
            </a:r>
          </a:p>
          <a:p>
            <a:pPr marL="342900" indent="-342900">
              <a:buFont typeface="Arial" panose="020B0604020202020204" pitchFamily="34" charset="0"/>
              <a:buChar char="•"/>
            </a:pPr>
            <a:r>
              <a:rPr lang="en-GB" sz="2400" dirty="0">
                <a:latin typeface="+mn-lt"/>
              </a:rPr>
              <a:t>Most physicists think that the skill of solving an open-ended problem is an essential part of “being a physicist”.</a:t>
            </a:r>
          </a:p>
          <a:p>
            <a:pPr marL="342900" indent="-342900">
              <a:buFont typeface="Arial" panose="020B0604020202020204" pitchFamily="34" charset="0"/>
              <a:buChar char="•"/>
            </a:pPr>
            <a:r>
              <a:rPr lang="en-GB" sz="2400" dirty="0">
                <a:latin typeface="+mn-lt"/>
              </a:rPr>
              <a:t>So, perhaps the solution lies in helping students learn how to “self-scaffold”.</a:t>
            </a:r>
          </a:p>
          <a:p>
            <a:pPr marL="342900" indent="-342900">
              <a:buFont typeface="Arial" panose="020B0604020202020204" pitchFamily="34" charset="0"/>
              <a:buChar char="•"/>
            </a:pPr>
            <a:r>
              <a:rPr lang="en-GB" sz="2400" dirty="0">
                <a:latin typeface="+mn-lt"/>
              </a:rPr>
              <a:t>This work is being taken forward in an Ogden Trust-funded PhD studentship (Arran Stirton starts with us in October 2020).</a:t>
            </a:r>
            <a:endParaRPr lang="en-GB" sz="2400" dirty="0"/>
          </a:p>
          <a:p>
            <a:pPr marL="342900" indent="-342900">
              <a:buFont typeface="Arial" panose="020B0604020202020204" pitchFamily="34" charset="0"/>
              <a:buChar char="•"/>
            </a:pPr>
            <a:endParaRPr lang="en-GB" sz="2400" dirty="0">
              <a:latin typeface="+mn-lt"/>
            </a:endParaRPr>
          </a:p>
        </p:txBody>
      </p:sp>
      <p:sp>
        <p:nvSpPr>
          <p:cNvPr id="3" name="Text Placeholder 2"/>
          <p:cNvSpPr>
            <a:spLocks noGrp="1"/>
          </p:cNvSpPr>
          <p:nvPr>
            <p:ph type="body" sz="quarter" idx="21"/>
          </p:nvPr>
        </p:nvSpPr>
        <p:spPr>
          <a:xfrm>
            <a:off x="270456" y="464267"/>
            <a:ext cx="7225048" cy="881332"/>
          </a:xfrm>
        </p:spPr>
        <p:txBody>
          <a:bodyPr/>
          <a:lstStyle/>
          <a:p>
            <a:r>
              <a:rPr lang="en-GB" dirty="0"/>
              <a:t>Taking this work forward</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402723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Looking at interactive computer-marked questions</a:t>
            </a:r>
          </a:p>
        </p:txBody>
      </p:sp>
      <p:sp>
        <p:nvSpPr>
          <p:cNvPr id="3" name="Text Placeholder 2"/>
          <p:cNvSpPr>
            <a:spLocks noGrp="1"/>
          </p:cNvSpPr>
          <p:nvPr>
            <p:ph type="body" sz="quarter" idx="16"/>
          </p:nvPr>
        </p:nvSpPr>
        <p:spPr>
          <a:xfrm>
            <a:off x="577968" y="1493949"/>
            <a:ext cx="7883407" cy="4768319"/>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800" dirty="0"/>
              <a:t>Note:</a:t>
            </a:r>
          </a:p>
          <a:p>
            <a:pPr>
              <a:buFont typeface="Arial" panose="020B0604020202020204" pitchFamily="34" charset="0"/>
              <a:buChar char="•"/>
            </a:pPr>
            <a:r>
              <a:rPr lang="en-GB" sz="1800" dirty="0"/>
              <a:t>we use a wide range of questions, from multiple-choice to automatically marked free-text short answer questions, and students can have multiple tries (with feedback provided between the tries)</a:t>
            </a:r>
          </a:p>
          <a:p>
            <a:pPr>
              <a:buFont typeface="Arial" panose="020B0604020202020204" pitchFamily="34" charset="0"/>
              <a:buChar char="•"/>
            </a:pPr>
            <a:r>
              <a:rPr lang="en-GB" sz="1800" dirty="0"/>
              <a:t>At the time of this plot, the interactive computer-marked assignments were operating in a formative thresholded assessment strategy.</a:t>
            </a:r>
          </a:p>
          <a:p>
            <a:pPr marL="0" indent="0">
              <a:buNone/>
            </a:pPr>
            <a:endParaRPr lang="en-GB" sz="1800" dirty="0"/>
          </a:p>
        </p:txBody>
      </p:sp>
      <p:sp>
        <p:nvSpPr>
          <p:cNvPr id="4" name="Content Placeholder 3"/>
          <p:cNvSpPr>
            <a:spLocks noGrp="1"/>
          </p:cNvSpPr>
          <p:nvPr>
            <p:ph sz="quarter" idx="27"/>
          </p:nvPr>
        </p:nvSpPr>
        <p:spPr/>
        <p:txBody>
          <a:bodyPr/>
          <a:lstStyle/>
          <a:p>
            <a:endParaRPr lang="en-GB"/>
          </a:p>
        </p:txBody>
      </p:sp>
      <p:pic>
        <p:nvPicPr>
          <p:cNvPr id="5" name="Picture 4"/>
          <p:cNvPicPr>
            <a:picLocks noChangeAspect="1"/>
          </p:cNvPicPr>
          <p:nvPr/>
        </p:nvPicPr>
        <p:blipFill>
          <a:blip r:embed="rId2"/>
          <a:stretch>
            <a:fillRect/>
          </a:stretch>
        </p:blipFill>
        <p:spPr>
          <a:xfrm>
            <a:off x="450238" y="1382378"/>
            <a:ext cx="8138865" cy="2901948"/>
          </a:xfrm>
          <a:prstGeom prst="rect">
            <a:avLst/>
          </a:prstGeom>
        </p:spPr>
      </p:pic>
    </p:spTree>
    <p:extLst>
      <p:ext uri="{BB962C8B-B14F-4D97-AF65-F5344CB8AC3E}">
        <p14:creationId xmlns:p14="http://schemas.microsoft.com/office/powerpoint/2010/main" val="52612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solidFill>
                  <a:srgbClr val="1E4B9B"/>
                </a:solidFill>
                <a:latin typeface="+mn-lt"/>
              </a:rPr>
              <a:t>Measuring the gap</a:t>
            </a:r>
          </a:p>
        </p:txBody>
      </p:sp>
      <p:sp>
        <p:nvSpPr>
          <p:cNvPr id="3" name="Content Placeholder 2"/>
          <p:cNvSpPr>
            <a:spLocks noGrp="1"/>
          </p:cNvSpPr>
          <p:nvPr>
            <p:ph idx="1"/>
          </p:nvPr>
        </p:nvSpPr>
        <p:spPr>
          <a:xfrm>
            <a:off x="505057" y="1584101"/>
            <a:ext cx="8136115" cy="4508583"/>
          </a:xfrm>
        </p:spPr>
        <p:txBody>
          <a:bodyPr/>
          <a:lstStyle/>
          <a:p>
            <a:r>
              <a:rPr lang="en-GB" sz="2249" dirty="0"/>
              <a:t>The size of the gap varies hugely from question to question and is often not statistically significant </a:t>
            </a:r>
          </a:p>
          <a:p>
            <a:r>
              <a:rPr lang="en-GB" sz="2249" dirty="0"/>
              <a:t>Of 56 </a:t>
            </a:r>
            <a:r>
              <a:rPr lang="en-GB" sz="2249" dirty="0" err="1"/>
              <a:t>iCMA</a:t>
            </a:r>
            <a:r>
              <a:rPr lang="en-GB" sz="2249" dirty="0"/>
              <a:t> (computer marked) questions, 3 show significant male bias</a:t>
            </a:r>
          </a:p>
          <a:p>
            <a:endParaRPr lang="en-GB" dirty="0"/>
          </a:p>
        </p:txBody>
      </p:sp>
      <p:sp>
        <p:nvSpPr>
          <p:cNvPr id="4" name="Subtitle 3"/>
          <p:cNvSpPr>
            <a:spLocks noGrp="1"/>
          </p:cNvSpPr>
          <p:nvPr>
            <p:ph type="subTitle" idx="13"/>
          </p:nvPr>
        </p:nvSpPr>
        <p:spPr/>
        <p:txBody>
          <a:bodyPr/>
          <a:lstStyle/>
          <a:p>
            <a:endParaRPr lang="en-GB"/>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85" y="3186862"/>
            <a:ext cx="3300600" cy="32514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034" y="3186861"/>
            <a:ext cx="3197348" cy="3211644"/>
          </a:xfrm>
          <a:prstGeom prst="rect">
            <a:avLst/>
          </a:prstGeom>
        </p:spPr>
      </p:pic>
    </p:spTree>
    <p:extLst>
      <p:ext uri="{BB962C8B-B14F-4D97-AF65-F5344CB8AC3E}">
        <p14:creationId xmlns:p14="http://schemas.microsoft.com/office/powerpoint/2010/main" val="336598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solidFill>
                  <a:srgbClr val="1E4B9B"/>
                </a:solidFill>
                <a:latin typeface="+mn-lt"/>
              </a:rPr>
              <a:t>The effects of question type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057" y="1482768"/>
            <a:ext cx="2662470" cy="4915738"/>
          </a:xfrm>
        </p:spPr>
      </p:pic>
      <p:sp>
        <p:nvSpPr>
          <p:cNvPr id="4" name="Subtitle 3"/>
          <p:cNvSpPr>
            <a:spLocks noGrp="1"/>
          </p:cNvSpPr>
          <p:nvPr>
            <p:ph type="subTitle" idx="13"/>
          </p:nvPr>
        </p:nvSpPr>
        <p:spPr/>
        <p:txBody>
          <a:bodyPr/>
          <a:lstStyle/>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17</a:t>
            </a:fld>
            <a:endParaRPr lang="en-GB" dirty="0"/>
          </a:p>
        </p:txBody>
      </p:sp>
      <p:sp>
        <p:nvSpPr>
          <p:cNvPr id="11" name="Content Placeholder 2"/>
          <p:cNvSpPr txBox="1">
            <a:spLocks/>
          </p:cNvSpPr>
          <p:nvPr/>
        </p:nvSpPr>
        <p:spPr>
          <a:xfrm>
            <a:off x="3472468" y="1482768"/>
            <a:ext cx="5447433" cy="4373902"/>
          </a:xfrm>
          <a:prstGeom prst="rect">
            <a:avLst/>
          </a:prstGeom>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GB" sz="2249" dirty="0"/>
              <a:t>All involve interpreting a multi-dimensional diagram</a:t>
            </a:r>
          </a:p>
          <a:p>
            <a:r>
              <a:rPr lang="en-GB" sz="2249" dirty="0"/>
              <a:t>One is thermodynamics; the others mechanics</a:t>
            </a:r>
          </a:p>
          <a:p>
            <a:r>
              <a:rPr lang="en-GB" sz="2249" dirty="0"/>
              <a:t>But some predicting motion questions show a (less significant) female bias </a:t>
            </a:r>
          </a:p>
          <a:p>
            <a:endParaRPr lang="en-GB" sz="2249" dirty="0"/>
          </a:p>
          <a:p>
            <a:endParaRPr lang="en-GB" sz="2249" dirty="0"/>
          </a:p>
          <a:p>
            <a:endParaRPr lang="en-GB" sz="1687"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734" y="3669720"/>
            <a:ext cx="4087447" cy="2728786"/>
          </a:xfrm>
          <a:prstGeom prst="rect">
            <a:avLst/>
          </a:prstGeom>
        </p:spPr>
      </p:pic>
    </p:spTree>
    <p:extLst>
      <p:ext uri="{BB962C8B-B14F-4D97-AF65-F5344CB8AC3E}">
        <p14:creationId xmlns:p14="http://schemas.microsoft.com/office/powerpoint/2010/main" val="169034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458820"/>
            <a:ext cx="8281947" cy="4803449"/>
          </a:xfrm>
        </p:spPr>
        <p:txBody>
          <a:bodyPr/>
          <a:lstStyle/>
          <a:p>
            <a:pPr marL="342900" indent="-342900">
              <a:buFont typeface="Arial" panose="020B0604020202020204" pitchFamily="34" charset="0"/>
              <a:buChar char="•"/>
            </a:pPr>
            <a:r>
              <a:rPr lang="en-GB" sz="2400" dirty="0">
                <a:solidFill>
                  <a:schemeClr val="tx1"/>
                </a:solidFill>
                <a:latin typeface="+mn-lt"/>
              </a:rPr>
              <a:t>Test of conceptual understanding of Newtonian mechanics, widely used across the sector (</a:t>
            </a:r>
            <a:r>
              <a:rPr lang="en-GB" sz="2400" dirty="0" err="1">
                <a:solidFill>
                  <a:schemeClr val="tx1"/>
                </a:solidFill>
                <a:latin typeface="+mn-lt"/>
              </a:rPr>
              <a:t>Hestenes</a:t>
            </a:r>
            <a:r>
              <a:rPr lang="en-GB" sz="2400" dirty="0">
                <a:solidFill>
                  <a:schemeClr val="tx1"/>
                </a:solidFill>
                <a:latin typeface="+mn-lt"/>
              </a:rPr>
              <a:t> et al., 1992)</a:t>
            </a:r>
          </a:p>
          <a:p>
            <a:pPr marL="342900" indent="-342900">
              <a:buFont typeface="Arial" panose="020B0604020202020204" pitchFamily="34" charset="0"/>
              <a:buChar char="•"/>
            </a:pPr>
            <a:r>
              <a:rPr lang="en-GB" sz="2400" dirty="0">
                <a:solidFill>
                  <a:schemeClr val="tx1"/>
                </a:solidFill>
                <a:latin typeface="+mn-lt"/>
              </a:rPr>
              <a:t>Conventionally relies on MCQs.</a:t>
            </a:r>
          </a:p>
          <a:p>
            <a:pPr marL="342900" indent="-342900">
              <a:buFont typeface="Arial" panose="020B0604020202020204" pitchFamily="34" charset="0"/>
              <a:buChar char="•"/>
            </a:pPr>
            <a:r>
              <a:rPr lang="en-GB" sz="2400" dirty="0">
                <a:solidFill>
                  <a:schemeClr val="tx1"/>
                </a:solidFill>
                <a:latin typeface="+mn-lt"/>
              </a:rPr>
              <a:t>Conventionally men do better than women, particularly on some questions (Henderson et al.,  2019)</a:t>
            </a:r>
          </a:p>
          <a:p>
            <a:pPr marL="342900" indent="-342900">
              <a:buFont typeface="Arial" panose="020B0604020202020204" pitchFamily="34" charset="0"/>
              <a:buChar char="•"/>
            </a:pPr>
            <a:r>
              <a:rPr lang="en-GB" sz="2400" dirty="0">
                <a:solidFill>
                  <a:schemeClr val="tx1"/>
                </a:solidFill>
                <a:latin typeface="+mn-lt"/>
              </a:rPr>
              <a:t>Our PhD student Mark Parker has developed a free-text version of the FCI; the developmental version had roughly half free-text and half MCQs.</a:t>
            </a:r>
          </a:p>
          <a:p>
            <a:pPr marL="342900" indent="-342900">
              <a:buFont typeface="Arial" panose="020B0604020202020204" pitchFamily="34" charset="0"/>
              <a:buChar char="•"/>
            </a:pPr>
            <a:r>
              <a:rPr lang="en-GB" sz="2400" dirty="0">
                <a:solidFill>
                  <a:schemeClr val="tx1"/>
                </a:solidFill>
                <a:latin typeface="+mn-lt"/>
              </a:rPr>
              <a:t>The gender gap persists…but the effect was larger and more significant for the MCQs.</a:t>
            </a:r>
          </a:p>
          <a:p>
            <a:pPr marL="342900" indent="-342900">
              <a:buFont typeface="Arial" panose="020B0604020202020204" pitchFamily="34" charset="0"/>
              <a:buChar char="•"/>
            </a:pPr>
            <a:r>
              <a:rPr lang="en-GB" sz="2400" dirty="0">
                <a:solidFill>
                  <a:schemeClr val="tx1"/>
                </a:solidFill>
                <a:latin typeface="+mn-lt"/>
              </a:rPr>
              <a:t>But half of the MCQs were trajectory questions. Is this the explanation? </a:t>
            </a:r>
          </a:p>
          <a:p>
            <a:endParaRPr lang="en-GB" sz="2400" dirty="0">
              <a:latin typeface="+mn-lt"/>
            </a:endParaRPr>
          </a:p>
        </p:txBody>
      </p:sp>
      <p:sp>
        <p:nvSpPr>
          <p:cNvPr id="3" name="Text Placeholder 2"/>
          <p:cNvSpPr>
            <a:spLocks noGrp="1"/>
          </p:cNvSpPr>
          <p:nvPr>
            <p:ph type="body" sz="quarter" idx="21"/>
          </p:nvPr>
        </p:nvSpPr>
        <p:spPr>
          <a:xfrm>
            <a:off x="270456" y="464267"/>
            <a:ext cx="7225048" cy="881332"/>
          </a:xfrm>
        </p:spPr>
        <p:txBody>
          <a:bodyPr/>
          <a:lstStyle/>
          <a:p>
            <a:r>
              <a:rPr lang="en-GB" dirty="0"/>
              <a:t>Looking at the Force Concept Inventory (FCI)</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120917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458820"/>
            <a:ext cx="8281947" cy="4803449"/>
          </a:xfrm>
        </p:spPr>
        <p:txBody>
          <a:bodyPr/>
          <a:lstStyle/>
          <a:p>
            <a:pPr marL="342900" indent="-342900">
              <a:buFont typeface="Arial" panose="020B0604020202020204" pitchFamily="34" charset="0"/>
              <a:buChar char="•"/>
            </a:pPr>
            <a:r>
              <a:rPr lang="en-GB" sz="2400" dirty="0">
                <a:solidFill>
                  <a:schemeClr val="tx1"/>
                </a:solidFill>
                <a:latin typeface="+mn-lt"/>
              </a:rPr>
              <a:t>Test of conceptual understanding of Newtonian mechanics, widely used across the sector (</a:t>
            </a:r>
            <a:r>
              <a:rPr lang="en-GB" sz="2400" dirty="0" err="1">
                <a:solidFill>
                  <a:schemeClr val="tx1"/>
                </a:solidFill>
                <a:latin typeface="+mn-lt"/>
              </a:rPr>
              <a:t>Hestenes</a:t>
            </a:r>
            <a:r>
              <a:rPr lang="en-GB" sz="2400" dirty="0">
                <a:solidFill>
                  <a:schemeClr val="tx1"/>
                </a:solidFill>
                <a:latin typeface="+mn-lt"/>
              </a:rPr>
              <a:t> et al., 1992)</a:t>
            </a:r>
          </a:p>
          <a:p>
            <a:pPr marL="342900" indent="-342900">
              <a:buFont typeface="Arial" panose="020B0604020202020204" pitchFamily="34" charset="0"/>
              <a:buChar char="•"/>
            </a:pPr>
            <a:r>
              <a:rPr lang="en-GB" sz="2400" dirty="0">
                <a:solidFill>
                  <a:schemeClr val="tx1"/>
                </a:solidFill>
                <a:latin typeface="+mn-lt"/>
              </a:rPr>
              <a:t>Conventionally relies on MCQs.</a:t>
            </a:r>
          </a:p>
          <a:p>
            <a:pPr marL="342900" indent="-342900">
              <a:buFont typeface="Arial" panose="020B0604020202020204" pitchFamily="34" charset="0"/>
              <a:buChar char="•"/>
            </a:pPr>
            <a:r>
              <a:rPr lang="en-GB" sz="2400" dirty="0">
                <a:solidFill>
                  <a:schemeClr val="tx1"/>
                </a:solidFill>
                <a:latin typeface="+mn-lt"/>
              </a:rPr>
              <a:t>Conventionally men do better than women, particularly on some questions (Henderson et al.,  2019)</a:t>
            </a:r>
          </a:p>
          <a:p>
            <a:pPr marL="342900" indent="-342900">
              <a:buFont typeface="Arial" panose="020B0604020202020204" pitchFamily="34" charset="0"/>
              <a:buChar char="•"/>
            </a:pPr>
            <a:r>
              <a:rPr lang="en-GB" sz="2400" dirty="0">
                <a:solidFill>
                  <a:schemeClr val="tx1"/>
                </a:solidFill>
                <a:latin typeface="+mn-lt"/>
              </a:rPr>
              <a:t>Our PhD student Mark Parker has developed a free-text version of the FCI; the developmental version had roughly half free-text and half MCQs.</a:t>
            </a:r>
          </a:p>
          <a:p>
            <a:pPr marL="342900" indent="-342900">
              <a:buFont typeface="Arial" panose="020B0604020202020204" pitchFamily="34" charset="0"/>
              <a:buChar char="•"/>
            </a:pPr>
            <a:r>
              <a:rPr lang="en-GB" sz="2400" dirty="0">
                <a:solidFill>
                  <a:schemeClr val="tx1"/>
                </a:solidFill>
                <a:latin typeface="+mn-lt"/>
              </a:rPr>
              <a:t>The gender gap persists…but the effect was larger and more significant for the MCQs.</a:t>
            </a:r>
          </a:p>
          <a:p>
            <a:pPr marL="342900" indent="-342900">
              <a:buFont typeface="Arial" panose="020B0604020202020204" pitchFamily="34" charset="0"/>
              <a:buChar char="•"/>
            </a:pPr>
            <a:r>
              <a:rPr lang="en-GB" sz="2400" dirty="0">
                <a:solidFill>
                  <a:schemeClr val="tx1"/>
                </a:solidFill>
                <a:latin typeface="+mn-lt"/>
              </a:rPr>
              <a:t>But half of the MCQs were trajectory questions. Is this the explanation? </a:t>
            </a:r>
            <a:r>
              <a:rPr lang="en-GB" sz="2400" b="1" dirty="0">
                <a:solidFill>
                  <a:srgbClr val="FF0000"/>
                </a:solidFill>
                <a:latin typeface="+mn-lt"/>
              </a:rPr>
              <a:t>It appears the answer is no!</a:t>
            </a:r>
          </a:p>
          <a:p>
            <a:endParaRPr lang="en-GB" sz="2400" dirty="0">
              <a:latin typeface="+mn-lt"/>
            </a:endParaRPr>
          </a:p>
        </p:txBody>
      </p:sp>
      <p:sp>
        <p:nvSpPr>
          <p:cNvPr id="3" name="Text Placeholder 2"/>
          <p:cNvSpPr>
            <a:spLocks noGrp="1"/>
          </p:cNvSpPr>
          <p:nvPr>
            <p:ph type="body" sz="quarter" idx="21"/>
          </p:nvPr>
        </p:nvSpPr>
        <p:spPr>
          <a:xfrm>
            <a:off x="270456" y="464267"/>
            <a:ext cx="7225048" cy="881332"/>
          </a:xfrm>
        </p:spPr>
        <p:txBody>
          <a:bodyPr/>
          <a:lstStyle/>
          <a:p>
            <a:r>
              <a:rPr lang="en-GB" dirty="0"/>
              <a:t>Looking at the Force Concept Inventory (FCI)</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22243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649692"/>
            <a:ext cx="7883407" cy="4612578"/>
          </a:xfrm>
        </p:spPr>
        <p:txBody>
          <a:bodyPr/>
          <a:lstStyle/>
          <a:p>
            <a:pPr>
              <a:defRPr/>
            </a:pPr>
            <a:r>
              <a:rPr lang="en-GB" altLang="en-US" sz="2800" dirty="0"/>
              <a:t>With grateful thanks to our funders:</a:t>
            </a:r>
          </a:p>
          <a:p>
            <a:pPr marL="457200" indent="-457200">
              <a:buFont typeface="Arial" panose="020B0604020202020204" pitchFamily="34" charset="0"/>
              <a:buChar char="•"/>
              <a:defRPr/>
            </a:pPr>
            <a:r>
              <a:rPr lang="en-GB" altLang="en-US" sz="2800" dirty="0"/>
              <a:t>The Ogden Trust</a:t>
            </a:r>
          </a:p>
          <a:p>
            <a:pPr marL="457200" indent="-457200">
              <a:buFont typeface="Arial" panose="020B0604020202020204" pitchFamily="34" charset="0"/>
              <a:buChar char="•"/>
              <a:defRPr/>
            </a:pPr>
            <a:r>
              <a:rPr lang="en-GB" altLang="en-US" sz="2800" dirty="0" err="1"/>
              <a:t>eSTEeM</a:t>
            </a:r>
            <a:r>
              <a:rPr lang="en-GB" altLang="en-US" sz="2800" dirty="0"/>
              <a:t> (The Open University’s STEM scholarship centre)</a:t>
            </a:r>
          </a:p>
          <a:p>
            <a:pPr>
              <a:defRPr/>
            </a:pPr>
            <a:endParaRPr lang="en-GB" altLang="en-US" sz="2800" dirty="0"/>
          </a:p>
          <a:p>
            <a:pPr>
              <a:defRPr/>
            </a:pPr>
            <a:r>
              <a:rPr lang="en-GB" altLang="en-US" sz="2800" dirty="0"/>
              <a:t>and to…</a:t>
            </a:r>
          </a:p>
          <a:p>
            <a:pPr marL="457200" indent="-457200">
              <a:buFont typeface="Arial" panose="020B0604020202020204" pitchFamily="34" charset="0"/>
              <a:buChar char="•"/>
              <a:defRPr/>
            </a:pPr>
            <a:r>
              <a:rPr lang="en-GB" altLang="en-US" sz="2800" dirty="0"/>
              <a:t>Dr Holly Hedgeland</a:t>
            </a:r>
          </a:p>
          <a:p>
            <a:pPr marL="457200" indent="-457200">
              <a:buFont typeface="Arial" panose="020B0604020202020204" pitchFamily="34" charset="0"/>
              <a:buChar char="•"/>
              <a:defRPr/>
            </a:pPr>
            <a:r>
              <a:rPr lang="en-GB" altLang="en-US" sz="2800" dirty="0"/>
              <a:t>Hillary Dawkins</a:t>
            </a:r>
          </a:p>
          <a:p>
            <a:pPr marL="457200" indent="-457200">
              <a:buFont typeface="Arial" panose="020B0604020202020204" pitchFamily="34" charset="0"/>
              <a:buChar char="•"/>
              <a:defRPr/>
            </a:pPr>
            <a:r>
              <a:rPr lang="en-GB" altLang="en-US" sz="2800" dirty="0"/>
              <a:t>Mark Parker</a:t>
            </a:r>
          </a:p>
        </p:txBody>
      </p:sp>
      <p:sp>
        <p:nvSpPr>
          <p:cNvPr id="3" name="Text Placeholder 2"/>
          <p:cNvSpPr>
            <a:spLocks noGrp="1"/>
          </p:cNvSpPr>
          <p:nvPr>
            <p:ph type="body" sz="quarter" idx="21"/>
          </p:nvPr>
        </p:nvSpPr>
        <p:spPr>
          <a:xfrm>
            <a:off x="577968" y="464267"/>
            <a:ext cx="6605257" cy="881332"/>
          </a:xfrm>
        </p:spPr>
        <p:txBody>
          <a:bodyPr/>
          <a:lstStyle/>
          <a:p>
            <a:r>
              <a:rPr lang="en-GB" dirty="0"/>
              <a:t>Acknowledgements</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a:xfrm>
            <a:off x="682625" y="1452243"/>
            <a:ext cx="5960855" cy="542512"/>
          </a:xfrm>
        </p:spPr>
        <p:txBody>
          <a:bodyPr/>
          <a:lstStyle/>
          <a:p>
            <a:endParaRPr lang="en-GB" dirty="0"/>
          </a:p>
        </p:txBody>
      </p:sp>
    </p:spTree>
    <p:extLst>
      <p:ext uri="{BB962C8B-B14F-4D97-AF65-F5344CB8AC3E}">
        <p14:creationId xmlns:p14="http://schemas.microsoft.com/office/powerpoint/2010/main" val="429465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661375"/>
            <a:ext cx="7883407" cy="4600894"/>
          </a:xfrm>
        </p:spPr>
        <p:txBody>
          <a:bodyPr/>
          <a:lstStyle/>
          <a:p>
            <a:r>
              <a:rPr lang="en-GB" sz="2400" dirty="0"/>
              <a:t>Assessment may be having some effect…and we need to be careful to avoid bias in all ways that we can:</a:t>
            </a:r>
          </a:p>
          <a:p>
            <a:r>
              <a:rPr lang="en-GB" sz="2400" i="1" dirty="0"/>
              <a:t>“By now it should be clear that there is no such thing as a fair test, nor could there be: the situation is too complex and the notion simplistic. However…we can begin to work towards tests that are more fair…”    </a:t>
            </a:r>
            <a:r>
              <a:rPr lang="en-GB" sz="2400" dirty="0"/>
              <a:t>(Gipps &amp; Murphy, 1994, pp 273-274)</a:t>
            </a:r>
          </a:p>
          <a:p>
            <a:endParaRPr lang="en-GB" sz="2400" dirty="0"/>
          </a:p>
          <a:p>
            <a:r>
              <a:rPr lang="en-GB" sz="2400" dirty="0"/>
              <a:t>However, the evidence is somewhat equivocal and the effects seem to be small.</a:t>
            </a:r>
          </a:p>
          <a:p>
            <a:endParaRPr lang="en-GB" sz="2400" dirty="0"/>
          </a:p>
        </p:txBody>
      </p:sp>
      <p:sp>
        <p:nvSpPr>
          <p:cNvPr id="3" name="Text Placeholder 2"/>
          <p:cNvSpPr>
            <a:spLocks noGrp="1"/>
          </p:cNvSpPr>
          <p:nvPr>
            <p:ph type="body" sz="quarter" idx="21"/>
          </p:nvPr>
        </p:nvSpPr>
        <p:spPr/>
        <p:txBody>
          <a:bodyPr/>
          <a:lstStyle/>
          <a:p>
            <a:r>
              <a:rPr lang="en-GB" dirty="0"/>
              <a:t>PAUSE</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205522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345600"/>
            <a:ext cx="7883407" cy="4916670"/>
          </a:xfrm>
        </p:spPr>
        <p:txBody>
          <a:bodyPr/>
          <a:lstStyle/>
          <a:p>
            <a:r>
              <a:rPr lang="en-GB" sz="2400" dirty="0"/>
              <a:t>Could the problem be partly WHAT we are assessing, e.g. is it right to start with Newtonian mechanics? Some evidence that  some women might struggle with more abstract aspects and unrealistic “real world” examples e.g. “spherical cows” (Philander and </a:t>
            </a:r>
            <a:r>
              <a:rPr lang="en-GB" sz="2400" dirty="0" err="1"/>
              <a:t>Hastenrath</a:t>
            </a:r>
            <a:r>
              <a:rPr lang="en-GB" sz="2400" dirty="0"/>
              <a:t>, 2003)</a:t>
            </a:r>
          </a:p>
          <a:p>
            <a:endParaRPr lang="en-GB" sz="2400" b="1" dirty="0"/>
          </a:p>
          <a:p>
            <a:r>
              <a:rPr lang="en-GB" sz="2400" b="1" dirty="0"/>
              <a:t>What else might be going on?</a:t>
            </a:r>
            <a:endParaRPr lang="en-GB" sz="2400" dirty="0"/>
          </a:p>
          <a:p>
            <a:pPr marL="342900" indent="-342900">
              <a:buFont typeface="Arial" panose="020B0604020202020204" pitchFamily="34" charset="0"/>
              <a:buChar char="•"/>
            </a:pPr>
            <a:r>
              <a:rPr lang="en-GB" sz="2400" dirty="0"/>
              <a:t>Might there be hidden demographic differences between our male and female students?</a:t>
            </a:r>
          </a:p>
        </p:txBody>
      </p:sp>
      <p:sp>
        <p:nvSpPr>
          <p:cNvPr id="3" name="Text Placeholder 2"/>
          <p:cNvSpPr>
            <a:spLocks noGrp="1"/>
          </p:cNvSpPr>
          <p:nvPr>
            <p:ph type="body" sz="quarter" idx="21"/>
          </p:nvPr>
        </p:nvSpPr>
        <p:spPr/>
        <p:txBody>
          <a:bodyPr/>
          <a:lstStyle/>
          <a:p>
            <a:r>
              <a:rPr lang="en-GB" dirty="0"/>
              <a:t>PAUSE</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37755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458820"/>
            <a:ext cx="8218302" cy="4803449"/>
          </a:xfrm>
        </p:spPr>
        <p:txBody>
          <a:bodyPr/>
          <a:lstStyle/>
          <a:p>
            <a:pPr>
              <a:buFont typeface="Wingdings" panose="05000000000000000000" pitchFamily="2" charset="2"/>
              <a:buChar char="§"/>
            </a:pPr>
            <a:r>
              <a:rPr lang="en-GB" sz="2400" dirty="0"/>
              <a:t>There are no obvious differences between the distribution of other demographic factors (e.g. age, previous educational qualifications etc.) for men and women.</a:t>
            </a:r>
          </a:p>
          <a:p>
            <a:pPr>
              <a:buFont typeface="Wingdings" panose="05000000000000000000" pitchFamily="2" charset="2"/>
              <a:buChar char="§"/>
            </a:pPr>
            <a:r>
              <a:rPr lang="en-GB" sz="2400" dirty="0"/>
              <a:t>However, there is some indication that women with other characteristics, in particular </a:t>
            </a:r>
          </a:p>
          <a:p>
            <a:pPr>
              <a:buFont typeface="Courier New" panose="02070309020205020404" pitchFamily="49" charset="0"/>
              <a:buChar char="o"/>
            </a:pPr>
            <a:r>
              <a:rPr lang="en-GB" sz="2400" dirty="0"/>
              <a:t>	having less than two A levels (or Highers)</a:t>
            </a:r>
          </a:p>
          <a:p>
            <a:pPr>
              <a:buFont typeface="Courier New" panose="02070309020205020404" pitchFamily="49" charset="0"/>
              <a:buChar char="o"/>
            </a:pPr>
            <a:r>
              <a:rPr lang="en-GB" sz="2400" dirty="0"/>
              <a:t>	not having English as a first language</a:t>
            </a:r>
          </a:p>
          <a:p>
            <a:r>
              <a:rPr lang="en-GB" sz="2400" dirty="0"/>
              <a:t>  may be particularly likely to withdraw.</a:t>
            </a:r>
          </a:p>
          <a:p>
            <a:pPr>
              <a:buFont typeface="Wingdings" panose="05000000000000000000" pitchFamily="2" charset="2"/>
              <a:buChar char="§"/>
            </a:pPr>
            <a:r>
              <a:rPr lang="en-GB" sz="2400" dirty="0"/>
              <a:t>There is also some evidence that women appreciate different aspects of student support/tuition than men.</a:t>
            </a:r>
          </a:p>
          <a:p>
            <a:pPr>
              <a:buFont typeface="Wingdings" panose="05000000000000000000" pitchFamily="2" charset="2"/>
              <a:buChar char="§"/>
            </a:pPr>
            <a:r>
              <a:rPr lang="en-GB" sz="2400" dirty="0"/>
              <a:t>Although the proportion of students with A levels is similar for men and women, we don’t know how many have A levels in maths and physics.</a:t>
            </a:r>
          </a:p>
        </p:txBody>
      </p:sp>
      <p:sp>
        <p:nvSpPr>
          <p:cNvPr id="3" name="Text Placeholder 2"/>
          <p:cNvSpPr>
            <a:spLocks noGrp="1"/>
          </p:cNvSpPr>
          <p:nvPr>
            <p:ph type="body" sz="quarter" idx="21"/>
          </p:nvPr>
        </p:nvSpPr>
        <p:spPr/>
        <p:txBody>
          <a:bodyPr/>
          <a:lstStyle/>
          <a:p>
            <a:r>
              <a:rPr lang="en-GB" dirty="0"/>
              <a:t>Are we sure there aren’t any demographic differences?</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34311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236372"/>
            <a:ext cx="7883407" cy="5025898"/>
          </a:xfrm>
        </p:spPr>
        <p:txBody>
          <a:bodyPr/>
          <a:lstStyle/>
          <a:p>
            <a:r>
              <a:rPr lang="en-GB" sz="2400" dirty="0">
                <a:solidFill>
                  <a:schemeClr val="bg2">
                    <a:lumMod val="75000"/>
                  </a:schemeClr>
                </a:solidFill>
              </a:rPr>
              <a:t>Could the problem be partly WHAT we are assessing, e.g. is it right to start with Newtonian mechanics? Some evidence that  some women might struggle with the more abstract aspects and the unrealistic “real world” examples e.g. “spherical cows” (Philander and </a:t>
            </a:r>
            <a:r>
              <a:rPr lang="en-GB" sz="2400" dirty="0" err="1">
                <a:solidFill>
                  <a:schemeClr val="bg2">
                    <a:lumMod val="75000"/>
                  </a:schemeClr>
                </a:solidFill>
              </a:rPr>
              <a:t>Hastenrath</a:t>
            </a:r>
            <a:r>
              <a:rPr lang="en-GB" sz="2400" dirty="0">
                <a:solidFill>
                  <a:schemeClr val="bg2">
                    <a:lumMod val="75000"/>
                  </a:schemeClr>
                </a:solidFill>
              </a:rPr>
              <a:t>, 2003)</a:t>
            </a:r>
          </a:p>
          <a:p>
            <a:endParaRPr lang="en-GB" sz="2400" b="1" dirty="0"/>
          </a:p>
          <a:p>
            <a:r>
              <a:rPr lang="en-GB" sz="2400" b="1" dirty="0"/>
              <a:t>What else might be going on?</a:t>
            </a:r>
            <a:endParaRPr lang="en-GB" sz="2400" dirty="0"/>
          </a:p>
          <a:p>
            <a:pPr marL="342900" indent="-342900">
              <a:buFont typeface="Arial" panose="020B0604020202020204" pitchFamily="34" charset="0"/>
              <a:buChar char="•"/>
            </a:pPr>
            <a:r>
              <a:rPr lang="en-GB" sz="2400" dirty="0">
                <a:solidFill>
                  <a:schemeClr val="bg1">
                    <a:lumMod val="75000"/>
                  </a:schemeClr>
                </a:solidFill>
              </a:rPr>
              <a:t>Might there be hidden demographic differences between our male and female students?</a:t>
            </a:r>
          </a:p>
          <a:p>
            <a:pPr marL="342900" indent="-342900">
              <a:buFont typeface="Arial" panose="020B0604020202020204" pitchFamily="34" charset="0"/>
              <a:buChar char="•"/>
            </a:pPr>
            <a:r>
              <a:rPr lang="en-GB" sz="2400" dirty="0">
                <a:solidFill>
                  <a:schemeClr val="tx1"/>
                </a:solidFill>
              </a:rPr>
              <a:t>We have undertaken a regression analysis to determine which of a number of factors best predict success on S217</a:t>
            </a:r>
          </a:p>
          <a:p>
            <a:pPr marL="342900" indent="-342900">
              <a:buFont typeface="Arial" panose="020B0604020202020204" pitchFamily="34" charset="0"/>
              <a:buChar char="•"/>
            </a:pPr>
            <a:endParaRPr lang="en-GB" sz="2400" dirty="0"/>
          </a:p>
        </p:txBody>
      </p:sp>
      <p:sp>
        <p:nvSpPr>
          <p:cNvPr id="3" name="Text Placeholder 2"/>
          <p:cNvSpPr>
            <a:spLocks noGrp="1"/>
          </p:cNvSpPr>
          <p:nvPr>
            <p:ph type="body" sz="quarter" idx="21"/>
          </p:nvPr>
        </p:nvSpPr>
        <p:spPr/>
        <p:txBody>
          <a:bodyPr/>
          <a:lstStyle/>
          <a:p>
            <a:r>
              <a:rPr lang="en-GB" dirty="0"/>
              <a:t>PAUSE</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8129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9" y="2382592"/>
            <a:ext cx="7919646" cy="3847928"/>
          </a:xfrm>
        </p:spPr>
        <p:txBody>
          <a:bodyPr/>
          <a:lstStyle/>
          <a:p>
            <a:pPr marL="457200" indent="-457200">
              <a:buFont typeface="Arial" panose="020B0604020202020204" pitchFamily="34" charset="0"/>
              <a:buChar char="•"/>
            </a:pPr>
            <a:r>
              <a:rPr lang="en-GB" sz="2400" dirty="0"/>
              <a:t>be registered on our Maths &amp; Physics Degree (Q77)</a:t>
            </a:r>
          </a:p>
          <a:p>
            <a:pPr marL="457200" indent="-457200">
              <a:buFont typeface="Arial" panose="020B0604020202020204" pitchFamily="34" charset="0"/>
              <a:buChar char="•"/>
            </a:pPr>
            <a:r>
              <a:rPr lang="en-GB" sz="2400" dirty="0"/>
              <a:t>have not studied MU123</a:t>
            </a:r>
          </a:p>
          <a:p>
            <a:pPr marL="457200" indent="-457200">
              <a:buFont typeface="Arial" panose="020B0604020202020204" pitchFamily="34" charset="0"/>
              <a:buChar char="•"/>
            </a:pPr>
            <a:r>
              <a:rPr lang="en-GB" sz="2400" dirty="0"/>
              <a:t>not be disabled</a:t>
            </a:r>
          </a:p>
          <a:p>
            <a:pPr marL="457200" indent="-457200">
              <a:buFont typeface="Arial" panose="020B0604020202020204" pitchFamily="34" charset="0"/>
              <a:buChar char="•"/>
            </a:pPr>
            <a:r>
              <a:rPr lang="en-GB" sz="2400" dirty="0"/>
              <a:t>be white</a:t>
            </a:r>
          </a:p>
          <a:p>
            <a:pPr marL="457200" indent="-457200">
              <a:buFont typeface="Arial" panose="020B0604020202020204" pitchFamily="34" charset="0"/>
              <a:buChar char="•"/>
            </a:pPr>
            <a:r>
              <a:rPr lang="en-GB" sz="2400" dirty="0"/>
              <a:t>be male</a:t>
            </a:r>
          </a:p>
          <a:p>
            <a:pPr marL="457200" indent="-457200">
              <a:buFont typeface="Arial" panose="020B0604020202020204" pitchFamily="34" charset="0"/>
              <a:buChar char="•"/>
            </a:pPr>
            <a:r>
              <a:rPr lang="en-GB" sz="2400" dirty="0"/>
              <a:t>have A levels or higher</a:t>
            </a:r>
          </a:p>
          <a:p>
            <a:pPr marL="457200" indent="-457200">
              <a:buFont typeface="Arial" panose="020B0604020202020204" pitchFamily="34" charset="0"/>
              <a:buChar char="•"/>
            </a:pPr>
            <a:endParaRPr lang="en-GB" sz="2400" dirty="0"/>
          </a:p>
          <a:p>
            <a:r>
              <a:rPr lang="en-GB" sz="2400" dirty="0"/>
              <a:t>Age, socio-economic status, geographical location and amount of concurrent study do not seem significant.</a:t>
            </a:r>
          </a:p>
        </p:txBody>
      </p:sp>
      <p:sp>
        <p:nvSpPr>
          <p:cNvPr id="3" name="Text Placeholder 2"/>
          <p:cNvSpPr>
            <a:spLocks noGrp="1"/>
          </p:cNvSpPr>
          <p:nvPr>
            <p:ph type="body" sz="quarter" idx="21"/>
          </p:nvPr>
        </p:nvSpPr>
        <p:spPr>
          <a:xfrm>
            <a:off x="577968" y="464267"/>
            <a:ext cx="6866021" cy="881332"/>
          </a:xfrm>
        </p:spPr>
        <p:txBody>
          <a:bodyPr/>
          <a:lstStyle/>
          <a:p>
            <a:r>
              <a:rPr lang="en-GB" dirty="0"/>
              <a:t>Regression analysis into factors correlated with completion.</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r>
              <a:rPr lang="en-GB" dirty="0"/>
              <a:t>If you get to the end of this particular module you are likely to..(in order of descending significance)</a:t>
            </a:r>
          </a:p>
        </p:txBody>
      </p:sp>
    </p:spTree>
    <p:extLst>
      <p:ext uri="{BB962C8B-B14F-4D97-AF65-F5344CB8AC3E}">
        <p14:creationId xmlns:p14="http://schemas.microsoft.com/office/powerpoint/2010/main" val="72324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809946"/>
            <a:ext cx="7883407" cy="4452324"/>
          </a:xfrm>
        </p:spPr>
        <p:txBody>
          <a:bodyPr/>
          <a:lstStyle/>
          <a:p>
            <a:pPr marL="457200" indent="-457200">
              <a:buFont typeface="Arial" panose="020B0604020202020204" pitchFamily="34" charset="0"/>
              <a:buChar char="•"/>
            </a:pPr>
            <a:r>
              <a:rPr lang="en-GB" sz="2400" dirty="0"/>
              <a:t>What is cause and what is effect?</a:t>
            </a:r>
          </a:p>
          <a:p>
            <a:pPr marL="457200" indent="-457200">
              <a:buFont typeface="Arial" panose="020B0604020202020204" pitchFamily="34" charset="0"/>
              <a:buChar char="•"/>
            </a:pPr>
            <a:r>
              <a:rPr lang="en-GB" sz="2400" dirty="0"/>
              <a:t>Some of the factors are proxies for other things (e.g. students who have studied MU123 are likely to have a weak mathematical background).</a:t>
            </a:r>
          </a:p>
          <a:p>
            <a:pPr marL="457200" indent="-457200">
              <a:buFont typeface="Arial" panose="020B0604020202020204" pitchFamily="34" charset="0"/>
              <a:buChar char="•"/>
            </a:pPr>
            <a:r>
              <a:rPr lang="en-GB" sz="2400" dirty="0"/>
              <a:t>The variables may not all be truly independent e.g. a higher proportion of men studying S217 are registered on our Maths &amp; Physics Degree than you might expect.</a:t>
            </a:r>
          </a:p>
          <a:p>
            <a:pPr marL="457200" indent="-457200">
              <a:buFont typeface="Arial" panose="020B0604020202020204" pitchFamily="34" charset="0"/>
              <a:buChar char="•"/>
            </a:pPr>
            <a:endParaRPr lang="en-GB" sz="2400" dirty="0"/>
          </a:p>
        </p:txBody>
      </p:sp>
      <p:sp>
        <p:nvSpPr>
          <p:cNvPr id="3" name="Text Placeholder 2"/>
          <p:cNvSpPr>
            <a:spLocks noGrp="1"/>
          </p:cNvSpPr>
          <p:nvPr>
            <p:ph type="body" sz="quarter" idx="21"/>
          </p:nvPr>
        </p:nvSpPr>
        <p:spPr/>
        <p:txBody>
          <a:bodyPr/>
          <a:lstStyle/>
          <a:p>
            <a:r>
              <a:rPr lang="en-GB" dirty="0"/>
              <a:t>But</a:t>
            </a: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16645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345600"/>
            <a:ext cx="7883407" cy="4916670"/>
          </a:xfrm>
        </p:spPr>
        <p:txBody>
          <a:bodyPr/>
          <a:lstStyle/>
          <a:p>
            <a:pPr marL="342900" indent="-342900">
              <a:buFont typeface="Arial" panose="020B0604020202020204" pitchFamily="34" charset="0"/>
              <a:buChar char="•"/>
            </a:pPr>
            <a:r>
              <a:rPr lang="en-GB" sz="2400" dirty="0"/>
              <a:t>S217 students registered on our Maths and Physics Degree have an increased probability of both:</a:t>
            </a:r>
          </a:p>
          <a:p>
            <a:pPr marL="342900" indent="-342900">
              <a:buFont typeface="Wingdings" panose="05000000000000000000" pitchFamily="2" charset="2"/>
              <a:buChar char="Ø"/>
            </a:pPr>
            <a:r>
              <a:rPr lang="en-GB" sz="2400" dirty="0"/>
              <a:t>Being male</a:t>
            </a:r>
          </a:p>
          <a:p>
            <a:pPr marL="342900" indent="-342900">
              <a:buFont typeface="Wingdings" panose="05000000000000000000" pitchFamily="2" charset="2"/>
              <a:buChar char="Ø"/>
            </a:pPr>
            <a:r>
              <a:rPr lang="en-GB" sz="2400" dirty="0"/>
              <a:t>Completing the module</a:t>
            </a:r>
          </a:p>
          <a:p>
            <a:endParaRPr lang="en-GB" sz="2400" dirty="0"/>
          </a:p>
          <a:p>
            <a:pPr marL="342900" indent="-342900">
              <a:buFont typeface="Arial" panose="020B0604020202020204" pitchFamily="34" charset="0"/>
              <a:buChar char="•"/>
            </a:pPr>
            <a:r>
              <a:rPr lang="en-GB" sz="2400" dirty="0"/>
              <a:t>So it appears that potential students in different demographic groups make different choices.         (Also remember that men and women are likely to  make different choices of exam questions)</a:t>
            </a:r>
          </a:p>
          <a:p>
            <a:endParaRPr lang="en-GB" sz="2400" dirty="0"/>
          </a:p>
          <a:p>
            <a:r>
              <a:rPr lang="en-GB" sz="2400" dirty="0"/>
              <a:t>    Why?</a:t>
            </a:r>
          </a:p>
        </p:txBody>
      </p:sp>
      <p:sp>
        <p:nvSpPr>
          <p:cNvPr id="3" name="Text Placeholder 2"/>
          <p:cNvSpPr>
            <a:spLocks noGrp="1"/>
          </p:cNvSpPr>
          <p:nvPr>
            <p:ph type="body" sz="quarter" idx="21"/>
          </p:nvPr>
        </p:nvSpPr>
        <p:spPr/>
        <p:txBody>
          <a:bodyPr/>
          <a:lstStyle/>
          <a:p>
            <a:r>
              <a:rPr lang="en-GB" dirty="0"/>
              <a:t>Student choice</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92328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solidFill>
                  <a:srgbClr val="1E4B9B"/>
                </a:solidFill>
                <a:latin typeface="+mn-lt"/>
              </a:rPr>
              <a:t>References</a:t>
            </a:r>
          </a:p>
        </p:txBody>
      </p:sp>
      <p:sp>
        <p:nvSpPr>
          <p:cNvPr id="3" name="Content Placeholder 2"/>
          <p:cNvSpPr>
            <a:spLocks noGrp="1"/>
          </p:cNvSpPr>
          <p:nvPr>
            <p:ph idx="1"/>
          </p:nvPr>
        </p:nvSpPr>
        <p:spPr>
          <a:xfrm>
            <a:off x="254547" y="1695067"/>
            <a:ext cx="8560098" cy="4593885"/>
          </a:xfrm>
        </p:spPr>
        <p:txBody>
          <a:bodyPr/>
          <a:lstStyle/>
          <a:p>
            <a:pPr marL="0" indent="0">
              <a:buNone/>
            </a:pPr>
            <a:r>
              <a:rPr lang="en-GB" sz="1700" dirty="0"/>
              <a:t>Balart, P., &amp; </a:t>
            </a:r>
            <a:r>
              <a:rPr lang="en-GB" sz="1700" dirty="0" err="1"/>
              <a:t>Oosterveen</a:t>
            </a:r>
            <a:r>
              <a:rPr lang="en-GB" sz="1700" dirty="0"/>
              <a:t>, M. (2019). Females show more sustained performance during test-taking than males. </a:t>
            </a:r>
            <a:r>
              <a:rPr lang="en-GB" sz="1700" i="1" dirty="0"/>
              <a:t>Nature communications</a:t>
            </a:r>
            <a:r>
              <a:rPr lang="en-GB" sz="1700" dirty="0"/>
              <a:t>, </a:t>
            </a:r>
            <a:r>
              <a:rPr lang="en-GB" sz="1700" i="1" dirty="0"/>
              <a:t>10</a:t>
            </a:r>
            <a:r>
              <a:rPr lang="en-GB" sz="1700" dirty="0"/>
              <a:t>(1), 1-11.</a:t>
            </a:r>
          </a:p>
          <a:p>
            <a:pPr marL="0" indent="0">
              <a:buNone/>
            </a:pPr>
            <a:r>
              <a:rPr lang="en-GB" sz="1700" dirty="0"/>
              <a:t>Dawkins, H., Hedgeland, H. &amp; Jordan, S. (2017). The impact of scaffolding and question </a:t>
            </a:r>
            <a:r>
              <a:rPr lang="en-GB" sz="1700" dirty="0" err="1"/>
              <a:t>stucture</a:t>
            </a:r>
            <a:r>
              <a:rPr lang="en-GB" sz="1700" dirty="0"/>
              <a:t> on the gender gap. </a:t>
            </a:r>
            <a:r>
              <a:rPr lang="en-GB" sz="1700" i="1" dirty="0"/>
              <a:t>Physical Review Physics Education </a:t>
            </a:r>
            <a:r>
              <a:rPr lang="en-GB" sz="1700" dirty="0"/>
              <a:t>Research, </a:t>
            </a:r>
            <a:r>
              <a:rPr lang="en-GB" sz="1700" i="1" dirty="0"/>
              <a:t>13</a:t>
            </a:r>
            <a:r>
              <a:rPr lang="en-GB" sz="1700" dirty="0"/>
              <a:t>, 020117. </a:t>
            </a:r>
          </a:p>
          <a:p>
            <a:pPr marL="0" indent="0">
              <a:buNone/>
            </a:pPr>
            <a:r>
              <a:rPr lang="en-GB" sz="1700" dirty="0" err="1"/>
              <a:t>Etzkowitz</a:t>
            </a:r>
            <a:r>
              <a:rPr lang="en-GB" sz="1700" dirty="0"/>
              <a:t>, H., </a:t>
            </a:r>
            <a:r>
              <a:rPr lang="en-GB" sz="1700" dirty="0" err="1"/>
              <a:t>Kemelgor</a:t>
            </a:r>
            <a:r>
              <a:rPr lang="en-GB" sz="1700" dirty="0"/>
              <a:t>, C., </a:t>
            </a:r>
            <a:r>
              <a:rPr lang="en-GB" sz="1700" dirty="0" err="1"/>
              <a:t>Neuschatz</a:t>
            </a:r>
            <a:r>
              <a:rPr lang="en-GB" sz="1700" dirty="0"/>
              <a:t>, M., </a:t>
            </a:r>
            <a:r>
              <a:rPr lang="en-GB" sz="1700" dirty="0" err="1"/>
              <a:t>Uzzi</a:t>
            </a:r>
            <a:r>
              <a:rPr lang="en-GB" sz="1700" dirty="0"/>
              <a:t>, B., &amp; Alonzo, J. (1994). The paradox of critical mass for women in science. </a:t>
            </a:r>
            <a:r>
              <a:rPr lang="en-GB" sz="1700" i="1" dirty="0"/>
              <a:t>Science</a:t>
            </a:r>
            <a:r>
              <a:rPr lang="en-GB" sz="1700" dirty="0"/>
              <a:t>, </a:t>
            </a:r>
            <a:r>
              <a:rPr lang="en-GB" sz="1700" i="1" dirty="0"/>
              <a:t>266</a:t>
            </a:r>
            <a:r>
              <a:rPr lang="en-GB" sz="1700" dirty="0"/>
              <a:t>(5182), 51-54.</a:t>
            </a:r>
          </a:p>
          <a:p>
            <a:pPr marL="0" indent="0">
              <a:buNone/>
            </a:pPr>
            <a:r>
              <a:rPr lang="en-GB" sz="1700" dirty="0" err="1"/>
              <a:t>Everaert</a:t>
            </a:r>
            <a:r>
              <a:rPr lang="en-GB" sz="1700" dirty="0"/>
              <a:t>, P., &amp; Arthur, N. (2012). Constructed-response versus multiple choice: the impact on performance in combination with gender. </a:t>
            </a:r>
            <a:r>
              <a:rPr lang="en-GB" sz="1700" i="1" dirty="0"/>
              <a:t>Issues in Accounting Education</a:t>
            </a:r>
            <a:r>
              <a:rPr lang="en-GB" sz="1700" dirty="0"/>
              <a:t>, </a:t>
            </a:r>
            <a:r>
              <a:rPr lang="en-GB" sz="1700" i="1" dirty="0"/>
              <a:t>27</a:t>
            </a:r>
            <a:r>
              <a:rPr lang="en-GB" sz="1700" dirty="0"/>
              <a:t>(1), 55-82.</a:t>
            </a:r>
          </a:p>
          <a:p>
            <a:pPr marL="0" indent="0">
              <a:buNone/>
            </a:pPr>
            <a:r>
              <a:rPr lang="en-GB" sz="1700" dirty="0"/>
              <a:t>Gibson, V., Jardine-Wright, L., &amp; Bateman, E. (2015). An investigation into the impact of question structure on the performance of first year physics undergraduate students at the University of Cambridge. </a:t>
            </a:r>
            <a:r>
              <a:rPr lang="en-GB" sz="1700" i="1" dirty="0"/>
              <a:t>European Journal of Physics</a:t>
            </a:r>
            <a:r>
              <a:rPr lang="en-GB" sz="1700" dirty="0"/>
              <a:t>, </a:t>
            </a:r>
            <a:r>
              <a:rPr lang="en-GB" sz="1700" i="1" dirty="0"/>
              <a:t>36</a:t>
            </a:r>
            <a:r>
              <a:rPr lang="en-GB" sz="1700" dirty="0"/>
              <a:t>(4), 045014.</a:t>
            </a:r>
          </a:p>
          <a:p>
            <a:pPr marL="0" indent="0">
              <a:buNone/>
            </a:pPr>
            <a:r>
              <a:rPr lang="en-GB" sz="1700" dirty="0"/>
              <a:t>Hedgeland, H., Dawkins, H., &amp; Jordan, S. (2018). Investigating male bias in multiple choice questions: contrasting formative and summative settings. </a:t>
            </a:r>
            <a:r>
              <a:rPr lang="en-GB" sz="1700" i="1" dirty="0"/>
              <a:t>European Journal of Physics</a:t>
            </a:r>
            <a:r>
              <a:rPr lang="en-GB" sz="1700" dirty="0"/>
              <a:t>, </a:t>
            </a:r>
            <a:r>
              <a:rPr lang="en-GB" sz="1700" i="1" dirty="0"/>
              <a:t>39</a:t>
            </a:r>
            <a:r>
              <a:rPr lang="en-GB" sz="1700" dirty="0"/>
              <a:t>(5), 055704.</a:t>
            </a:r>
          </a:p>
        </p:txBody>
      </p:sp>
      <p:sp>
        <p:nvSpPr>
          <p:cNvPr id="4" name="Subtitle 3"/>
          <p:cNvSpPr>
            <a:spLocks noGrp="1"/>
          </p:cNvSpPr>
          <p:nvPr>
            <p:ph type="subTitle" idx="13"/>
          </p:nvPr>
        </p:nvSpPr>
        <p:spPr/>
        <p:txBody>
          <a:bodyPr/>
          <a:lstStyle/>
          <a:p>
            <a:endParaRPr lang="en-GB"/>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27</a:t>
            </a:fld>
            <a:endParaRPr lang="en-GB" dirty="0"/>
          </a:p>
        </p:txBody>
      </p:sp>
    </p:spTree>
    <p:extLst>
      <p:ext uri="{BB962C8B-B14F-4D97-AF65-F5344CB8AC3E}">
        <p14:creationId xmlns:p14="http://schemas.microsoft.com/office/powerpoint/2010/main" val="191716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solidFill>
                  <a:srgbClr val="1E4B9B"/>
                </a:solidFill>
                <a:latin typeface="+mn-lt"/>
              </a:rPr>
              <a:t>References cont.</a:t>
            </a:r>
          </a:p>
        </p:txBody>
      </p:sp>
      <p:sp>
        <p:nvSpPr>
          <p:cNvPr id="3" name="Content Placeholder 2"/>
          <p:cNvSpPr>
            <a:spLocks noGrp="1"/>
          </p:cNvSpPr>
          <p:nvPr>
            <p:ph idx="1"/>
          </p:nvPr>
        </p:nvSpPr>
        <p:spPr>
          <a:xfrm>
            <a:off x="254547" y="1482229"/>
            <a:ext cx="8560098" cy="4806724"/>
          </a:xfrm>
        </p:spPr>
        <p:txBody>
          <a:bodyPr/>
          <a:lstStyle/>
          <a:p>
            <a:pPr marL="0" indent="0">
              <a:buNone/>
            </a:pPr>
            <a:r>
              <a:rPr lang="en-GB" sz="1700" dirty="0"/>
              <a:t>Henderson, R., </a:t>
            </a:r>
            <a:r>
              <a:rPr lang="en-GB" sz="1700" dirty="0" err="1"/>
              <a:t>Stewert</a:t>
            </a:r>
            <a:r>
              <a:rPr lang="en-GB" sz="1700" dirty="0"/>
              <a:t>, J. &amp; Traxler, A. (2019). Partitioning the gender gap in physics conceptual inventories: Force Concept Inventory, Force and Motion Conceptual Evaluation, and Conceptual Survey of Electricity and Magnetism, </a:t>
            </a:r>
            <a:r>
              <a:rPr lang="en-GB" sz="1700" i="1" dirty="0"/>
              <a:t>Physical Review Physics Education Research</a:t>
            </a:r>
            <a:r>
              <a:rPr lang="en-GB" sz="1700" dirty="0"/>
              <a:t>, 15, 010131</a:t>
            </a:r>
          </a:p>
          <a:p>
            <a:pPr marL="0" indent="0">
              <a:buNone/>
            </a:pPr>
            <a:r>
              <a:rPr lang="en-GB" sz="1700" dirty="0" err="1"/>
              <a:t>Hestenes</a:t>
            </a:r>
            <a:r>
              <a:rPr lang="en-GB" sz="1700" dirty="0"/>
              <a:t>, D., Wells, M., &amp; </a:t>
            </a:r>
            <a:r>
              <a:rPr lang="en-GB" sz="1700" dirty="0" err="1"/>
              <a:t>Swackhamer</a:t>
            </a:r>
            <a:r>
              <a:rPr lang="en-GB" sz="1700" dirty="0"/>
              <a:t>, G. (1992). Force concept inventory. </a:t>
            </a:r>
            <a:r>
              <a:rPr lang="en-GB" sz="1700" i="1" dirty="0"/>
              <a:t>The Physics Teacher</a:t>
            </a:r>
            <a:r>
              <a:rPr lang="en-GB" sz="1700" dirty="0"/>
              <a:t>, 30(3), 141-158.</a:t>
            </a:r>
          </a:p>
          <a:p>
            <a:pPr marL="0" indent="0">
              <a:buNone/>
            </a:pPr>
            <a:r>
              <a:rPr lang="en-GB" sz="1700" dirty="0"/>
              <a:t>Hudson, R. D. (2010). </a:t>
            </a:r>
            <a:r>
              <a:rPr lang="en-GB" sz="1700" i="1" dirty="0"/>
              <a:t>Multiple-choice questions compared to short-answer response: which assesses understanding of chemistry more effectively?</a:t>
            </a:r>
            <a:r>
              <a:rPr lang="en-GB" sz="1700" dirty="0"/>
              <a:t> (Doctoral dissertation, Curtin University, Science and Mathematics Education Centre).</a:t>
            </a:r>
          </a:p>
          <a:p>
            <a:pPr marL="0" indent="0">
              <a:buNone/>
            </a:pPr>
            <a:r>
              <a:rPr lang="en-GB" sz="1700" dirty="0"/>
              <a:t>McCullough, L. (2004). Gender, context, and physics assessment. </a:t>
            </a:r>
            <a:r>
              <a:rPr lang="en-GB" sz="1700" i="1" dirty="0"/>
              <a:t>Journal of International Women's Studies</a:t>
            </a:r>
            <a:r>
              <a:rPr lang="en-GB" sz="1700" dirty="0"/>
              <a:t>, 5(4), 20-30.</a:t>
            </a:r>
          </a:p>
          <a:p>
            <a:pPr marL="0" indent="0">
              <a:buNone/>
            </a:pPr>
            <a:r>
              <a:rPr lang="en-GB" sz="1700" dirty="0"/>
              <a:t>Philander, S. G., &amp; </a:t>
            </a:r>
            <a:r>
              <a:rPr lang="en-GB" sz="1700" dirty="0" err="1"/>
              <a:t>Hastenrath</a:t>
            </a:r>
            <a:r>
              <a:rPr lang="en-GB" sz="1700" dirty="0"/>
              <a:t>, S. (2003). Of dipoles and spherical cows. </a:t>
            </a:r>
            <a:r>
              <a:rPr lang="en-GB" sz="1700" i="1" dirty="0"/>
              <a:t>Bulletin of the American Meteorological Society</a:t>
            </a:r>
            <a:r>
              <a:rPr lang="en-GB" sz="1700" dirty="0"/>
              <a:t>, </a:t>
            </a:r>
            <a:r>
              <a:rPr lang="en-GB" sz="1700" i="1" dirty="0"/>
              <a:t>84</a:t>
            </a:r>
            <a:r>
              <a:rPr lang="en-GB" sz="1700" dirty="0"/>
              <a:t>(10), 1424.</a:t>
            </a:r>
          </a:p>
          <a:p>
            <a:pPr marL="0" indent="0">
              <a:buNone/>
            </a:pPr>
            <a:r>
              <a:rPr lang="en-GB" sz="1700" dirty="0"/>
              <a:t>Sharma, M. D., &amp; </a:t>
            </a:r>
            <a:r>
              <a:rPr lang="en-GB" sz="1700" dirty="0" err="1"/>
              <a:t>Bewes</a:t>
            </a:r>
            <a:r>
              <a:rPr lang="en-GB" sz="1700" dirty="0"/>
              <a:t>, J. (2011). Self-monitoring: Confidence, academic achievement and gender differences in physics. </a:t>
            </a:r>
            <a:r>
              <a:rPr lang="en-GB" sz="1700" i="1" dirty="0"/>
              <a:t>Journal of Learning Design</a:t>
            </a:r>
            <a:r>
              <a:rPr lang="en-GB" sz="1700" dirty="0"/>
              <a:t>, </a:t>
            </a:r>
            <a:r>
              <a:rPr lang="en-GB" sz="1700" i="1" dirty="0"/>
              <a:t>4</a:t>
            </a:r>
            <a:r>
              <a:rPr lang="en-GB" sz="1700" dirty="0"/>
              <a:t>(3), 1-13.</a:t>
            </a:r>
          </a:p>
          <a:p>
            <a:pPr marL="0" indent="0">
              <a:buNone/>
            </a:pPr>
            <a:r>
              <a:rPr lang="en-GB" sz="1700" dirty="0"/>
              <a:t>Wilson, K., Low, D., Verdon, M., &amp; Verdon, A. (2016). Differences in gender performance on competitive physics selection tests. </a:t>
            </a:r>
            <a:r>
              <a:rPr lang="en-GB" sz="1700" i="1" dirty="0"/>
              <a:t>Physical Review Physics Education Research</a:t>
            </a:r>
            <a:r>
              <a:rPr lang="en-GB" sz="1700" dirty="0"/>
              <a:t>, 12(2), 020111.</a:t>
            </a:r>
          </a:p>
        </p:txBody>
      </p:sp>
      <p:sp>
        <p:nvSpPr>
          <p:cNvPr id="4" name="Subtitle 3"/>
          <p:cNvSpPr>
            <a:spLocks noGrp="1"/>
          </p:cNvSpPr>
          <p:nvPr>
            <p:ph type="subTitle" idx="13"/>
          </p:nvPr>
        </p:nvSpPr>
        <p:spPr/>
        <p:txBody>
          <a:bodyPr/>
          <a:lstStyle/>
          <a:p>
            <a:endParaRPr lang="en-GB" dirty="0"/>
          </a:p>
        </p:txBody>
      </p:sp>
      <p:sp>
        <p:nvSpPr>
          <p:cNvPr id="5" name="Slide Number Placeholder 4"/>
          <p:cNvSpPr>
            <a:spLocks noGrp="1"/>
          </p:cNvSpPr>
          <p:nvPr>
            <p:ph type="sldNum" sz="quarter" idx="4"/>
          </p:nvPr>
        </p:nvSpPr>
        <p:spPr/>
        <p:txBody>
          <a:bodyPr/>
          <a:lstStyle/>
          <a:p>
            <a:pPr algn="ctr"/>
            <a:fld id="{C0BADC3D-1509-2C4E-AB5E-AF0356668A88}" type="slidenum">
              <a:rPr lang="en-GB" smtClean="0"/>
              <a:pPr algn="ctr"/>
              <a:t>28</a:t>
            </a:fld>
            <a:endParaRPr lang="en-GB" dirty="0"/>
          </a:p>
        </p:txBody>
      </p:sp>
    </p:spTree>
    <p:extLst>
      <p:ext uri="{BB962C8B-B14F-4D97-AF65-F5344CB8AC3E}">
        <p14:creationId xmlns:p14="http://schemas.microsoft.com/office/powerpoint/2010/main" val="410637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875935"/>
            <a:ext cx="7883407" cy="4386334"/>
          </a:xfrm>
        </p:spPr>
        <p:txBody>
          <a:bodyPr/>
          <a:lstStyle/>
          <a:p>
            <a:pPr marL="457200" indent="-457200">
              <a:buFont typeface="Arial" panose="020B0604020202020204" pitchFamily="34" charset="0"/>
              <a:buChar char="•"/>
              <a:defRPr/>
            </a:pPr>
            <a:r>
              <a:rPr lang="en-GB" sz="2200" dirty="0"/>
              <a:t>Certain groups of students, e.g. those of particular gender, socio-economic group or ethnicity or with a disability, are considerably less likely to progress through qualifications and so to succeed in their study of physics. </a:t>
            </a:r>
          </a:p>
          <a:p>
            <a:pPr marL="457200" indent="-457200">
              <a:buFont typeface="Arial" panose="020B0604020202020204" pitchFamily="34" charset="0"/>
              <a:buChar char="•"/>
              <a:defRPr/>
            </a:pPr>
            <a:r>
              <a:rPr lang="en-GB" altLang="en-US" sz="2200" dirty="0"/>
              <a:t>So far, our efforts have concentrated on the gender gap; others, notably Gordon Hunter at Kingston, have looked at differences between BAME and white students. The intersections between different factors are important.</a:t>
            </a:r>
          </a:p>
          <a:p>
            <a:pPr marL="457200" indent="-457200">
              <a:buFont typeface="Arial" panose="020B0604020202020204" pitchFamily="34" charset="0"/>
              <a:buChar char="•"/>
              <a:defRPr/>
            </a:pPr>
            <a:r>
              <a:rPr lang="en-GB" altLang="en-US" sz="2200" dirty="0"/>
              <a:t>Note that these are trends; some women and BAME students do very well. I also acknowledge that gender is not a binary division. </a:t>
            </a:r>
          </a:p>
          <a:p>
            <a:pPr>
              <a:defRPr/>
            </a:pPr>
            <a:r>
              <a:rPr lang="en-GB" altLang="en-US" sz="2200" b="1" dirty="0"/>
              <a:t>We are looking for explanations for an effect that is clearly present, in an attempt to improve the student experience for all.</a:t>
            </a:r>
          </a:p>
          <a:p>
            <a:endParaRPr lang="en-GB" dirty="0"/>
          </a:p>
        </p:txBody>
      </p:sp>
      <p:sp>
        <p:nvSpPr>
          <p:cNvPr id="3" name="Text Placeholder 2"/>
          <p:cNvSpPr>
            <a:spLocks noGrp="1"/>
          </p:cNvSpPr>
          <p:nvPr>
            <p:ph type="body" sz="quarter" idx="21"/>
          </p:nvPr>
        </p:nvSpPr>
        <p:spPr/>
        <p:txBody>
          <a:bodyPr/>
          <a:lstStyle/>
          <a:p>
            <a:r>
              <a:rPr lang="en-GB" dirty="0"/>
              <a:t>Demographic gaps in retention and attainment</a:t>
            </a: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378088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847247"/>
            <a:ext cx="8089514" cy="4415022"/>
          </a:xfrm>
        </p:spPr>
        <p:txBody>
          <a:bodyPr/>
          <a:lstStyle/>
          <a:p>
            <a:pPr marL="342900" indent="-342900">
              <a:buFont typeface="Arial" panose="020B0604020202020204" pitchFamily="34" charset="0"/>
              <a:buChar char="•"/>
              <a:defRPr/>
            </a:pPr>
            <a:r>
              <a:rPr lang="en-US" altLang="en-US" sz="2400" dirty="0"/>
              <a:t>Men have been significantly and consistently more likely to complete the Stage 2 “physics gateway” module S217 (and its predecessor S207) than women.</a:t>
            </a:r>
            <a:endParaRPr lang="en-GB" altLang="en-US" sz="2400" dirty="0"/>
          </a:p>
          <a:p>
            <a:pPr marL="342900" indent="-342900">
              <a:buFont typeface="Arial" panose="020B0604020202020204" pitchFamily="34" charset="0"/>
              <a:buChar char="•"/>
              <a:defRPr/>
            </a:pPr>
            <a:r>
              <a:rPr lang="en-US" altLang="en-US" sz="2400" dirty="0"/>
              <a:t>Of those who complete, men have also been more likely to pass.</a:t>
            </a:r>
          </a:p>
          <a:p>
            <a:pPr marL="342900" indent="-342900">
              <a:buFont typeface="Arial" panose="020B0604020202020204" pitchFamily="34" charset="0"/>
              <a:buChar char="•"/>
              <a:defRPr/>
            </a:pPr>
            <a:r>
              <a:rPr lang="en-US" altLang="en-US" sz="2400" dirty="0"/>
              <a:t>The effect is not present in our level 1 modules, in </a:t>
            </a:r>
            <a:r>
              <a:rPr lang="en-US" altLang="en-US" sz="2400" dirty="0" err="1"/>
              <a:t>maths</a:t>
            </a:r>
            <a:r>
              <a:rPr lang="en-US" altLang="en-US" sz="2400" dirty="0"/>
              <a:t> modules, or in any other Science level 2 modules except for S282 (</a:t>
            </a:r>
            <a:r>
              <a:rPr lang="en-US" altLang="en-US" sz="2400" i="1" dirty="0"/>
              <a:t>Astronomy</a:t>
            </a:r>
            <a:r>
              <a:rPr lang="en-US" altLang="en-US" sz="2400" dirty="0"/>
              <a:t>), where women also do less well but the difference is not so stark.</a:t>
            </a:r>
          </a:p>
          <a:p>
            <a:pPr marL="342900" indent="-342900">
              <a:buFont typeface="Arial" panose="020B0604020202020204" pitchFamily="34" charset="0"/>
              <a:buChar char="•"/>
              <a:defRPr/>
            </a:pPr>
            <a:r>
              <a:rPr lang="en-US" altLang="en-US" sz="2400" dirty="0"/>
              <a:t>Women do slightly better on our level 3 physical science modules and quite a lot better on the project module.</a:t>
            </a:r>
          </a:p>
          <a:p>
            <a:pPr marL="457200" indent="-457200">
              <a:buFont typeface="Arial" panose="020B0604020202020204" pitchFamily="34" charset="0"/>
              <a:buChar char="•"/>
              <a:defRPr/>
            </a:pPr>
            <a:endParaRPr lang="en-GB" altLang="en-US" sz="2400" dirty="0"/>
          </a:p>
        </p:txBody>
      </p:sp>
      <p:sp>
        <p:nvSpPr>
          <p:cNvPr id="3" name="Text Placeholder 2"/>
          <p:cNvSpPr>
            <a:spLocks noGrp="1"/>
          </p:cNvSpPr>
          <p:nvPr>
            <p:ph type="body" sz="quarter" idx="21"/>
          </p:nvPr>
        </p:nvSpPr>
        <p:spPr/>
        <p:txBody>
          <a:bodyPr/>
          <a:lstStyle/>
          <a:p>
            <a:r>
              <a:rPr lang="en-GB" dirty="0"/>
              <a:t>Our gender gap</a:t>
            </a: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965915"/>
            <a:ext cx="7883407" cy="1035417"/>
          </a:xfrm>
        </p:spPr>
        <p:txBody>
          <a:bodyPr/>
          <a:lstStyle/>
          <a:p>
            <a:endParaRPr lang="en-GB" dirty="0"/>
          </a:p>
        </p:txBody>
      </p:sp>
    </p:spTree>
    <p:extLst>
      <p:ext uri="{BB962C8B-B14F-4D97-AF65-F5344CB8AC3E}">
        <p14:creationId xmlns:p14="http://schemas.microsoft.com/office/powerpoint/2010/main" val="18282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27"/>
          </p:nvPr>
        </p:nvSpPr>
        <p:spPr/>
      </p:sp>
      <p:sp>
        <p:nvSpPr>
          <p:cNvPr id="3" name="Text Placeholder 2"/>
          <p:cNvSpPr>
            <a:spLocks noGrp="1"/>
          </p:cNvSpPr>
          <p:nvPr>
            <p:ph type="body" sz="quarter" idx="21"/>
          </p:nvPr>
        </p:nvSpPr>
        <p:spPr>
          <a:xfrm>
            <a:off x="450761" y="464267"/>
            <a:ext cx="6555345" cy="881332"/>
          </a:xfrm>
        </p:spPr>
        <p:txBody>
          <a:bodyPr/>
          <a:lstStyle/>
          <a:p>
            <a:r>
              <a:rPr lang="en-GB" dirty="0"/>
              <a:t>The gender gap on S207/ S217</a:t>
            </a:r>
          </a:p>
        </p:txBody>
      </p:sp>
      <p:sp>
        <p:nvSpPr>
          <p:cNvPr id="8" name="Content Placeholder 7"/>
          <p:cNvSpPr>
            <a:spLocks noGrp="1"/>
          </p:cNvSpPr>
          <p:nvPr>
            <p:ph sz="quarter" idx="28"/>
          </p:nvPr>
        </p:nvSpPr>
        <p:spPr/>
        <p:txBody>
          <a:bodyPr/>
          <a:lstStyle/>
          <a:p>
            <a:endParaRPr lang="en-GB"/>
          </a:p>
        </p:txBody>
      </p:sp>
      <p:sp>
        <p:nvSpPr>
          <p:cNvPr id="6" name="Text Placeholder 5"/>
          <p:cNvSpPr>
            <a:spLocks noGrp="1"/>
          </p:cNvSpPr>
          <p:nvPr>
            <p:ph type="body" sz="quarter" idx="22"/>
          </p:nvPr>
        </p:nvSpPr>
        <p:spPr/>
        <p:txBody>
          <a:bodyPr/>
          <a:lstStyle/>
          <a:p>
            <a:endParaRPr lang="en-GB"/>
          </a:p>
        </p:txBody>
      </p:sp>
      <p:pic>
        <p:nvPicPr>
          <p:cNvPr id="9" name="Picture 8"/>
          <p:cNvPicPr>
            <a:picLocks noChangeAspect="1"/>
          </p:cNvPicPr>
          <p:nvPr/>
        </p:nvPicPr>
        <p:blipFill>
          <a:blip r:embed="rId2"/>
          <a:stretch>
            <a:fillRect/>
          </a:stretch>
        </p:blipFill>
        <p:spPr>
          <a:xfrm>
            <a:off x="0" y="1523489"/>
            <a:ext cx="9144000" cy="4926288"/>
          </a:xfrm>
          <a:prstGeom prst="rect">
            <a:avLst/>
          </a:prstGeom>
        </p:spPr>
      </p:pic>
    </p:spTree>
    <p:extLst>
      <p:ext uri="{BB962C8B-B14F-4D97-AF65-F5344CB8AC3E}">
        <p14:creationId xmlns:p14="http://schemas.microsoft.com/office/powerpoint/2010/main" val="427606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a:xfrm>
            <a:off x="476518" y="464267"/>
            <a:ext cx="7096259" cy="881332"/>
          </a:xfrm>
        </p:spPr>
        <p:txBody>
          <a:bodyPr/>
          <a:lstStyle/>
          <a:p>
            <a:r>
              <a:rPr lang="en-GB" dirty="0"/>
              <a:t>When do students stop studying?</a:t>
            </a:r>
          </a:p>
        </p:txBody>
      </p:sp>
      <p:sp>
        <p:nvSpPr>
          <p:cNvPr id="3" name="Text Placeholder 2"/>
          <p:cNvSpPr>
            <a:spLocks noGrp="1"/>
          </p:cNvSpPr>
          <p:nvPr>
            <p:ph type="body" sz="quarter" idx="16"/>
          </p:nvPr>
        </p:nvSpPr>
        <p:spPr/>
        <p:txBody>
          <a:bodyPr/>
          <a:lstStyle/>
          <a:p>
            <a:r>
              <a:rPr lang="en-GB" dirty="0"/>
              <a:t>When does the gap occur?</a:t>
            </a:r>
          </a:p>
        </p:txBody>
      </p:sp>
      <p:sp>
        <p:nvSpPr>
          <p:cNvPr id="7" name="Content Placeholder 6"/>
          <p:cNvSpPr>
            <a:spLocks noGrp="1"/>
          </p:cNvSpPr>
          <p:nvPr>
            <p:ph sz="quarter" idx="27"/>
          </p:nvPr>
        </p:nvSpPr>
        <p:spPr/>
        <p:txBody>
          <a:bodyPr/>
          <a:lstStyle/>
          <a:p>
            <a:endParaRPr lang="en-GB" dirty="0"/>
          </a:p>
        </p:txBody>
      </p:sp>
      <p:pic>
        <p:nvPicPr>
          <p:cNvPr id="8" name="Picture 7"/>
          <p:cNvPicPr>
            <a:picLocks noChangeAspect="1"/>
          </p:cNvPicPr>
          <p:nvPr/>
        </p:nvPicPr>
        <p:blipFill>
          <a:blip r:embed="rId2"/>
          <a:stretch>
            <a:fillRect/>
          </a:stretch>
        </p:blipFill>
        <p:spPr>
          <a:xfrm>
            <a:off x="283323" y="1523909"/>
            <a:ext cx="7541406" cy="4523624"/>
          </a:xfrm>
          <a:prstGeom prst="rect">
            <a:avLst/>
          </a:prstGeom>
        </p:spPr>
      </p:pic>
    </p:spTree>
    <p:extLst>
      <p:ext uri="{BB962C8B-B14F-4D97-AF65-F5344CB8AC3E}">
        <p14:creationId xmlns:p14="http://schemas.microsoft.com/office/powerpoint/2010/main" val="40309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661375"/>
            <a:ext cx="8089514" cy="4600894"/>
          </a:xfrm>
        </p:spPr>
        <p:txBody>
          <a:bodyPr/>
          <a:lstStyle/>
          <a:p>
            <a:pPr marL="342900" indent="-342900">
              <a:buFont typeface="Arial" panose="020B0604020202020204" pitchFamily="34" charset="0"/>
              <a:buChar char="•"/>
              <a:defRPr/>
            </a:pPr>
            <a:r>
              <a:rPr lang="en-US" altLang="en-US" sz="2400" dirty="0"/>
              <a:t>There are other demographic differences (e.g. previous educational qualifications, where they live) between our male and female students.</a:t>
            </a:r>
          </a:p>
          <a:p>
            <a:pPr marL="342900" indent="-342900">
              <a:buFont typeface="Arial" panose="020B0604020202020204" pitchFamily="34" charset="0"/>
              <a:buChar char="•"/>
              <a:defRPr/>
            </a:pPr>
            <a:r>
              <a:rPr lang="en-US" altLang="en-US" sz="2400" dirty="0"/>
              <a:t>There are other differences between our male and female students e.g. in the amount of time they have available for study.</a:t>
            </a:r>
          </a:p>
          <a:p>
            <a:pPr marL="342900" indent="-342900">
              <a:buFont typeface="Arial" panose="020B0604020202020204" pitchFamily="34" charset="0"/>
              <a:buChar char="•"/>
              <a:defRPr/>
            </a:pPr>
            <a:r>
              <a:rPr lang="en-US" altLang="en-US" sz="2400" dirty="0"/>
              <a:t>Lack of female role models (</a:t>
            </a:r>
            <a:r>
              <a:rPr lang="en-GB" sz="2400" dirty="0" err="1"/>
              <a:t>Etzkowitz</a:t>
            </a:r>
            <a:r>
              <a:rPr lang="en-GB" sz="2400" dirty="0"/>
              <a:t> et al., 1994).</a:t>
            </a:r>
            <a:endParaRPr lang="en-US" altLang="en-US" sz="2400" dirty="0"/>
          </a:p>
          <a:p>
            <a:pPr marL="342900" indent="-342900">
              <a:buFont typeface="Arial" panose="020B0604020202020204" pitchFamily="34" charset="0"/>
              <a:buChar char="•"/>
              <a:defRPr/>
            </a:pPr>
            <a:r>
              <a:rPr lang="en-US" altLang="en-US" sz="2400" dirty="0"/>
              <a:t>Lack of self confidence (Sharma &amp; </a:t>
            </a:r>
            <a:r>
              <a:rPr lang="en-US" altLang="en-US" sz="2400" dirty="0" err="1"/>
              <a:t>Bewes</a:t>
            </a:r>
            <a:r>
              <a:rPr lang="en-US" altLang="en-US" sz="2400" dirty="0"/>
              <a:t>, 2011).</a:t>
            </a:r>
          </a:p>
          <a:p>
            <a:pPr marL="342900" indent="-342900">
              <a:buFont typeface="Arial" panose="020B0604020202020204" pitchFamily="34" charset="0"/>
              <a:buChar char="•"/>
              <a:defRPr/>
            </a:pPr>
            <a:r>
              <a:rPr lang="en-US" altLang="en-US" sz="2400" b="1" dirty="0"/>
              <a:t>Something in our teaching and/or assessment is (on average) </a:t>
            </a:r>
            <a:r>
              <a:rPr lang="en-US" altLang="en-US" sz="2400" b="1" dirty="0" err="1"/>
              <a:t>favouring</a:t>
            </a:r>
            <a:r>
              <a:rPr lang="en-US" altLang="en-US" sz="2400" b="1" dirty="0"/>
              <a:t> men.</a:t>
            </a:r>
          </a:p>
          <a:p>
            <a:pPr marL="342900" indent="-342900">
              <a:buFont typeface="Arial" panose="020B0604020202020204" pitchFamily="34" charset="0"/>
              <a:buChar char="•"/>
              <a:defRPr/>
            </a:pPr>
            <a:r>
              <a:rPr lang="en-US" altLang="en-US" sz="2400" dirty="0"/>
              <a:t>On average, women and men learn physical concepts and the skills of physics in a different way. </a:t>
            </a:r>
          </a:p>
          <a:p>
            <a:pPr marL="457200" indent="-457200">
              <a:buFont typeface="Arial" panose="020B0604020202020204" pitchFamily="34" charset="0"/>
              <a:buChar char="•"/>
              <a:defRPr/>
            </a:pPr>
            <a:endParaRPr lang="en-GB" altLang="en-US" sz="2400" dirty="0"/>
          </a:p>
        </p:txBody>
      </p:sp>
      <p:sp>
        <p:nvSpPr>
          <p:cNvPr id="3" name="Text Placeholder 2"/>
          <p:cNvSpPr>
            <a:spLocks noGrp="1"/>
          </p:cNvSpPr>
          <p:nvPr>
            <p:ph type="body" sz="quarter" idx="21"/>
          </p:nvPr>
        </p:nvSpPr>
        <p:spPr/>
        <p:txBody>
          <a:bodyPr/>
          <a:lstStyle/>
          <a:p>
            <a:r>
              <a:rPr lang="en-GB" dirty="0"/>
              <a:t>Initial hypotheses</a:t>
            </a: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488491"/>
            <a:ext cx="7883407" cy="1035417"/>
          </a:xfrm>
        </p:spPr>
        <p:txBody>
          <a:bodyPr/>
          <a:lstStyle/>
          <a:p>
            <a:endParaRPr lang="en-GB" dirty="0"/>
          </a:p>
        </p:txBody>
      </p:sp>
    </p:spTree>
    <p:extLst>
      <p:ext uri="{BB962C8B-B14F-4D97-AF65-F5344CB8AC3E}">
        <p14:creationId xmlns:p14="http://schemas.microsoft.com/office/powerpoint/2010/main" val="269626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458820"/>
            <a:ext cx="7883407" cy="4803449"/>
          </a:xfrm>
        </p:spPr>
        <p:txBody>
          <a:bodyPr/>
          <a:lstStyle/>
          <a:p>
            <a:pPr marL="342900" indent="-342900">
              <a:buFont typeface="Arial" panose="020B0604020202020204" pitchFamily="34" charset="0"/>
              <a:buChar char="•"/>
            </a:pPr>
            <a:r>
              <a:rPr lang="en-GB" sz="2400" dirty="0">
                <a:latin typeface="+mn-lt"/>
              </a:rPr>
              <a:t>Gendered context (McCullough, 2004)</a:t>
            </a:r>
          </a:p>
          <a:p>
            <a:pPr marL="342900" indent="-342900">
              <a:buFont typeface="Arial" panose="020B0604020202020204" pitchFamily="34" charset="0"/>
              <a:buChar char="•"/>
            </a:pPr>
            <a:r>
              <a:rPr lang="en-GB" sz="2400" dirty="0">
                <a:latin typeface="+mn-lt"/>
              </a:rPr>
              <a:t>Types of question; multiple choice questions are thought to disadvantage women (e.g. </a:t>
            </a:r>
            <a:r>
              <a:rPr lang="en-GB" sz="2400" dirty="0" err="1">
                <a:latin typeface="+mn-lt"/>
              </a:rPr>
              <a:t>Everaert</a:t>
            </a:r>
            <a:r>
              <a:rPr lang="en-GB" sz="2400" dirty="0">
                <a:latin typeface="+mn-lt"/>
              </a:rPr>
              <a:t> &amp; Arthur, 2012; Hudson, 2010).</a:t>
            </a:r>
          </a:p>
          <a:p>
            <a:pPr marL="342900" indent="-342900">
              <a:buFont typeface="Arial" panose="020B0604020202020204" pitchFamily="34" charset="0"/>
              <a:buChar char="•"/>
            </a:pPr>
            <a:r>
              <a:rPr lang="en-GB" sz="2400" dirty="0">
                <a:latin typeface="+mn-lt"/>
              </a:rPr>
              <a:t>Something in the presentation of the question: the number of words, type of diagrams etc. (e.g. Wilson et al., 2016).</a:t>
            </a:r>
          </a:p>
          <a:p>
            <a:pPr marL="342900" indent="-342900">
              <a:buFont typeface="Arial" panose="020B0604020202020204" pitchFamily="34" charset="0"/>
              <a:buChar char="•"/>
            </a:pPr>
            <a:r>
              <a:rPr lang="en-GB" sz="2400" dirty="0">
                <a:latin typeface="+mn-lt"/>
              </a:rPr>
              <a:t>Length of test (Balart &amp; </a:t>
            </a:r>
            <a:r>
              <a:rPr lang="en-GB" sz="2400" dirty="0" err="1">
                <a:latin typeface="+mn-lt"/>
              </a:rPr>
              <a:t>Oosterveen</a:t>
            </a:r>
            <a:r>
              <a:rPr lang="en-GB" sz="2400" dirty="0">
                <a:latin typeface="+mn-lt"/>
              </a:rPr>
              <a:t>, 2019)</a:t>
            </a:r>
          </a:p>
          <a:p>
            <a:pPr marL="342900" indent="-342900">
              <a:buFont typeface="Arial" panose="020B0604020202020204" pitchFamily="34" charset="0"/>
              <a:buChar char="•"/>
            </a:pPr>
            <a:r>
              <a:rPr lang="en-GB" sz="2400" dirty="0">
                <a:latin typeface="+mn-lt"/>
              </a:rPr>
              <a:t>The amount of scaffolding; Gibson et al. (2015) found that increasing the amount of scaffolding removed the gap between men and women’s grades, whilst improving both.</a:t>
            </a:r>
          </a:p>
          <a:p>
            <a:pPr marL="342900" indent="-342900">
              <a:buFont typeface="Arial" panose="020B0604020202020204" pitchFamily="34" charset="0"/>
              <a:buChar char="•"/>
            </a:pPr>
            <a:r>
              <a:rPr lang="en-GB" sz="2400" dirty="0">
                <a:latin typeface="+mn-lt"/>
              </a:rPr>
              <a:t>What the question assesses.</a:t>
            </a:r>
          </a:p>
          <a:p>
            <a:endParaRPr lang="en-GB" dirty="0"/>
          </a:p>
        </p:txBody>
      </p:sp>
      <p:sp>
        <p:nvSpPr>
          <p:cNvPr id="3" name="Text Placeholder 2"/>
          <p:cNvSpPr>
            <a:spLocks noGrp="1"/>
          </p:cNvSpPr>
          <p:nvPr>
            <p:ph type="body" sz="quarter" idx="21"/>
          </p:nvPr>
        </p:nvSpPr>
        <p:spPr>
          <a:xfrm>
            <a:off x="270456" y="464267"/>
            <a:ext cx="7225048" cy="881332"/>
          </a:xfrm>
        </p:spPr>
        <p:txBody>
          <a:bodyPr/>
          <a:lstStyle/>
          <a:p>
            <a:r>
              <a:rPr lang="en-GB" dirty="0"/>
              <a:t>What might be causing differences in response to assessment?</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90359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Performance on different parts of the S207 exam</a:t>
            </a:r>
          </a:p>
        </p:txBody>
      </p:sp>
      <p:pic>
        <p:nvPicPr>
          <p:cNvPr id="5" name="Picture 4"/>
          <p:cNvPicPr>
            <a:picLocks noChangeAspect="1"/>
          </p:cNvPicPr>
          <p:nvPr/>
        </p:nvPicPr>
        <p:blipFill>
          <a:blip r:embed="rId2"/>
          <a:stretch>
            <a:fillRect/>
          </a:stretch>
        </p:blipFill>
        <p:spPr>
          <a:xfrm>
            <a:off x="703752" y="2768957"/>
            <a:ext cx="7736495" cy="2979771"/>
          </a:xfrm>
          <a:prstGeom prst="rect">
            <a:avLst/>
          </a:prstGeom>
        </p:spPr>
      </p:pic>
      <p:pic>
        <p:nvPicPr>
          <p:cNvPr id="6" name="Picture 5"/>
          <p:cNvPicPr>
            <a:picLocks noChangeAspect="1"/>
          </p:cNvPicPr>
          <p:nvPr/>
        </p:nvPicPr>
        <p:blipFill>
          <a:blip r:embed="rId2"/>
          <a:stretch>
            <a:fillRect/>
          </a:stretch>
        </p:blipFill>
        <p:spPr>
          <a:xfrm>
            <a:off x="703752" y="2037449"/>
            <a:ext cx="7736495" cy="4639458"/>
          </a:xfrm>
          <a:prstGeom prst="rect">
            <a:avLst/>
          </a:prstGeom>
        </p:spPr>
      </p:pic>
      <p:sp>
        <p:nvSpPr>
          <p:cNvPr id="3" name="Text Placeholder 2"/>
          <p:cNvSpPr>
            <a:spLocks noGrp="1"/>
          </p:cNvSpPr>
          <p:nvPr>
            <p:ph type="body" sz="quarter" idx="16"/>
          </p:nvPr>
        </p:nvSpPr>
        <p:spPr>
          <a:xfrm>
            <a:off x="577968" y="1468193"/>
            <a:ext cx="8411486" cy="2562894"/>
          </a:xfrm>
        </p:spPr>
        <p:txBody>
          <a:bodyPr/>
          <a:lstStyle/>
          <a:p>
            <a:pPr marL="0" indent="0">
              <a:buNone/>
            </a:pPr>
            <a:r>
              <a:rPr lang="en-GB" sz="2400" dirty="0"/>
              <a:t>Part A is multiple-choice questions; Part B is short answer questions; Part C is longer questions (with choice)</a:t>
            </a:r>
          </a:p>
        </p:txBody>
      </p:sp>
      <p:sp>
        <p:nvSpPr>
          <p:cNvPr id="4" name="Content Placeholder 3"/>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1828002664"/>
      </p:ext>
    </p:extLst>
  </p:cSld>
  <p:clrMapOvr>
    <a:masterClrMapping/>
  </p:clrMapOvr>
</p:sld>
</file>

<file path=ppt/theme/theme1.xml><?xml version="1.0" encoding="utf-8"?>
<a:theme xmlns:a="http://schemas.openxmlformats.org/drawingml/2006/main" name="TITLE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5308</TotalTime>
  <Words>1904</Words>
  <Application>Microsoft Office PowerPoint</Application>
  <PresentationFormat>On-screen Show (4:3)</PresentationFormat>
  <Paragraphs>158</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Courier New</vt:lpstr>
      <vt:lpstr>Lucida Grande</vt:lpstr>
      <vt:lpstr>Wingdings</vt:lpstr>
      <vt:lpstr>TITLES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effects of scaffolding</vt:lpstr>
      <vt:lpstr>PowerPoint Presentation</vt:lpstr>
      <vt:lpstr>PowerPoint Presentation</vt:lpstr>
      <vt:lpstr>Measuring the gap</vt:lpstr>
      <vt:lpstr>The effects of question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 cont.</vt:lpstr>
    </vt:vector>
  </TitlesOfParts>
  <Company>SMCD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M</dc:creator>
  <cp:lastModifiedBy>Sally.Jordan</cp:lastModifiedBy>
  <cp:revision>310</cp:revision>
  <cp:lastPrinted>2020-06-18T09:06:23Z</cp:lastPrinted>
  <dcterms:created xsi:type="dcterms:W3CDTF">2016-08-10T11:35:26Z</dcterms:created>
  <dcterms:modified xsi:type="dcterms:W3CDTF">2020-06-19T08:47:49Z</dcterms:modified>
</cp:coreProperties>
</file>