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256" r:id="rId2"/>
    <p:sldId id="732" r:id="rId3"/>
    <p:sldId id="734" r:id="rId4"/>
    <p:sldId id="733" r:id="rId5"/>
    <p:sldId id="754" r:id="rId6"/>
    <p:sldId id="757" r:id="rId7"/>
    <p:sldId id="736" r:id="rId8"/>
    <p:sldId id="737" r:id="rId9"/>
    <p:sldId id="738" r:id="rId10"/>
    <p:sldId id="756" r:id="rId11"/>
    <p:sldId id="740" r:id="rId12"/>
    <p:sldId id="753" r:id="rId13"/>
    <p:sldId id="678" r:id="rId14"/>
    <p:sldId id="705" r:id="rId15"/>
    <p:sldId id="707" r:id="rId16"/>
    <p:sldId id="760" r:id="rId17"/>
    <p:sldId id="759" r:id="rId18"/>
    <p:sldId id="700" r:id="rId19"/>
  </p:sldIdLst>
  <p:sldSz cx="9906000" cy="6858000" type="A4"/>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5pPr>
    <a:lvl6pPr marL="2286000" algn="l" defTabSz="914400" rtl="0" eaLnBrk="1" latinLnBrk="0" hangingPunct="1">
      <a:defRPr sz="2400" kern="1200">
        <a:solidFill>
          <a:schemeClr val="tx1"/>
        </a:solidFill>
        <a:latin typeface="Arial" charset="0"/>
        <a:ea typeface="ＭＳ Ｐゴシック" pitchFamily="-32" charset="-128"/>
        <a:cs typeface="+mn-cs"/>
      </a:defRPr>
    </a:lvl6pPr>
    <a:lvl7pPr marL="2743200" algn="l" defTabSz="914400" rtl="0" eaLnBrk="1" latinLnBrk="0" hangingPunct="1">
      <a:defRPr sz="2400" kern="1200">
        <a:solidFill>
          <a:schemeClr val="tx1"/>
        </a:solidFill>
        <a:latin typeface="Arial" charset="0"/>
        <a:ea typeface="ＭＳ Ｐゴシック" pitchFamily="-32" charset="-128"/>
        <a:cs typeface="+mn-cs"/>
      </a:defRPr>
    </a:lvl7pPr>
    <a:lvl8pPr marL="3200400" algn="l" defTabSz="914400" rtl="0" eaLnBrk="1" latinLnBrk="0" hangingPunct="1">
      <a:defRPr sz="2400" kern="1200">
        <a:solidFill>
          <a:schemeClr val="tx1"/>
        </a:solidFill>
        <a:latin typeface="Arial" charset="0"/>
        <a:ea typeface="ＭＳ Ｐゴシック" pitchFamily="-32" charset="-128"/>
        <a:cs typeface="+mn-cs"/>
      </a:defRPr>
    </a:lvl8pPr>
    <a:lvl9pPr marL="3657600" algn="l" defTabSz="914400" rtl="0" eaLnBrk="1" latinLnBrk="0" hangingPunct="1">
      <a:defRPr sz="2400" kern="1200">
        <a:solidFill>
          <a:schemeClr val="tx1"/>
        </a:solidFill>
        <a:latin typeface="Arial" charset="0"/>
        <a:ea typeface="ＭＳ Ｐゴシック" pitchFamily="-32" charset="-128"/>
        <a:cs typeface="+mn-cs"/>
      </a:defRPr>
    </a:lvl9pPr>
  </p:defaultTextStyle>
  <p:extLst>
    <p:ext uri="{EFAFB233-063F-42B5-8137-9DF3F51BA10A}">
      <p15:sldGuideLst xmlns:p15="http://schemas.microsoft.com/office/powerpoint/2012/main">
        <p15:guide id="1" orient="horz" pos="436">
          <p15:clr>
            <a:srgbClr val="A4A3A4"/>
          </p15:clr>
        </p15:guide>
        <p15:guide id="2" pos="58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EFA02D"/>
    <a:srgbClr val="E77129"/>
    <a:srgbClr val="FF9999"/>
    <a:srgbClr val="76B27D"/>
    <a:srgbClr val="417347"/>
    <a:srgbClr val="FFFFFF"/>
    <a:srgbClr val="DFF573"/>
    <a:srgbClr val="CEE682"/>
    <a:srgbClr val="DDE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4" autoAdjust="0"/>
    <p:restoredTop sz="86443" autoAdjust="0"/>
  </p:normalViewPr>
  <p:slideViewPr>
    <p:cSldViewPr>
      <p:cViewPr varScale="1">
        <p:scale>
          <a:sx n="115" d="100"/>
          <a:sy n="115" d="100"/>
        </p:scale>
        <p:origin x="1224" y="114"/>
      </p:cViewPr>
      <p:guideLst>
        <p:guide orient="horz" pos="436"/>
        <p:guide pos="5887"/>
      </p:guideLst>
    </p:cSldViewPr>
  </p:slideViewPr>
  <p:outlineViewPr>
    <p:cViewPr>
      <p:scale>
        <a:sx n="33" d="100"/>
        <a:sy n="33" d="100"/>
      </p:scale>
      <p:origin x="0" y="-750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2" d="100"/>
          <a:sy n="72"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AppData\Local\Temp\Temp1_PPT%20und%20Excel-20200617.zip\029_etkt_1418_testattemp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'[029_etkt_1418_testattempts.xlsx]etkt'!$C$30</c:f>
              <c:strCache>
                <c:ptCount val="1"/>
                <c:pt idx="0">
                  <c:v>"at risk" group (pre-test &lt;= 50)</c:v>
                </c:pt>
              </c:strCache>
            </c:strRef>
          </c:tx>
          <c:spPr>
            <a:solidFill>
              <a:srgbClr val="EFA02D"/>
            </a:solidFill>
            <a:ln>
              <a:solidFill>
                <a:srgbClr val="EFA02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'[029_etkt_1418_testattempts.xlsx]etkt'!$B$31:$B$35</c:f>
              <c:strCache>
                <c:ptCount val="5"/>
                <c:pt idx="0">
                  <c:v>no test</c:v>
                </c:pt>
                <c:pt idx="1">
                  <c:v>1-5 tests</c:v>
                </c:pt>
                <c:pt idx="2">
                  <c:v>6-10 tests</c:v>
                </c:pt>
                <c:pt idx="3">
                  <c:v>&gt;= 11 tests</c:v>
                </c:pt>
                <c:pt idx="4">
                  <c:v>total</c:v>
                </c:pt>
              </c:strCache>
            </c:strRef>
          </c:cat>
          <c:val>
            <c:numRef>
              <c:f>'[029_etkt_1418_testattempts.xlsx]etkt'!$C$31:$C$35</c:f>
              <c:numCache>
                <c:formatCode>0.0</c:formatCode>
                <c:ptCount val="5"/>
                <c:pt idx="0">
                  <c:v>6.5595999999999997</c:v>
                </c:pt>
                <c:pt idx="1">
                  <c:v>8.7578999999999994</c:v>
                </c:pt>
                <c:pt idx="2">
                  <c:v>12.900499999999999</c:v>
                </c:pt>
                <c:pt idx="3">
                  <c:v>13.8026</c:v>
                </c:pt>
                <c:pt idx="4">
                  <c:v>8.0078999999999994</c:v>
                </c:pt>
              </c:numCache>
            </c:numRef>
          </c:val>
          <c:extLst>
            <c:ext xmlns:c16="http://schemas.microsoft.com/office/drawing/2014/chart" uri="{C3380CC4-5D6E-409C-BE32-E72D297353CC}">
              <c16:uniqueId val="{00000000-F121-47F6-8ED0-F53BA24E87AF}"/>
            </c:ext>
          </c:extLst>
        </c:ser>
        <c:ser>
          <c:idx val="1"/>
          <c:order val="1"/>
          <c:tx>
            <c:strRef>
              <c:f>'[029_etkt_1418_testattempts.xlsx]etkt'!$D$30</c:f>
              <c:strCache>
                <c:ptCount val="1"/>
                <c:pt idx="0">
                  <c:v>pre-test &gt; 50</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'[029_etkt_1418_testattempts.xlsx]etkt'!$B$31:$B$35</c:f>
              <c:strCache>
                <c:ptCount val="5"/>
                <c:pt idx="0">
                  <c:v>no test</c:v>
                </c:pt>
                <c:pt idx="1">
                  <c:v>1-5 tests</c:v>
                </c:pt>
                <c:pt idx="2">
                  <c:v>6-10 tests</c:v>
                </c:pt>
                <c:pt idx="3">
                  <c:v>&gt;= 11 tests</c:v>
                </c:pt>
                <c:pt idx="4">
                  <c:v>total</c:v>
                </c:pt>
              </c:strCache>
            </c:strRef>
          </c:cat>
          <c:val>
            <c:numRef>
              <c:f>'[029_etkt_1418_testattempts.xlsx]etkt'!$D$31:$D$35</c:f>
              <c:numCache>
                <c:formatCode>0.0</c:formatCode>
                <c:ptCount val="5"/>
                <c:pt idx="0">
                  <c:v>1.2668999999999999</c:v>
                </c:pt>
                <c:pt idx="1">
                  <c:v>3.8961999999999999</c:v>
                </c:pt>
                <c:pt idx="2">
                  <c:v>5.2675999999999998</c:v>
                </c:pt>
                <c:pt idx="3">
                  <c:v>6.8083999999999998</c:v>
                </c:pt>
                <c:pt idx="4">
                  <c:v>2.6368999999999998</c:v>
                </c:pt>
              </c:numCache>
            </c:numRef>
          </c:val>
          <c:extLst>
            <c:ext xmlns:c16="http://schemas.microsoft.com/office/drawing/2014/chart" uri="{C3380CC4-5D6E-409C-BE32-E72D297353CC}">
              <c16:uniqueId val="{00000001-F121-47F6-8ED0-F53BA24E87AF}"/>
            </c:ext>
          </c:extLst>
        </c:ser>
        <c:ser>
          <c:idx val="2"/>
          <c:order val="2"/>
          <c:tx>
            <c:strRef>
              <c:f>'[029_etkt_1418_testattempts.xlsx]etkt'!$E$30</c:f>
              <c:strCache>
                <c:ptCount val="1"/>
                <c:pt idx="0">
                  <c:v>total</c:v>
                </c:pt>
              </c:strCache>
            </c:strRef>
          </c:tx>
          <c:spPr>
            <a:solidFill>
              <a:srgbClr val="92D050"/>
            </a:solidFill>
            <a:ln>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'[029_etkt_1418_testattempts.xlsx]etkt'!$B$31:$B$35</c:f>
              <c:strCache>
                <c:ptCount val="5"/>
                <c:pt idx="0">
                  <c:v>no test</c:v>
                </c:pt>
                <c:pt idx="1">
                  <c:v>1-5 tests</c:v>
                </c:pt>
                <c:pt idx="2">
                  <c:v>6-10 tests</c:v>
                </c:pt>
                <c:pt idx="3">
                  <c:v>&gt;= 11 tests</c:v>
                </c:pt>
                <c:pt idx="4">
                  <c:v>total</c:v>
                </c:pt>
              </c:strCache>
            </c:strRef>
          </c:cat>
          <c:val>
            <c:numRef>
              <c:f>'[029_etkt_1418_testattempts.xlsx]etkt'!$E$31:$E$35</c:f>
              <c:numCache>
                <c:formatCode>0.0</c:formatCode>
                <c:ptCount val="5"/>
                <c:pt idx="0">
                  <c:v>3.9777</c:v>
                </c:pt>
                <c:pt idx="1">
                  <c:v>6.5053000000000001</c:v>
                </c:pt>
                <c:pt idx="2">
                  <c:v>8.4952000000000005</c:v>
                </c:pt>
                <c:pt idx="3">
                  <c:v>10.469799999999999</c:v>
                </c:pt>
                <c:pt idx="4">
                  <c:v>5.3982000000000001</c:v>
                </c:pt>
              </c:numCache>
            </c:numRef>
          </c:val>
          <c:extLst>
            <c:ext xmlns:c16="http://schemas.microsoft.com/office/drawing/2014/chart" uri="{C3380CC4-5D6E-409C-BE32-E72D297353CC}">
              <c16:uniqueId val="{00000002-F121-47F6-8ED0-F53BA24E87AF}"/>
            </c:ext>
          </c:extLst>
        </c:ser>
        <c:dLbls>
          <c:showLegendKey val="0"/>
          <c:showVal val="0"/>
          <c:showCatName val="0"/>
          <c:showSerName val="0"/>
          <c:showPercent val="0"/>
          <c:showBubbleSize val="0"/>
        </c:dLbls>
        <c:gapWidth val="219"/>
        <c:overlap val="-27"/>
        <c:axId val="618243216"/>
        <c:axId val="618249448"/>
      </c:barChart>
      <c:catAx>
        <c:axId val="6182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618249448"/>
        <c:crosses val="autoZero"/>
        <c:auto val="1"/>
        <c:lblAlgn val="ctr"/>
        <c:lblOffset val="100"/>
        <c:noMultiLvlLbl val="0"/>
      </c:catAx>
      <c:valAx>
        <c:axId val="618249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8243216"/>
        <c:crosses val="autoZero"/>
        <c:crossBetween val="between"/>
      </c:valAx>
      <c:spPr>
        <a:noFill/>
        <a:ln>
          <a:noFill/>
        </a:ln>
        <a:effectLst/>
      </c:spPr>
    </c:plotArea>
    <c:legend>
      <c:legendPos val="b"/>
      <c:layout>
        <c:manualLayout>
          <c:xMode val="edge"/>
          <c:yMode val="edge"/>
          <c:x val="2.9198711481037257E-2"/>
          <c:y val="0.92187442136058961"/>
          <c:w val="0.95713451443569553"/>
          <c:h val="7.81255468066491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dirty="0"/>
            </a:lvl1pPr>
          </a:lstStyle>
          <a:p>
            <a:pPr>
              <a:defRPr/>
            </a:pPr>
            <a:endParaRPr lang="de-DE" dirty="0"/>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de-DE" dirty="0"/>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dirty="0"/>
            </a:lvl1pPr>
          </a:lstStyle>
          <a:p>
            <a:pPr>
              <a:defRPr/>
            </a:pPr>
            <a:endParaRPr lang="de-DE" dirty="0"/>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B810C578-C440-4F0E-94D2-62FDEFD557A5}" type="slidenum">
              <a:rPr lang="de-DE"/>
              <a:pPr>
                <a:defRPr/>
              </a:pPr>
              <a:t>‹Nr.›</a:t>
            </a:fld>
            <a:endParaRPr lang="de-DE" dirty="0"/>
          </a:p>
        </p:txBody>
      </p:sp>
    </p:spTree>
    <p:extLst>
      <p:ext uri="{BB962C8B-B14F-4D97-AF65-F5344CB8AC3E}">
        <p14:creationId xmlns:p14="http://schemas.microsoft.com/office/powerpoint/2010/main" val="778521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dirty="0"/>
            </a:lvl1pPr>
          </a:lstStyle>
          <a:p>
            <a:pPr>
              <a:defRPr/>
            </a:pPr>
            <a:endParaRPr lang="de-DE"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de-DE" dirty="0"/>
          </a:p>
        </p:txBody>
      </p:sp>
      <p:sp>
        <p:nvSpPr>
          <p:cNvPr id="8196"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dirty="0"/>
            </a:lvl1pPr>
          </a:lstStyle>
          <a:p>
            <a:pPr>
              <a:defRPr/>
            </a:pPr>
            <a:endParaRPr lang="de-DE"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A9B2DBCE-A988-4F91-B77F-7C5D3EE5F4DD}" type="slidenum">
              <a:rPr lang="de-DE"/>
              <a:pPr>
                <a:defRPr/>
              </a:pPr>
              <a:t>‹Nr.›</a:t>
            </a:fld>
            <a:endParaRPr lang="de-DE" dirty="0"/>
          </a:p>
        </p:txBody>
      </p:sp>
    </p:spTree>
    <p:extLst>
      <p:ext uri="{BB962C8B-B14F-4D97-AF65-F5344CB8AC3E}">
        <p14:creationId xmlns:p14="http://schemas.microsoft.com/office/powerpoint/2010/main" val="319055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2" charset="-128"/>
              </a:defRPr>
            </a:lvl1pPr>
            <a:lvl2pPr marL="742950" indent="-285750">
              <a:defRPr sz="2400">
                <a:solidFill>
                  <a:schemeClr val="tx1"/>
                </a:solidFill>
                <a:latin typeface="Arial" charset="0"/>
                <a:ea typeface="ＭＳ Ｐゴシック" pitchFamily="-32" charset="-128"/>
              </a:defRPr>
            </a:lvl2pPr>
            <a:lvl3pPr marL="1143000" indent="-228600">
              <a:defRPr sz="2400">
                <a:solidFill>
                  <a:schemeClr val="tx1"/>
                </a:solidFill>
                <a:latin typeface="Arial" charset="0"/>
                <a:ea typeface="ＭＳ Ｐゴシック" pitchFamily="-32" charset="-128"/>
              </a:defRPr>
            </a:lvl3pPr>
            <a:lvl4pPr marL="1600200" indent="-228600">
              <a:defRPr sz="2400">
                <a:solidFill>
                  <a:schemeClr val="tx1"/>
                </a:solidFill>
                <a:latin typeface="Arial" charset="0"/>
                <a:ea typeface="ＭＳ Ｐゴシック" pitchFamily="-32" charset="-128"/>
              </a:defRPr>
            </a:lvl4pPr>
            <a:lvl5pPr marL="2057400" indent="-228600">
              <a:defRPr sz="2400">
                <a:solidFill>
                  <a:schemeClr val="tx1"/>
                </a:solidFill>
                <a:latin typeface="Arial" charset="0"/>
                <a:ea typeface="ＭＳ Ｐゴシック" pitchFamily="-3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2" charset="-128"/>
              </a:defRPr>
            </a:lvl9pPr>
          </a:lstStyle>
          <a:p>
            <a:fld id="{76BA1000-0597-47D3-BAED-79D97A459347}" type="slidenum">
              <a:rPr lang="de-DE" sz="1200" smtClean="0"/>
              <a:pPr/>
              <a:t>1</a:t>
            </a:fld>
            <a:endParaRPr lang="de-DE" sz="1200"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fld id="{D25F3C44-0550-2944-B5B0-3CAFDF9E1494}" type="slidenum">
              <a:rPr lang="de-DE" sz="1200"/>
              <a:pPr/>
              <a:t>2</a:t>
            </a:fld>
            <a:endParaRPr lang="de-DE"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de-DE">
              <a:latin typeface="Lucida Grande" charset="0"/>
              <a:ea typeface="ＭＳ Ｐゴシック" charset="0"/>
            </a:endParaRPr>
          </a:p>
        </p:txBody>
      </p:sp>
    </p:spTree>
    <p:extLst>
      <p:ext uri="{BB962C8B-B14F-4D97-AF65-F5344CB8AC3E}">
        <p14:creationId xmlns:p14="http://schemas.microsoft.com/office/powerpoint/2010/main" val="117741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A9B2DBCE-A988-4F91-B77F-7C5D3EE5F4DD}" type="slidenum">
              <a:rPr lang="de-DE" smtClean="0"/>
              <a:pPr>
                <a:defRPr/>
              </a:pPr>
              <a:t>13</a:t>
            </a:fld>
            <a:endParaRPr 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83279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olienbildplatzhalter 1"/>
          <p:cNvSpPr>
            <a:spLocks noGrp="1" noRot="1" noChangeAspect="1" noTextEdit="1"/>
          </p:cNvSpPr>
          <p:nvPr>
            <p:ph type="sldImg"/>
          </p:nvPr>
        </p:nvSpPr>
        <p:spPr>
          <a:ln/>
        </p:spPr>
      </p:sp>
      <p:sp>
        <p:nvSpPr>
          <p:cNvPr id="9218" name="Notizenplatzhalter 2"/>
          <p:cNvSpPr>
            <a:spLocks noGrp="1"/>
          </p:cNvSpPr>
          <p:nvPr>
            <p:ph type="body" idx="1"/>
          </p:nvPr>
        </p:nvSpPr>
        <p:spPr>
          <a:noFill/>
          <a:ln/>
        </p:spPr>
        <p:txBody>
          <a:bodyPr/>
          <a:lstStyle/>
          <a:p>
            <a:endParaRPr lang="de-DE" dirty="0" smtClean="0">
              <a:latin typeface="Lucida Grande"/>
              <a:ea typeface="MS PGothic"/>
            </a:endParaRPr>
          </a:p>
        </p:txBody>
      </p:sp>
      <p:sp>
        <p:nvSpPr>
          <p:cNvPr id="9219" name="Foliennummernplatzhalter 3"/>
          <p:cNvSpPr>
            <a:spLocks noGrp="1"/>
          </p:cNvSpPr>
          <p:nvPr>
            <p:ph type="sldNum" sz="quarter" idx="5"/>
          </p:nvPr>
        </p:nvSpPr>
        <p:spPr>
          <a:noFill/>
        </p:spPr>
        <p:txBody>
          <a:bodyPr/>
          <a:lstStyle/>
          <a:p>
            <a:fld id="{C4B89855-6678-4633-9DD7-6C22CDED35B8}" type="slidenum">
              <a:rPr lang="de-DE" smtClean="0">
                <a:latin typeface="Lucida Grande"/>
                <a:ea typeface="MS PGothic"/>
                <a:cs typeface="MS PGothic"/>
              </a:rPr>
              <a:pPr/>
              <a:t>14</a:t>
            </a:fld>
            <a:endParaRPr lang="de-DE" smtClean="0">
              <a:latin typeface="Lucida Grande"/>
              <a:ea typeface="MS PGothic"/>
              <a:cs typeface="MS PGothic"/>
            </a:endParaRPr>
          </a:p>
        </p:txBody>
      </p:sp>
    </p:spTree>
    <p:extLst>
      <p:ext uri="{BB962C8B-B14F-4D97-AF65-F5344CB8AC3E}">
        <p14:creationId xmlns:p14="http://schemas.microsoft.com/office/powerpoint/2010/main" val="72572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olienbildplatzhalter 1"/>
          <p:cNvSpPr>
            <a:spLocks noGrp="1" noRot="1" noChangeAspect="1" noTextEdit="1"/>
          </p:cNvSpPr>
          <p:nvPr>
            <p:ph type="sldImg"/>
          </p:nvPr>
        </p:nvSpPr>
        <p:spPr>
          <a:ln/>
        </p:spPr>
      </p:sp>
      <p:sp>
        <p:nvSpPr>
          <p:cNvPr id="9218" name="Notizenplatzhalter 2"/>
          <p:cNvSpPr>
            <a:spLocks noGrp="1"/>
          </p:cNvSpPr>
          <p:nvPr>
            <p:ph type="body" idx="1"/>
          </p:nvPr>
        </p:nvSpPr>
        <p:spPr>
          <a:noFill/>
          <a:ln/>
        </p:spPr>
        <p:txBody>
          <a:bodyPr/>
          <a:lstStyle/>
          <a:p>
            <a:endParaRPr lang="de-DE" dirty="0" smtClean="0">
              <a:latin typeface="Lucida Grande"/>
              <a:ea typeface="MS PGothic"/>
            </a:endParaRPr>
          </a:p>
        </p:txBody>
      </p:sp>
      <p:sp>
        <p:nvSpPr>
          <p:cNvPr id="9219" name="Foliennummernplatzhalter 3"/>
          <p:cNvSpPr>
            <a:spLocks noGrp="1"/>
          </p:cNvSpPr>
          <p:nvPr>
            <p:ph type="sldNum" sz="quarter" idx="5"/>
          </p:nvPr>
        </p:nvSpPr>
        <p:spPr>
          <a:noFill/>
        </p:spPr>
        <p:txBody>
          <a:bodyPr/>
          <a:lstStyle/>
          <a:p>
            <a:fld id="{C4B89855-6678-4633-9DD7-6C22CDED35B8}" type="slidenum">
              <a:rPr lang="de-DE" smtClean="0">
                <a:latin typeface="Lucida Grande"/>
                <a:ea typeface="MS PGothic"/>
                <a:cs typeface="MS PGothic"/>
              </a:rPr>
              <a:pPr/>
              <a:t>15</a:t>
            </a:fld>
            <a:endParaRPr lang="de-DE" smtClean="0">
              <a:latin typeface="Lucida Grande"/>
              <a:ea typeface="MS PGothic"/>
              <a:cs typeface="MS PGothic"/>
            </a:endParaRPr>
          </a:p>
        </p:txBody>
      </p:sp>
    </p:spTree>
    <p:extLst>
      <p:ext uri="{BB962C8B-B14F-4D97-AF65-F5344CB8AC3E}">
        <p14:creationId xmlns:p14="http://schemas.microsoft.com/office/powerpoint/2010/main" val="139149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A9B2DBCE-A988-4F91-B77F-7C5D3EE5F4DD}" type="slidenum">
              <a:rPr lang="de-DE" smtClean="0"/>
              <a:pPr>
                <a:defRPr/>
              </a:pPr>
              <a:t>16</a:t>
            </a:fld>
            <a:endParaRPr 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06679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A9B2DBCE-A988-4F91-B77F-7C5D3EE5F4DD}" type="slidenum">
              <a:rPr lang="de-DE" smtClean="0"/>
              <a:pPr>
                <a:defRPr/>
              </a:pPr>
              <a:t>17</a:t>
            </a:fld>
            <a:endParaRPr 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07908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A9B2DBCE-A988-4F91-B77F-7C5D3EE5F4DD}" type="slidenum">
              <a:rPr lang="de-DE" smtClean="0"/>
              <a:pPr>
                <a:defRPr/>
              </a:pPr>
              <a:t>18</a:t>
            </a:fld>
            <a:endParaRPr 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998381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5513" y="5005388"/>
            <a:ext cx="2601912"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8896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p:txBody>
          <a:bodyPr/>
          <a:lstStyle>
            <a:lvl1pPr>
              <a:defRPr>
                <a:solidFill>
                  <a:srgbClr val="5C6971"/>
                </a:solidFill>
                <a:latin typeface="Calibri" pitchFamily="34" charset="0"/>
              </a:defRPr>
            </a:lvl1pPr>
            <a:lvl2pPr>
              <a:defRPr>
                <a:solidFill>
                  <a:srgbClr val="5C6971"/>
                </a:solidFill>
                <a:latin typeface="Calibri" pitchFamily="34" charset="0"/>
              </a:defRPr>
            </a:lvl2pPr>
            <a:lvl3pPr>
              <a:defRPr>
                <a:solidFill>
                  <a:srgbClr val="5C6971"/>
                </a:solidFill>
                <a:latin typeface="Calibri" pitchFamily="34" charset="0"/>
              </a:defRPr>
            </a:lvl3pPr>
            <a:lvl4pPr>
              <a:defRPr>
                <a:solidFill>
                  <a:srgbClr val="5C6971"/>
                </a:solidFill>
                <a:latin typeface="Calibri" pitchFamily="34" charset="0"/>
              </a:defRPr>
            </a:lvl4pPr>
            <a:lvl5pPr>
              <a:defRPr>
                <a:solidFill>
                  <a:srgbClr val="5C6971"/>
                </a:solidFill>
                <a:latin typeface="Calibri" pitchFamily="34" charset="0"/>
              </a:defRPr>
            </a:lvl5p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Rectangle 6"/>
          <p:cNvSpPr>
            <a:spLocks noGrp="1" noChangeArrowheads="1"/>
          </p:cNvSpPr>
          <p:nvPr>
            <p:ph type="sldNum" sz="quarter" idx="10"/>
          </p:nvPr>
        </p:nvSpPr>
        <p:spPr>
          <a:ln/>
        </p:spPr>
        <p:txBody>
          <a:bodyPr/>
          <a:lstStyle>
            <a:lvl1pPr>
              <a:defRPr>
                <a:latin typeface="Calibri" pitchFamily="34" charset="0"/>
              </a:defRPr>
            </a:lvl1pPr>
          </a:lstStyle>
          <a:p>
            <a:pPr>
              <a:defRPr/>
            </a:pPr>
            <a:fld id="{4F2C0B86-591B-4CFA-B584-8B3C0E675724}" type="slidenum">
              <a:rPr lang="de-DE" smtClean="0"/>
              <a:pPr>
                <a:defRPr/>
              </a:pPr>
              <a:t>‹Nr.›</a:t>
            </a:fld>
            <a:endParaRPr lang="de-DE" dirty="0"/>
          </a:p>
        </p:txBody>
      </p:sp>
      <p:sp>
        <p:nvSpPr>
          <p:cNvPr id="5" name="Datumsplatzhalter 4"/>
          <p:cNvSpPr>
            <a:spLocks noGrp="1"/>
          </p:cNvSpPr>
          <p:nvPr>
            <p:ph type="dt" sz="half" idx="11"/>
          </p:nvPr>
        </p:nvSpPr>
        <p:spPr/>
        <p:txBody>
          <a:bodyPr/>
          <a:lstStyle>
            <a:lvl1pPr>
              <a:defRPr>
                <a:latin typeface="Calibri" pitchFamily="34" charset="0"/>
              </a:defRPr>
            </a:lvl1pPr>
          </a:lstStyle>
          <a:p>
            <a:pPr>
              <a:defRPr/>
            </a:pPr>
            <a:r>
              <a:rPr lang="en-US" sz="1400" smtClean="0"/>
              <a:t>1st July 2020</a:t>
            </a:r>
            <a:endParaRPr lang="de-DE" sz="1400" dirty="0"/>
          </a:p>
        </p:txBody>
      </p:sp>
    </p:spTree>
    <p:extLst>
      <p:ext uri="{BB962C8B-B14F-4D97-AF65-F5344CB8AC3E}">
        <p14:creationId xmlns:p14="http://schemas.microsoft.com/office/powerpoint/2010/main" val="2023669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sz="half" idx="1"/>
          </p:nvPr>
        </p:nvSpPr>
        <p:spPr>
          <a:xfrm>
            <a:off x="762000" y="2438400"/>
            <a:ext cx="4191000" cy="3657600"/>
          </a:xfrm>
        </p:spPr>
        <p:txBody>
          <a:bodyPr/>
          <a:lstStyle>
            <a:lvl1pPr>
              <a:defRPr sz="20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5105400" y="2438400"/>
            <a:ext cx="4191000" cy="3657600"/>
          </a:xfrm>
        </p:spPr>
        <p:txBody>
          <a:bodyPr/>
          <a:lstStyle>
            <a:lvl1pPr>
              <a:defRPr sz="20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6"/>
          <p:cNvSpPr>
            <a:spLocks noGrp="1" noChangeArrowheads="1"/>
          </p:cNvSpPr>
          <p:nvPr>
            <p:ph type="sldNum" sz="quarter" idx="10"/>
          </p:nvPr>
        </p:nvSpPr>
        <p:spPr>
          <a:ln/>
        </p:spPr>
        <p:txBody>
          <a:bodyPr/>
          <a:lstStyle>
            <a:lvl1pPr>
              <a:defRPr/>
            </a:lvl1pPr>
          </a:lstStyle>
          <a:p>
            <a:pPr>
              <a:defRPr/>
            </a:pPr>
            <a:fld id="{60FB1EBE-7D09-4A4E-B8FA-07888BD2F5E0}" type="slidenum">
              <a:rPr lang="de-DE"/>
              <a:pPr>
                <a:defRPr/>
              </a:pPr>
              <a:t>‹Nr.›</a:t>
            </a:fld>
            <a:endParaRPr lang="de-DE" dirty="0"/>
          </a:p>
        </p:txBody>
      </p:sp>
      <p:sp>
        <p:nvSpPr>
          <p:cNvPr id="6" name="Datumsplatzhalter 4"/>
          <p:cNvSpPr>
            <a:spLocks noGrp="1"/>
          </p:cNvSpPr>
          <p:nvPr>
            <p:ph type="dt" sz="half" idx="11"/>
          </p:nvPr>
        </p:nvSpPr>
        <p:spPr/>
        <p:txBody>
          <a:bodyPr/>
          <a:lstStyle>
            <a:lvl1pPr>
              <a:defRPr/>
            </a:lvl1pPr>
          </a:lstStyle>
          <a:p>
            <a:pPr>
              <a:defRPr/>
            </a:pPr>
            <a:r>
              <a:rPr lang="en-US" sz="1400" smtClean="0"/>
              <a:t>1st July 2020</a:t>
            </a:r>
            <a:endParaRPr lang="de-DE" sz="1400" dirty="0"/>
          </a:p>
        </p:txBody>
      </p:sp>
    </p:spTree>
    <p:extLst>
      <p:ext uri="{BB962C8B-B14F-4D97-AF65-F5344CB8AC3E}">
        <p14:creationId xmlns:p14="http://schemas.microsoft.com/office/powerpoint/2010/main" val="34880212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62000" y="1447800"/>
            <a:ext cx="8534400" cy="8382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sz="half" idx="1"/>
          </p:nvPr>
        </p:nvSpPr>
        <p:spPr>
          <a:xfrm>
            <a:off x="762000" y="2438400"/>
            <a:ext cx="4191000" cy="36576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5105400" y="2438400"/>
            <a:ext cx="4191000" cy="3657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67CD6CD3-BE30-4522-8983-0FA3BFF05211}" type="slidenum">
              <a:rPr lang="de-DE"/>
              <a:pPr>
                <a:defRPr/>
              </a:pPr>
              <a:t>‹Nr.›</a:t>
            </a:fld>
            <a:endParaRPr lang="de-DE" dirty="0"/>
          </a:p>
        </p:txBody>
      </p:sp>
      <p:sp>
        <p:nvSpPr>
          <p:cNvPr id="6" name="Datumsplatzhalter 4"/>
          <p:cNvSpPr>
            <a:spLocks noGrp="1"/>
          </p:cNvSpPr>
          <p:nvPr>
            <p:ph type="dt" sz="half" idx="11"/>
          </p:nvPr>
        </p:nvSpPr>
        <p:spPr/>
        <p:txBody>
          <a:bodyPr/>
          <a:lstStyle>
            <a:lvl1pPr>
              <a:defRPr/>
            </a:lvl1pPr>
          </a:lstStyle>
          <a:p>
            <a:pPr>
              <a:defRPr/>
            </a:pPr>
            <a:r>
              <a:rPr lang="en-US" sz="1400" smtClean="0"/>
              <a:t>1st July 2020</a:t>
            </a:r>
            <a:endParaRPr lang="de-DE" sz="1400" dirty="0"/>
          </a:p>
        </p:txBody>
      </p:sp>
    </p:spTree>
    <p:extLst>
      <p:ext uri="{BB962C8B-B14F-4D97-AF65-F5344CB8AC3E}">
        <p14:creationId xmlns:p14="http://schemas.microsoft.com/office/powerpoint/2010/main" val="31587967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el und Text über Inhalt">
    <p:spTree>
      <p:nvGrpSpPr>
        <p:cNvPr id="1" name=""/>
        <p:cNvGrpSpPr/>
        <p:nvPr/>
      </p:nvGrpSpPr>
      <p:grpSpPr>
        <a:xfrm>
          <a:off x="0" y="0"/>
          <a:ext cx="0" cy="0"/>
          <a:chOff x="0" y="0"/>
          <a:chExt cx="0" cy="0"/>
        </a:xfrm>
      </p:grpSpPr>
      <p:sp>
        <p:nvSpPr>
          <p:cNvPr id="5" name="Line 31"/>
          <p:cNvSpPr>
            <a:spLocks noChangeShapeType="1"/>
          </p:cNvSpPr>
          <p:nvPr/>
        </p:nvSpPr>
        <p:spPr bwMode="auto">
          <a:xfrm>
            <a:off x="488950" y="6248400"/>
            <a:ext cx="8928100" cy="0"/>
          </a:xfrm>
          <a:prstGeom prst="line">
            <a:avLst/>
          </a:prstGeom>
          <a:noFill/>
          <a:ln w="3175">
            <a:solidFill>
              <a:srgbClr val="5C6971"/>
            </a:solidFill>
            <a:round/>
            <a:headEnd/>
            <a:tailEnd/>
          </a:ln>
          <a:extLst/>
        </p:spPr>
        <p:txBody>
          <a:bodyPr wrap="none" anchor="ctr"/>
          <a:lstStyle/>
          <a:p>
            <a:pPr>
              <a:defRPr/>
            </a:pPr>
            <a:endParaRPr lang="de-DE" dirty="0">
              <a:ea typeface="MS PGothic" pitchFamily="34" charset="-128"/>
              <a:cs typeface="+mn-cs"/>
            </a:endParaRPr>
          </a:p>
        </p:txBody>
      </p:sp>
      <p:sp>
        <p:nvSpPr>
          <p:cNvPr id="7" name="Rectangle 42"/>
          <p:cNvSpPr>
            <a:spLocks noChangeArrowheads="1"/>
          </p:cNvSpPr>
          <p:nvPr/>
        </p:nvSpPr>
        <p:spPr bwMode="auto">
          <a:xfrm>
            <a:off x="611188" y="6356350"/>
            <a:ext cx="7489825" cy="215900"/>
          </a:xfrm>
          <a:prstGeom prst="rect">
            <a:avLst/>
          </a:prstGeom>
          <a:noFill/>
          <a:ln>
            <a:noFill/>
          </a:ln>
          <a:extLst/>
        </p:spPr>
        <p:txBody>
          <a:bodyPr lIns="0" tIns="0" rIns="0" bIns="0"/>
          <a:lstStyle/>
          <a:p>
            <a:pPr>
              <a:defRPr/>
            </a:pPr>
            <a:endParaRPr lang="de-DE" dirty="0">
              <a:solidFill>
                <a:srgbClr val="555F73"/>
              </a:solidFill>
              <a:latin typeface="Arial" pitchFamily="34" charset="0"/>
              <a:ea typeface="MS PGothic" pitchFamily="34" charset="-128"/>
              <a:cs typeface="+mn-cs"/>
            </a:endParaRPr>
          </a:p>
        </p:txBody>
      </p:sp>
      <p:sp>
        <p:nvSpPr>
          <p:cNvPr id="3" name="Textplatzhalter 2"/>
          <p:cNvSpPr>
            <a:spLocks noGrp="1"/>
          </p:cNvSpPr>
          <p:nvPr>
            <p:ph type="body" sz="half" idx="1"/>
          </p:nvPr>
        </p:nvSpPr>
        <p:spPr>
          <a:xfrm>
            <a:off x="611188" y="1512000"/>
            <a:ext cx="8785225" cy="4274454"/>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Fußzeilenplatzhalter 2"/>
          <p:cNvSpPr>
            <a:spLocks noGrp="1"/>
          </p:cNvSpPr>
          <p:nvPr>
            <p:ph type="ftr" sz="quarter" idx="11"/>
          </p:nvPr>
        </p:nvSpPr>
        <p:spPr/>
        <p:txBody>
          <a:bodyPr/>
          <a:lstStyle>
            <a:lvl1pPr eaLnBrk="0" hangingPunct="0">
              <a:defRPr>
                <a:latin typeface="Lucida Grande" charset="0"/>
                <a:ea typeface="ＭＳ Ｐゴシック" charset="-128"/>
                <a:cs typeface="+mn-cs"/>
              </a:defRPr>
            </a:lvl1pPr>
          </a:lstStyle>
          <a:p>
            <a:pPr>
              <a:defRPr/>
            </a:pPr>
            <a:endParaRPr lang="de-DE" dirty="0"/>
          </a:p>
        </p:txBody>
      </p:sp>
      <p:sp>
        <p:nvSpPr>
          <p:cNvPr id="11" name="Rectangle 6"/>
          <p:cNvSpPr>
            <a:spLocks noGrp="1" noChangeArrowheads="1"/>
          </p:cNvSpPr>
          <p:nvPr>
            <p:ph type="sldNum" sz="quarter" idx="4"/>
          </p:nvPr>
        </p:nvSpPr>
        <p:spPr bwMode="auto">
          <a:xfrm>
            <a:off x="8574088" y="6297613"/>
            <a:ext cx="798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3" tIns="45706" rIns="91413" bIns="45706" numCol="1" anchor="t" anchorCtr="0" compatLnSpc="1">
            <a:prstTxWarp prst="textNoShape">
              <a:avLst/>
            </a:prstTxWarp>
          </a:bodyPr>
          <a:lstStyle>
            <a:lvl1pPr algn="r" defTabSz="912813">
              <a:defRPr sz="1200">
                <a:solidFill>
                  <a:srgbClr val="5C6971"/>
                </a:solidFill>
                <a:latin typeface="Calibri" pitchFamily="34" charset="0"/>
              </a:defRPr>
            </a:lvl1pPr>
          </a:lstStyle>
          <a:p>
            <a:pPr>
              <a:defRPr/>
            </a:pPr>
            <a:fld id="{3A72F86C-6802-4533-95FD-0F9BEBAFA807}" type="slidenum">
              <a:rPr lang="de-DE" smtClean="0"/>
              <a:pPr>
                <a:defRPr/>
              </a:pPr>
              <a:t>‹Nr.›</a:t>
            </a:fld>
            <a:endParaRPr lang="de-DE" dirty="0"/>
          </a:p>
        </p:txBody>
      </p:sp>
      <p:sp>
        <p:nvSpPr>
          <p:cNvPr id="12" name="Datumsplatzhalter 4"/>
          <p:cNvSpPr>
            <a:spLocks noGrp="1"/>
          </p:cNvSpPr>
          <p:nvPr>
            <p:ph type="dt" sz="half" idx="2"/>
          </p:nvPr>
        </p:nvSpPr>
        <p:spPr>
          <a:xfrm>
            <a:off x="415925" y="6308725"/>
            <a:ext cx="1331913" cy="458788"/>
          </a:xfrm>
          <a:prstGeom prst="rect">
            <a:avLst/>
          </a:prstGeom>
        </p:spPr>
        <p:txBody>
          <a:bodyPr/>
          <a:lstStyle>
            <a:lvl1pPr>
              <a:defRPr sz="1200">
                <a:latin typeface="Calibri" pitchFamily="34" charset="0"/>
              </a:defRPr>
            </a:lvl1pPr>
          </a:lstStyle>
          <a:p>
            <a:pPr>
              <a:defRPr/>
            </a:pPr>
            <a:r>
              <a:rPr lang="en-US" sz="1400" smtClean="0"/>
              <a:t>1st July 2020</a:t>
            </a:r>
            <a:endParaRPr lang="de-DE" sz="1400" dirty="0"/>
          </a:p>
        </p:txBody>
      </p:sp>
    </p:spTree>
    <p:extLst>
      <p:ext uri="{BB962C8B-B14F-4D97-AF65-F5344CB8AC3E}">
        <p14:creationId xmlns:p14="http://schemas.microsoft.com/office/powerpoint/2010/main" val="6855221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611188" y="1258888"/>
            <a:ext cx="8785225" cy="828675"/>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11188" y="1978025"/>
            <a:ext cx="8785225" cy="1981200"/>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1188" y="4111625"/>
            <a:ext cx="8785225" cy="1981200"/>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9"/>
          <p:cNvSpPr>
            <a:spLocks noGrp="1" noChangeArrowheads="1"/>
          </p:cNvSpPr>
          <p:nvPr>
            <p:ph type="sldNum" sz="quarter" idx="10"/>
          </p:nvPr>
        </p:nvSpPr>
        <p:spPr>
          <a:xfrm>
            <a:off x="8575675" y="6297613"/>
            <a:ext cx="914400" cy="457200"/>
          </a:xfrm>
          <a:prstGeom prst="rect">
            <a:avLst/>
          </a:prstGeom>
          <a:ln/>
        </p:spPr>
        <p:txBody>
          <a:bodyPr/>
          <a:lstStyle>
            <a:lvl1pPr>
              <a:defRPr/>
            </a:lvl1pPr>
          </a:lstStyle>
          <a:p>
            <a:pPr>
              <a:defRPr/>
            </a:pPr>
            <a:fld id="{71D8594B-2136-E641-AC77-CEC6490F193B}" type="slidenum">
              <a:rPr lang="de-DE"/>
              <a:pPr>
                <a:defRPr/>
              </a:pPr>
              <a:t>‹Nr.›</a:t>
            </a:fld>
            <a:endParaRPr lang="de-DE" dirty="0"/>
          </a:p>
        </p:txBody>
      </p:sp>
      <p:sp>
        <p:nvSpPr>
          <p:cNvPr id="6" name="Rectangle 39"/>
          <p:cNvSpPr>
            <a:spLocks noGrp="1" noChangeArrowheads="1"/>
          </p:cNvSpPr>
          <p:nvPr>
            <p:ph type="dt" sz="half" idx="11"/>
          </p:nvPr>
        </p:nvSpPr>
        <p:spPr>
          <a:xfrm>
            <a:off x="7585075" y="412750"/>
            <a:ext cx="1971675" cy="458788"/>
          </a:xfrm>
          <a:prstGeom prst="rect">
            <a:avLst/>
          </a:prstGeom>
          <a:ln/>
        </p:spPr>
        <p:txBody>
          <a:bodyPr/>
          <a:lstStyle>
            <a:lvl1pPr>
              <a:defRPr/>
            </a:lvl1pPr>
          </a:lstStyle>
          <a:p>
            <a:pPr>
              <a:defRPr/>
            </a:pPr>
            <a:r>
              <a:rPr lang="en-US" smtClean="0"/>
              <a:t>1st July 2020</a:t>
            </a:r>
            <a:endParaRPr lang="de-DE" dirty="0"/>
          </a:p>
        </p:txBody>
      </p:sp>
    </p:spTree>
    <p:extLst>
      <p:ext uri="{BB962C8B-B14F-4D97-AF65-F5344CB8AC3E}">
        <p14:creationId xmlns:p14="http://schemas.microsoft.com/office/powerpoint/2010/main" val="253906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en-US" smtClean="0"/>
              <a:t>1st July 2020</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51BC1603-6F34-4855-82CC-5014FE447F2D}" type="slidenum">
              <a:rPr lang="de-DE" smtClean="0"/>
              <a:t>‹Nr.›</a:t>
            </a:fld>
            <a:endParaRPr lang="de-DE" dirty="0"/>
          </a:p>
        </p:txBody>
      </p:sp>
    </p:spTree>
    <p:extLst>
      <p:ext uri="{BB962C8B-B14F-4D97-AF65-F5344CB8AC3E}">
        <p14:creationId xmlns:p14="http://schemas.microsoft.com/office/powerpoint/2010/main" val="318331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8504" y="1447800"/>
            <a:ext cx="892899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3" tIns="45706" rIns="91413" bIns="45706" numCol="1" anchor="t" anchorCtr="0" compatLnSpc="1">
            <a:prstTxWarp prst="textNoShape">
              <a:avLst/>
            </a:prstTxWarp>
          </a:bodyPr>
          <a:lstStyle/>
          <a:p>
            <a:pPr lvl="0"/>
            <a:r>
              <a:rPr lang="en-GB" noProof="0" dirty="0" err="1" smtClean="0"/>
              <a:t>Mastertitelformat</a:t>
            </a:r>
            <a:r>
              <a:rPr lang="en-GB" noProof="0" dirty="0" smtClean="0"/>
              <a:t> </a:t>
            </a:r>
            <a:r>
              <a:rPr lang="en-GB" noProof="0" dirty="0" err="1" smtClean="0"/>
              <a:t>bearbeiten</a:t>
            </a:r>
            <a:endParaRPr lang="en-GB" noProof="0" dirty="0" smtClean="0"/>
          </a:p>
        </p:txBody>
      </p:sp>
      <p:sp>
        <p:nvSpPr>
          <p:cNvPr id="1030" name="Rectangle 6"/>
          <p:cNvSpPr>
            <a:spLocks noGrp="1" noChangeArrowheads="1"/>
          </p:cNvSpPr>
          <p:nvPr>
            <p:ph type="sldNum" sz="quarter" idx="4"/>
          </p:nvPr>
        </p:nvSpPr>
        <p:spPr bwMode="auto">
          <a:xfrm>
            <a:off x="8574088" y="6297613"/>
            <a:ext cx="798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3" tIns="45706" rIns="91413" bIns="45706" numCol="1" anchor="t" anchorCtr="0" compatLnSpc="1">
            <a:prstTxWarp prst="textNoShape">
              <a:avLst/>
            </a:prstTxWarp>
          </a:bodyPr>
          <a:lstStyle>
            <a:lvl1pPr algn="r" defTabSz="912813">
              <a:defRPr sz="1200">
                <a:solidFill>
                  <a:srgbClr val="5C6971"/>
                </a:solidFill>
                <a:latin typeface="Calibri" pitchFamily="34" charset="0"/>
              </a:defRPr>
            </a:lvl1pPr>
          </a:lstStyle>
          <a:p>
            <a:pPr>
              <a:defRPr/>
            </a:pPr>
            <a:fld id="{3A72F86C-6802-4533-95FD-0F9BEBAFA807}" type="slidenum">
              <a:rPr lang="de-DE" smtClean="0"/>
              <a:pPr>
                <a:defRPr/>
              </a:pPr>
              <a:t>‹Nr.›</a:t>
            </a:fld>
            <a:endParaRPr lang="de-DE" dirty="0"/>
          </a:p>
        </p:txBody>
      </p:sp>
      <p:sp>
        <p:nvSpPr>
          <p:cNvPr id="1029" name="Line 23"/>
          <p:cNvSpPr>
            <a:spLocks noChangeShapeType="1"/>
          </p:cNvSpPr>
          <p:nvPr/>
        </p:nvSpPr>
        <p:spPr bwMode="auto">
          <a:xfrm>
            <a:off x="609600" y="6248400"/>
            <a:ext cx="8686800" cy="0"/>
          </a:xfrm>
          <a:prstGeom prst="line">
            <a:avLst/>
          </a:prstGeom>
          <a:noFill/>
          <a:ln w="3175">
            <a:solidFill>
              <a:srgbClr val="5C697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2" name="Rectangle 56"/>
          <p:cNvSpPr>
            <a:spLocks noGrp="1" noChangeArrowheads="1"/>
          </p:cNvSpPr>
          <p:nvPr>
            <p:ph type="body" idx="1"/>
          </p:nvPr>
        </p:nvSpPr>
        <p:spPr bwMode="auto">
          <a:xfrm>
            <a:off x="488504" y="2438400"/>
            <a:ext cx="892899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16" name="Datumsplatzhalter 4"/>
          <p:cNvSpPr>
            <a:spLocks noGrp="1"/>
          </p:cNvSpPr>
          <p:nvPr>
            <p:ph type="dt" sz="half" idx="2"/>
          </p:nvPr>
        </p:nvSpPr>
        <p:spPr>
          <a:xfrm>
            <a:off x="415925" y="6308725"/>
            <a:ext cx="1331913" cy="458788"/>
          </a:xfrm>
          <a:prstGeom prst="rect">
            <a:avLst/>
          </a:prstGeom>
        </p:spPr>
        <p:txBody>
          <a:bodyPr/>
          <a:lstStyle>
            <a:lvl1pPr>
              <a:defRPr sz="1200">
                <a:latin typeface="Calibri" pitchFamily="34" charset="0"/>
              </a:defRPr>
            </a:lvl1pPr>
          </a:lstStyle>
          <a:p>
            <a:pPr>
              <a:defRPr/>
            </a:pPr>
            <a:r>
              <a:rPr lang="en-US" sz="1400" smtClean="0"/>
              <a:t>1st July 2020</a:t>
            </a:r>
            <a:endParaRPr lang="de-DE" sz="1400" dirty="0"/>
          </a:p>
        </p:txBody>
      </p:sp>
      <p:sp>
        <p:nvSpPr>
          <p:cNvPr id="11" name="Inhaltsplatzhalter 2"/>
          <p:cNvSpPr txBox="1">
            <a:spLocks/>
          </p:cNvSpPr>
          <p:nvPr/>
        </p:nvSpPr>
        <p:spPr>
          <a:xfrm>
            <a:off x="1784648" y="6308725"/>
            <a:ext cx="6768752" cy="360363"/>
          </a:xfrm>
          <a:prstGeom prst="rect">
            <a:avLst/>
          </a:prstGeom>
        </p:spPr>
        <p:txBody>
          <a:bodyPr/>
          <a:lstStyle>
            <a:lvl1pPr marL="342900" indent="-342900" algn="l" defTabSz="912813" rtl="0" eaLnBrk="0" fontAlgn="base" hangingPunct="0">
              <a:spcBef>
                <a:spcPct val="20000"/>
              </a:spcBef>
              <a:spcAft>
                <a:spcPct val="0"/>
              </a:spcAft>
              <a:defRPr sz="900" baseline="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1600">
                <a:solidFill>
                  <a:srgbClr val="5C6971"/>
                </a:solidFill>
                <a:latin typeface="+mn-lt"/>
                <a:ea typeface="+mn-ea"/>
              </a:defRPr>
            </a:lvl2pPr>
            <a:lvl3pPr marL="1143000" indent="-230188" algn="l" defTabSz="912813" rtl="0" eaLnBrk="0" fontAlgn="base" hangingPunct="0">
              <a:spcBef>
                <a:spcPct val="20000"/>
              </a:spcBef>
              <a:spcAft>
                <a:spcPct val="0"/>
              </a:spcAft>
              <a:buChar char="•"/>
              <a:defRPr sz="1600">
                <a:solidFill>
                  <a:srgbClr val="5C6971"/>
                </a:solidFill>
                <a:latin typeface="+mn-lt"/>
                <a:ea typeface="+mn-ea"/>
              </a:defRPr>
            </a:lvl3pPr>
            <a:lvl4pPr marL="1562100" indent="-228600" algn="l" defTabSz="912813" rtl="0" eaLnBrk="0" fontAlgn="base" hangingPunct="0">
              <a:spcBef>
                <a:spcPct val="20000"/>
              </a:spcBef>
              <a:spcAft>
                <a:spcPct val="0"/>
              </a:spcAft>
              <a:buChar char="–"/>
              <a:defRPr sz="1600">
                <a:solidFill>
                  <a:srgbClr val="5C6971"/>
                </a:solidFill>
                <a:latin typeface="+mn-lt"/>
                <a:ea typeface="+mn-ea"/>
              </a:defRPr>
            </a:lvl4pPr>
            <a:lvl5pPr marL="1981200" indent="-228600" algn="l" defTabSz="912813" rtl="0" eaLnBrk="0" fontAlgn="base" hangingPunct="0">
              <a:spcBef>
                <a:spcPct val="20000"/>
              </a:spcBef>
              <a:spcAft>
                <a:spcPct val="0"/>
              </a:spcAft>
              <a:buChar char="»"/>
              <a:defRPr sz="1600">
                <a:solidFill>
                  <a:srgbClr val="5C6971"/>
                </a:solidFill>
                <a:latin typeface="+mn-lt"/>
                <a:ea typeface="+mn-ea"/>
              </a:defRPr>
            </a:lvl5pPr>
            <a:lvl6pPr marL="2438400" indent="-228600" algn="l" defTabSz="912813" rtl="0" fontAlgn="base">
              <a:spcBef>
                <a:spcPct val="20000"/>
              </a:spcBef>
              <a:spcAft>
                <a:spcPct val="0"/>
              </a:spcAft>
              <a:buChar char="»"/>
              <a:defRPr sz="1300">
                <a:solidFill>
                  <a:schemeClr val="tx1"/>
                </a:solidFill>
                <a:latin typeface="+mn-lt"/>
                <a:ea typeface="+mn-ea"/>
              </a:defRPr>
            </a:lvl6pPr>
            <a:lvl7pPr marL="2895600" indent="-228600" algn="l" defTabSz="912813" rtl="0" fontAlgn="base">
              <a:spcBef>
                <a:spcPct val="20000"/>
              </a:spcBef>
              <a:spcAft>
                <a:spcPct val="0"/>
              </a:spcAft>
              <a:buChar char="»"/>
              <a:defRPr sz="1300">
                <a:solidFill>
                  <a:schemeClr val="tx1"/>
                </a:solidFill>
                <a:latin typeface="+mn-lt"/>
                <a:ea typeface="+mn-ea"/>
              </a:defRPr>
            </a:lvl7pPr>
            <a:lvl8pPr marL="3352800" indent="-228600" algn="l" defTabSz="912813" rtl="0" fontAlgn="base">
              <a:spcBef>
                <a:spcPct val="20000"/>
              </a:spcBef>
              <a:spcAft>
                <a:spcPct val="0"/>
              </a:spcAft>
              <a:buChar char="»"/>
              <a:defRPr sz="1300">
                <a:solidFill>
                  <a:schemeClr val="tx1"/>
                </a:solidFill>
                <a:latin typeface="+mn-lt"/>
                <a:ea typeface="+mn-ea"/>
              </a:defRPr>
            </a:lvl8pPr>
            <a:lvl9pPr marL="3810000" indent="-228600" algn="l" defTabSz="912813" rtl="0" fontAlgn="base">
              <a:spcBef>
                <a:spcPct val="20000"/>
              </a:spcBef>
              <a:spcAft>
                <a:spcPct val="0"/>
              </a:spcAft>
              <a:buChar char="»"/>
              <a:defRPr sz="1300">
                <a:solidFill>
                  <a:schemeClr val="tx1"/>
                </a:solidFill>
                <a:latin typeface="+mn-lt"/>
                <a:ea typeface="+mn-ea"/>
              </a:defRPr>
            </a:lvl9pPr>
          </a:lstStyle>
          <a:p>
            <a:pPr marL="0" indent="0">
              <a:defRPr/>
            </a:pPr>
            <a:r>
              <a:rPr lang="en-US" sz="800" dirty="0" smtClean="0">
                <a:latin typeface="Calibri" pitchFamily="34" charset="0"/>
              </a:rPr>
              <a:t>Support for this work was provided by the German Federal Ministry of Education and Research (BMBF) in the context of the Federal “Quality pact for teaching” (ref. number 01PL17012). Responsibility for the content rests exclusively with the authors.</a:t>
            </a:r>
            <a:endParaRPr lang="de-DE" sz="800" dirty="0" smtClean="0">
              <a:latin typeface="Calibri" pitchFamily="34" charset="0"/>
            </a:endParaRPr>
          </a:p>
        </p:txBody>
      </p:sp>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7256" y="260648"/>
            <a:ext cx="2039144" cy="88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4" descr="DHBW_d_MA_WEB_150dp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8504" y="260648"/>
            <a:ext cx="348575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86" r:id="rId2"/>
    <p:sldLayoutId id="2147483687" r:id="rId3"/>
    <p:sldLayoutId id="2147483688" r:id="rId4"/>
    <p:sldLayoutId id="2147483690" r:id="rId5"/>
    <p:sldLayoutId id="2147483692" r:id="rId6"/>
    <p:sldLayoutId id="2147483693" r:id="rId7"/>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hf hdr="0" ftr="0"/>
  <p:txStyles>
    <p:titleStyle>
      <a:lvl1pPr algn="l" defTabSz="912813" rtl="0" eaLnBrk="0" fontAlgn="base" hangingPunct="0">
        <a:spcBef>
          <a:spcPct val="0"/>
        </a:spcBef>
        <a:spcAft>
          <a:spcPct val="0"/>
        </a:spcAft>
        <a:defRPr sz="2200">
          <a:solidFill>
            <a:schemeClr val="tx1"/>
          </a:solidFill>
          <a:latin typeface="Calibri" pitchFamily="34" charset="0"/>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p:titleStyle>
    <p:bodyStyle>
      <a:lvl1pPr marL="342900" indent="-342900" algn="l" defTabSz="912813" rtl="0" eaLnBrk="0" fontAlgn="base" hangingPunct="0">
        <a:spcBef>
          <a:spcPct val="20000"/>
        </a:spcBef>
        <a:spcAft>
          <a:spcPct val="0"/>
        </a:spcAft>
        <a:defRPr sz="1600">
          <a:solidFill>
            <a:srgbClr val="5C6971"/>
          </a:solidFill>
          <a:latin typeface="Calibri" pitchFamily="34" charset="0"/>
          <a:ea typeface="+mn-ea"/>
          <a:cs typeface="+mn-cs"/>
        </a:defRPr>
      </a:lvl1pPr>
      <a:lvl2pPr marL="741363" indent="-284163" algn="l" defTabSz="912813" rtl="0" eaLnBrk="0" fontAlgn="base" hangingPunct="0">
        <a:spcBef>
          <a:spcPct val="20000"/>
        </a:spcBef>
        <a:spcAft>
          <a:spcPct val="0"/>
        </a:spcAft>
        <a:buChar char="–"/>
        <a:defRPr sz="1600">
          <a:solidFill>
            <a:srgbClr val="5C6971"/>
          </a:solidFill>
          <a:latin typeface="Calibri" pitchFamily="34" charset="0"/>
          <a:ea typeface="+mn-ea"/>
        </a:defRPr>
      </a:lvl2pPr>
      <a:lvl3pPr marL="1143000" indent="-230188" algn="l" defTabSz="912813" rtl="0" eaLnBrk="0" fontAlgn="base" hangingPunct="0">
        <a:spcBef>
          <a:spcPct val="20000"/>
        </a:spcBef>
        <a:spcAft>
          <a:spcPct val="0"/>
        </a:spcAft>
        <a:buChar char="•"/>
        <a:defRPr sz="1600">
          <a:solidFill>
            <a:srgbClr val="5C6971"/>
          </a:solidFill>
          <a:latin typeface="Calibri" pitchFamily="34" charset="0"/>
          <a:ea typeface="+mn-ea"/>
        </a:defRPr>
      </a:lvl3pPr>
      <a:lvl4pPr marL="1562100" indent="-228600" algn="l" defTabSz="912813" rtl="0" eaLnBrk="0" fontAlgn="base" hangingPunct="0">
        <a:spcBef>
          <a:spcPct val="20000"/>
        </a:spcBef>
        <a:spcAft>
          <a:spcPct val="0"/>
        </a:spcAft>
        <a:buChar char="–"/>
        <a:defRPr sz="1600">
          <a:solidFill>
            <a:srgbClr val="5C6971"/>
          </a:solidFill>
          <a:latin typeface="Calibri" pitchFamily="34" charset="0"/>
          <a:ea typeface="+mn-ea"/>
        </a:defRPr>
      </a:lvl4pPr>
      <a:lvl5pPr marL="1981200" indent="-228600" algn="l" defTabSz="912813" rtl="0" eaLnBrk="0" fontAlgn="base" hangingPunct="0">
        <a:spcBef>
          <a:spcPct val="20000"/>
        </a:spcBef>
        <a:spcAft>
          <a:spcPct val="0"/>
        </a:spcAft>
        <a:buChar char="»"/>
        <a:defRPr sz="1600">
          <a:solidFill>
            <a:srgbClr val="5C6971"/>
          </a:solidFill>
          <a:latin typeface="Calibri" pitchFamily="34" charset="0"/>
          <a:ea typeface="+mn-ea"/>
        </a:defRPr>
      </a:lvl5pPr>
      <a:lvl6pPr marL="2438400" indent="-228600" algn="l" defTabSz="912813" rtl="0" fontAlgn="base">
        <a:spcBef>
          <a:spcPct val="20000"/>
        </a:spcBef>
        <a:spcAft>
          <a:spcPct val="0"/>
        </a:spcAft>
        <a:buChar char="»"/>
        <a:defRPr sz="1300">
          <a:solidFill>
            <a:schemeClr val="tx1"/>
          </a:solidFill>
          <a:latin typeface="+mn-lt"/>
          <a:ea typeface="+mn-ea"/>
        </a:defRPr>
      </a:lvl6pPr>
      <a:lvl7pPr marL="2895600" indent="-228600" algn="l" defTabSz="912813" rtl="0" fontAlgn="base">
        <a:spcBef>
          <a:spcPct val="20000"/>
        </a:spcBef>
        <a:spcAft>
          <a:spcPct val="0"/>
        </a:spcAft>
        <a:buChar char="»"/>
        <a:defRPr sz="1300">
          <a:solidFill>
            <a:schemeClr val="tx1"/>
          </a:solidFill>
          <a:latin typeface="+mn-lt"/>
          <a:ea typeface="+mn-ea"/>
        </a:defRPr>
      </a:lvl7pPr>
      <a:lvl8pPr marL="3352800" indent="-228600" algn="l" defTabSz="912813" rtl="0" fontAlgn="base">
        <a:spcBef>
          <a:spcPct val="20000"/>
        </a:spcBef>
        <a:spcAft>
          <a:spcPct val="0"/>
        </a:spcAft>
        <a:buChar char="»"/>
        <a:defRPr sz="1300">
          <a:solidFill>
            <a:schemeClr val="tx1"/>
          </a:solidFill>
          <a:latin typeface="+mn-lt"/>
          <a:ea typeface="+mn-ea"/>
        </a:defRPr>
      </a:lvl8pPr>
      <a:lvl9pPr marL="3810000" indent="-228600" algn="l" defTabSz="912813" rtl="0" fontAlgn="base">
        <a:spcBef>
          <a:spcPct val="20000"/>
        </a:spcBef>
        <a:spcAft>
          <a:spcPct val="0"/>
        </a:spcAft>
        <a:buChar char="»"/>
        <a:defRPr sz="13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1772816"/>
            <a:ext cx="9906000" cy="2304256"/>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a:noFill/>
          </a:ln>
        </p:spPr>
        <p:txBody>
          <a:bodyPr lIns="612000" tIns="144000" rIns="91413" bIns="180000" anchor="ctr"/>
          <a:lstStyle/>
          <a:p>
            <a:pPr eaLnBrk="1" hangingPunct="1">
              <a:spcBef>
                <a:spcPts val="0"/>
              </a:spcBef>
              <a:spcAft>
                <a:spcPts val="1200"/>
              </a:spcAft>
              <a:defRPr/>
            </a:pPr>
            <a:r>
              <a:rPr lang="en-US" sz="3200" i="1" dirty="0">
                <a:solidFill>
                  <a:srgbClr val="C00000"/>
                </a:solidFill>
                <a:latin typeface="Calibri" panose="020F0502020204030204" pitchFamily="34" charset="0"/>
                <a:cs typeface="Calibri" panose="020F0502020204030204" pitchFamily="34" charset="0"/>
              </a:rPr>
              <a:t>Studienstart.de</a:t>
            </a:r>
            <a:r>
              <a:rPr lang="en-US" sz="3200" dirty="0">
                <a:solidFill>
                  <a:schemeClr val="accent1">
                    <a:lumMod val="25000"/>
                  </a:schemeClr>
                </a:solidFill>
                <a:latin typeface="Calibri" panose="020F0502020204030204" pitchFamily="34" charset="0"/>
                <a:cs typeface="Calibri" panose="020F0502020204030204" pitchFamily="34" charset="0"/>
              </a:rPr>
              <a:t> – our web-based pre-course in mathematics for engineering students</a:t>
            </a:r>
            <a:endParaRPr lang="de-DE" sz="3200" dirty="0" smtClean="0">
              <a:solidFill>
                <a:schemeClr val="accent1">
                  <a:lumMod val="25000"/>
                </a:schemeClr>
              </a:solidFill>
              <a:latin typeface="Calibri" panose="020F0502020204030204" pitchFamily="34" charset="0"/>
              <a:cs typeface="Calibri" panose="020F0502020204030204" pitchFamily="34" charset="0"/>
            </a:endParaRPr>
          </a:p>
        </p:txBody>
      </p:sp>
      <p:sp>
        <p:nvSpPr>
          <p:cNvPr id="3" name="Text Box 35"/>
          <p:cNvSpPr txBox="1">
            <a:spLocks noChangeArrowheads="1"/>
          </p:cNvSpPr>
          <p:nvPr/>
        </p:nvSpPr>
        <p:spPr bwMode="auto">
          <a:xfrm>
            <a:off x="488504" y="4077072"/>
            <a:ext cx="938892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32" charset="-128"/>
              </a:defRPr>
            </a:lvl1pPr>
            <a:lvl2pPr marL="742950" indent="-285750">
              <a:defRPr sz="2400">
                <a:solidFill>
                  <a:schemeClr val="tx1"/>
                </a:solidFill>
                <a:latin typeface="Arial" charset="0"/>
                <a:ea typeface="ＭＳ Ｐゴシック" pitchFamily="-32" charset="-128"/>
              </a:defRPr>
            </a:lvl2pPr>
            <a:lvl3pPr marL="1143000" indent="-228600">
              <a:defRPr sz="2400">
                <a:solidFill>
                  <a:schemeClr val="tx1"/>
                </a:solidFill>
                <a:latin typeface="Arial" charset="0"/>
                <a:ea typeface="ＭＳ Ｐゴシック" pitchFamily="-32" charset="-128"/>
              </a:defRPr>
            </a:lvl3pPr>
            <a:lvl4pPr marL="1600200" indent="-228600">
              <a:defRPr sz="2400">
                <a:solidFill>
                  <a:schemeClr val="tx1"/>
                </a:solidFill>
                <a:latin typeface="Arial" charset="0"/>
                <a:ea typeface="ＭＳ Ｐゴシック" pitchFamily="-32" charset="-128"/>
              </a:defRPr>
            </a:lvl4pPr>
            <a:lvl5pPr marL="2057400" indent="-228600">
              <a:defRPr sz="2400">
                <a:solidFill>
                  <a:schemeClr val="tx1"/>
                </a:solidFill>
                <a:latin typeface="Arial" charset="0"/>
                <a:ea typeface="ＭＳ Ｐゴシック" pitchFamily="-3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2" charset="-128"/>
              </a:defRPr>
            </a:lvl9pPr>
          </a:lstStyle>
          <a:p>
            <a:pPr>
              <a:lnSpc>
                <a:spcPct val="150000"/>
              </a:lnSpc>
              <a:defRPr/>
            </a:pPr>
            <a:r>
              <a:rPr lang="de-DE" sz="1500" dirty="0" smtClean="0">
                <a:solidFill>
                  <a:srgbClr val="5C6971"/>
                </a:solidFill>
                <a:latin typeface="Calibri" pitchFamily="34" charset="0"/>
              </a:rPr>
              <a:t>Dr. Miriam Weigel, Johann Franke, David Obermayr  |  </a:t>
            </a:r>
            <a:r>
              <a:rPr lang="de-DE" sz="1500" i="1" dirty="0" smtClean="0">
                <a:solidFill>
                  <a:srgbClr val="C00000"/>
                </a:solidFill>
                <a:latin typeface="Calibri" pitchFamily="34" charset="0"/>
              </a:rPr>
              <a:t>ZeMath</a:t>
            </a:r>
            <a:r>
              <a:rPr lang="de-DE" sz="1500" dirty="0" smtClean="0">
                <a:solidFill>
                  <a:srgbClr val="5C6971"/>
                </a:solidFill>
                <a:latin typeface="Calibri" pitchFamily="34" charset="0"/>
              </a:rPr>
              <a:t> DHBW Mannheim / </a:t>
            </a:r>
            <a:r>
              <a:rPr lang="de-DE" sz="1600" b="1" dirty="0">
                <a:solidFill>
                  <a:srgbClr val="438877"/>
                </a:solidFill>
                <a:cs typeface="Calibri" panose="020F0502020204030204" pitchFamily="34" charset="0"/>
              </a:rPr>
              <a:t>op</a:t>
            </a:r>
            <a:r>
              <a:rPr lang="de-DE" sz="1600" b="1" dirty="0">
                <a:solidFill>
                  <a:srgbClr val="49AA3F"/>
                </a:solidFill>
                <a:cs typeface="Calibri" panose="020F0502020204030204" pitchFamily="34" charset="0"/>
              </a:rPr>
              <a:t>tes</a:t>
            </a:r>
            <a:r>
              <a:rPr lang="de-DE" sz="1500" dirty="0" smtClean="0">
                <a:solidFill>
                  <a:srgbClr val="5C6971"/>
                </a:solidFill>
                <a:latin typeface="Calibri" pitchFamily="34" charset="0"/>
              </a:rPr>
              <a:t> project</a:t>
            </a:r>
            <a:endParaRPr lang="de-DE" sz="1500" dirty="0">
              <a:solidFill>
                <a:srgbClr val="5C6971"/>
              </a:solidFill>
              <a:latin typeface="Calibri" pitchFamily="34" charset="0"/>
            </a:endParaRPr>
          </a:p>
        </p:txBody>
      </p:sp>
      <p:pic>
        <p:nvPicPr>
          <p:cNvPr id="11" name="Grafik 10"/>
          <p:cNvPicPr>
            <a:picLocks noChangeAspect="1"/>
          </p:cNvPicPr>
          <p:nvPr/>
        </p:nvPicPr>
        <p:blipFill>
          <a:blip r:embed="rId3"/>
          <a:stretch>
            <a:fillRect/>
          </a:stretch>
        </p:blipFill>
        <p:spPr>
          <a:xfrm>
            <a:off x="723691" y="4597884"/>
            <a:ext cx="1060957" cy="1335253"/>
          </a:xfrm>
          <a:prstGeom prst="rect">
            <a:avLst/>
          </a:prstGeom>
        </p:spPr>
      </p:pic>
      <p:pic>
        <p:nvPicPr>
          <p:cNvPr id="6" name="Grafik 5"/>
          <p:cNvPicPr>
            <a:picLocks noChangeAspect="1"/>
          </p:cNvPicPr>
          <p:nvPr/>
        </p:nvPicPr>
        <p:blipFill>
          <a:blip r:embed="rId4"/>
          <a:stretch>
            <a:fillRect/>
          </a:stretch>
        </p:blipFill>
        <p:spPr>
          <a:xfrm>
            <a:off x="2020122" y="4597883"/>
            <a:ext cx="988662" cy="1335253"/>
          </a:xfrm>
          <a:prstGeom prst="rect">
            <a:avLst/>
          </a:prstGeom>
        </p:spPr>
      </p:pic>
      <p:pic>
        <p:nvPicPr>
          <p:cNvPr id="5" name="Grafik 4"/>
          <p:cNvPicPr>
            <a:picLocks noChangeAspect="1"/>
          </p:cNvPicPr>
          <p:nvPr/>
        </p:nvPicPr>
        <p:blipFill>
          <a:blip r:embed="rId5"/>
          <a:stretch>
            <a:fillRect/>
          </a:stretch>
        </p:blipFill>
        <p:spPr>
          <a:xfrm>
            <a:off x="3296816" y="4597882"/>
            <a:ext cx="1134966" cy="13352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9288" y="1268872"/>
            <a:ext cx="6876000" cy="1008000"/>
          </a:xfrm>
        </p:spPr>
        <p:txBody>
          <a:bodyPr>
            <a:normAutofit/>
          </a:bodyPr>
          <a:lstStyle/>
          <a:p>
            <a:r>
              <a:rPr lang="de-DE" sz="3200" dirty="0" err="1" smtClean="0">
                <a:solidFill>
                  <a:srgbClr val="68737A"/>
                </a:solidFill>
              </a:rPr>
              <a:t>Our</a:t>
            </a:r>
            <a:r>
              <a:rPr lang="de-DE" sz="3200" dirty="0" smtClean="0">
                <a:solidFill>
                  <a:srgbClr val="68737A"/>
                </a:solidFill>
              </a:rPr>
              <a:t> </a:t>
            </a:r>
            <a:r>
              <a:rPr lang="de-DE" sz="3200" dirty="0" err="1" smtClean="0">
                <a:solidFill>
                  <a:srgbClr val="68737A"/>
                </a:solidFill>
              </a:rPr>
              <a:t>concept</a:t>
            </a:r>
            <a:endParaRPr lang="de-DE" sz="3200" dirty="0">
              <a:solidFill>
                <a:srgbClr val="68737A"/>
              </a:solidFill>
            </a:endParaRPr>
          </a:p>
        </p:txBody>
      </p:sp>
      <p:sp>
        <p:nvSpPr>
          <p:cNvPr id="3" name="Inhaltsplatzhalter 2"/>
          <p:cNvSpPr>
            <a:spLocks noGrp="1"/>
          </p:cNvSpPr>
          <p:nvPr>
            <p:ph idx="1"/>
          </p:nvPr>
        </p:nvSpPr>
        <p:spPr>
          <a:xfrm>
            <a:off x="468000" y="1916720"/>
            <a:ext cx="8928000" cy="4131280"/>
          </a:xfrm>
        </p:spPr>
        <p:txBody>
          <a:bodyPr>
            <a:noAutofit/>
          </a:bodyPr>
          <a:lstStyle/>
          <a:p>
            <a:pPr marL="700088">
              <a:lnSpc>
                <a:spcPct val="140000"/>
              </a:lnSpc>
              <a:spcAft>
                <a:spcPts val="600"/>
              </a:spcAft>
              <a:buClr>
                <a:srgbClr val="FF0000"/>
              </a:buClr>
              <a:buSzPct val="125000"/>
              <a:buFont typeface="Wingdings" panose="05000000000000000000" pitchFamily="2" charset="2"/>
              <a:buChar char="§"/>
              <a:tabLst>
                <a:tab pos="630238" algn="l"/>
              </a:tabLst>
            </a:pPr>
            <a:r>
              <a:rPr lang="en-GB" sz="2200" b="1" dirty="0"/>
              <a:t>Didactical concepts </a:t>
            </a:r>
            <a:r>
              <a:rPr lang="en-GB" sz="2200" dirty="0"/>
              <a:t>by Bloom, </a:t>
            </a:r>
            <a:r>
              <a:rPr lang="en-GB" sz="2200" dirty="0" err="1"/>
              <a:t>Baumgarten</a:t>
            </a:r>
            <a:r>
              <a:rPr lang="en-GB" sz="2200" dirty="0"/>
              <a:t>, Mayer, the Conference of Ministers of Education (KMK 2012) and the Minimum requirements catalogue in mathematics by the cosh group („</a:t>
            </a:r>
            <a:r>
              <a:rPr lang="en-GB" sz="2200" dirty="0" err="1"/>
              <a:t>Mindestanforderungskatalog</a:t>
            </a:r>
            <a:r>
              <a:rPr lang="en-GB" sz="2200" dirty="0"/>
              <a:t> </a:t>
            </a:r>
            <a:r>
              <a:rPr lang="en-GB" sz="2200" dirty="0" err="1"/>
              <a:t>Mathematik</a:t>
            </a:r>
            <a:r>
              <a:rPr lang="en-GB" sz="2200" dirty="0"/>
              <a:t>, Version 2, 2014</a:t>
            </a:r>
            <a:r>
              <a:rPr lang="en-GB" sz="2200" dirty="0" smtClean="0"/>
              <a:t>“)</a:t>
            </a:r>
          </a:p>
          <a:p>
            <a:pPr marL="700088">
              <a:lnSpc>
                <a:spcPct val="140000"/>
              </a:lnSpc>
              <a:spcAft>
                <a:spcPts val="600"/>
              </a:spcAft>
              <a:buClr>
                <a:srgbClr val="FF0000"/>
              </a:buClr>
              <a:buSzPct val="125000"/>
              <a:buFont typeface="Wingdings" panose="05000000000000000000" pitchFamily="2" charset="2"/>
              <a:buChar char="§"/>
              <a:tabLst>
                <a:tab pos="630238" algn="l"/>
              </a:tabLst>
            </a:pPr>
            <a:r>
              <a:rPr lang="en-US" sz="2200" b="1" dirty="0" smtClean="0"/>
              <a:t>Representation</a:t>
            </a:r>
            <a:r>
              <a:rPr lang="en-US" sz="2200" b="1" dirty="0"/>
              <a:t>:</a:t>
            </a:r>
            <a:r>
              <a:rPr lang="en-US" sz="2200" dirty="0"/>
              <a:t> precise and clear in electronic form with many animations, examples and exercises </a:t>
            </a:r>
            <a:endParaRPr lang="en-US" sz="2200" dirty="0" smtClean="0"/>
          </a:p>
          <a:p>
            <a:pPr marL="700088">
              <a:lnSpc>
                <a:spcPct val="140000"/>
              </a:lnSpc>
              <a:spcAft>
                <a:spcPts val="600"/>
              </a:spcAft>
              <a:buClr>
                <a:srgbClr val="FF0000"/>
              </a:buClr>
              <a:buSzPct val="125000"/>
              <a:buFont typeface="Wingdings" panose="05000000000000000000" pitchFamily="2" charset="2"/>
              <a:buChar char="§"/>
              <a:tabLst>
                <a:tab pos="630238" algn="l"/>
              </a:tabLst>
            </a:pPr>
            <a:r>
              <a:rPr lang="en-US" sz="2200" b="1" dirty="0" smtClean="0"/>
              <a:t>Controlled </a:t>
            </a:r>
            <a:r>
              <a:rPr lang="en-US" sz="2200" b="1" dirty="0"/>
              <a:t>learning paths </a:t>
            </a:r>
            <a:r>
              <a:rPr lang="en-US" sz="2200" dirty="0"/>
              <a:t>using examples and exercises with detailed feedback on the solution (and submission of </a:t>
            </a:r>
            <a:r>
              <a:rPr lang="en-US" sz="2200" dirty="0" smtClean="0"/>
              <a:t>tasks</a:t>
            </a:r>
            <a:r>
              <a:rPr lang="en-US" sz="2200" dirty="0"/>
              <a:t>)</a:t>
            </a:r>
          </a:p>
        </p:txBody>
      </p:sp>
      <p:sp>
        <p:nvSpPr>
          <p:cNvPr id="5" name="Datumsplatzhalter 4"/>
          <p:cNvSpPr>
            <a:spLocks noGrp="1"/>
          </p:cNvSpPr>
          <p:nvPr>
            <p:ph type="dt" sz="half" idx="11"/>
          </p:nvPr>
        </p:nvSpPr>
        <p:spPr/>
        <p:txBody>
          <a:bodyPr/>
          <a:lstStyle/>
          <a:p>
            <a:pPr>
              <a:defRPr/>
            </a:pPr>
            <a:r>
              <a:rPr lang="en-US" sz="1400" smtClean="0"/>
              <a:t>1st July 2020</a:t>
            </a:r>
            <a:endParaRPr lang="de-DE" sz="1400" dirty="0"/>
          </a:p>
        </p:txBody>
      </p:sp>
      <p:sp>
        <p:nvSpPr>
          <p:cNvPr id="6" name="Foliennummernplatzhalter 5"/>
          <p:cNvSpPr>
            <a:spLocks noGrp="1"/>
          </p:cNvSpPr>
          <p:nvPr>
            <p:ph type="sldNum" sz="quarter" idx="10"/>
          </p:nvPr>
        </p:nvSpPr>
        <p:spPr/>
        <p:txBody>
          <a:bodyPr/>
          <a:lstStyle/>
          <a:p>
            <a:pPr>
              <a:defRPr/>
            </a:pPr>
            <a:fld id="{4F2C0B86-591B-4CFA-B584-8B3C0E675724}" type="slidenum">
              <a:rPr lang="de-DE" smtClean="0"/>
              <a:pPr>
                <a:defRPr/>
              </a:pPr>
              <a:t>10</a:t>
            </a:fld>
            <a:endParaRPr lang="de-DE" dirty="0"/>
          </a:p>
        </p:txBody>
      </p:sp>
    </p:spTree>
    <p:extLst>
      <p:ext uri="{BB962C8B-B14F-4D97-AF65-F5344CB8AC3E}">
        <p14:creationId xmlns:p14="http://schemas.microsoft.com/office/powerpoint/2010/main" val="42600949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560512" y="1437702"/>
            <a:ext cx="8784976" cy="4223546"/>
          </a:xfrm>
          <a:prstGeom prst="rect">
            <a:avLst/>
          </a:prstGeom>
        </p:spPr>
      </p:pic>
      <p:sp>
        <p:nvSpPr>
          <p:cNvPr id="11" name="Rechteck 10"/>
          <p:cNvSpPr/>
          <p:nvPr/>
        </p:nvSpPr>
        <p:spPr bwMode="auto">
          <a:xfrm>
            <a:off x="488504" y="2204864"/>
            <a:ext cx="7415563" cy="1009779"/>
          </a:xfrm>
          <a:prstGeom prst="rect">
            <a:avLst/>
          </a:prstGeom>
          <a:solidFill>
            <a:srgbClr val="FF9999"/>
          </a:solidFill>
          <a:ln>
            <a:noFill/>
            <a:headEnd type="none" w="med" len="med"/>
            <a:tailEnd type="none" w="med" len="med"/>
          </a:ln>
          <a:effectLst>
            <a:outerShdw blurRad="50800" dist="38100" dir="2700000" algn="tl" rotWithShape="0">
              <a:prstClr val="black">
                <a:alpha val="40000"/>
              </a:prstClr>
            </a:outerShdw>
          </a:effectLst>
          <a:scene3d>
            <a:camera prst="perspectiveFront"/>
            <a:lightRig rig="glow" dir="t">
              <a:rot lat="0" lon="0" rev="14100000"/>
            </a:lightRig>
          </a:scene3d>
          <a:sp3d prstMaterial="softEdge">
            <a:bevelT w="127000" prst="artDeco"/>
          </a:sp3d>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12" name="Rechteck 11"/>
          <p:cNvSpPr/>
          <p:nvPr/>
        </p:nvSpPr>
        <p:spPr>
          <a:xfrm>
            <a:off x="488504" y="2420888"/>
            <a:ext cx="7409542" cy="830997"/>
          </a:xfrm>
          <a:prstGeom prst="rect">
            <a:avLst/>
          </a:prstGeom>
        </p:spPr>
        <p:txBody>
          <a:bodyPr wrap="square">
            <a:spAutoFit/>
          </a:bodyPr>
          <a:lstStyle/>
          <a:p>
            <a:pPr algn="ctr"/>
            <a:r>
              <a:rPr lang="de-DE" sz="3200" i="1" dirty="0">
                <a:solidFill>
                  <a:schemeClr val="tx1">
                    <a:lumMod val="50000"/>
                    <a:lumOff val="50000"/>
                  </a:schemeClr>
                </a:solidFill>
                <a:latin typeface="Calibri" pitchFamily="34" charset="0"/>
                <a:ea typeface="+mj-ea"/>
                <a:cs typeface="+mj-cs"/>
              </a:rPr>
              <a:t>https://studienstart.dhbw-mannheim.de</a:t>
            </a:r>
          </a:p>
          <a:p>
            <a:endParaRPr lang="de-DE" sz="1600" dirty="0">
              <a:latin typeface="+mn-lt"/>
            </a:endParaRPr>
          </a:p>
        </p:txBody>
      </p:sp>
      <p:sp>
        <p:nvSpPr>
          <p:cNvPr id="7" name="Datumsplatzhalter 3"/>
          <p:cNvSpPr>
            <a:spLocks noGrp="1"/>
          </p:cNvSpPr>
          <p:nvPr>
            <p:ph type="dt" sz="half" idx="11"/>
          </p:nvPr>
        </p:nvSpPr>
        <p:spPr>
          <a:xfrm>
            <a:off x="415925" y="6308725"/>
            <a:ext cx="1331913" cy="458788"/>
          </a:xfrm>
        </p:spPr>
        <p:txBody>
          <a:bodyPr/>
          <a:lstStyle/>
          <a:p>
            <a:pPr>
              <a:defRPr/>
            </a:pPr>
            <a:r>
              <a:rPr lang="en-US" sz="1400" smtClean="0">
                <a:latin typeface="Calibri" panose="020F0502020204030204" pitchFamily="34" charset="0"/>
                <a:cs typeface="Calibri" panose="020F0502020204030204" pitchFamily="34" charset="0"/>
              </a:rPr>
              <a:t>1st July 2020</a:t>
            </a:r>
            <a:endParaRPr lang="de-DE" sz="1400" dirty="0">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fld id="{51BC1603-6F34-4855-82CC-5014FE447F2D}" type="slidenum">
              <a:rPr lang="de-DE" smtClean="0"/>
              <a:t>11</a:t>
            </a:fld>
            <a:endParaRPr lang="de-DE" dirty="0"/>
          </a:p>
        </p:txBody>
      </p:sp>
    </p:spTree>
    <p:extLst>
      <p:ext uri="{BB962C8B-B14F-4D97-AF65-F5344CB8AC3E}">
        <p14:creationId xmlns:p14="http://schemas.microsoft.com/office/powerpoint/2010/main" val="397196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5000" y="2925000"/>
            <a:ext cx="6876000" cy="1008000"/>
          </a:xfrm>
        </p:spPr>
        <p:txBody>
          <a:bodyPr>
            <a:noAutofit/>
          </a:bodyPr>
          <a:lstStyle/>
          <a:p>
            <a:pPr algn="ctr"/>
            <a:r>
              <a:rPr lang="de-DE" sz="3200" dirty="0" smtClean="0">
                <a:solidFill>
                  <a:schemeClr val="tx1">
                    <a:lumMod val="50000"/>
                    <a:lumOff val="50000"/>
                  </a:schemeClr>
                </a:solidFill>
                <a:cs typeface="Calibri" panose="020F0502020204030204" pitchFamily="34" charset="0"/>
              </a:rPr>
              <a:t>Evaluation</a:t>
            </a:r>
            <a:endParaRPr lang="de-DE" sz="3200" dirty="0">
              <a:solidFill>
                <a:schemeClr val="tx1">
                  <a:lumMod val="50000"/>
                  <a:lumOff val="50000"/>
                </a:schemeClr>
              </a:solidFill>
              <a:cs typeface="Calibri" panose="020F0502020204030204" pitchFamily="34" charset="0"/>
            </a:endParaRPr>
          </a:p>
        </p:txBody>
      </p:sp>
      <p:sp>
        <p:nvSpPr>
          <p:cNvPr id="4" name="Datumsplatzhalter 3"/>
          <p:cNvSpPr>
            <a:spLocks noGrp="1"/>
          </p:cNvSpPr>
          <p:nvPr>
            <p:ph type="dt" sz="half" idx="11"/>
          </p:nvPr>
        </p:nvSpPr>
        <p:spPr/>
        <p:txBody>
          <a:bodyPr/>
          <a:lstStyle/>
          <a:p>
            <a:pPr>
              <a:defRPr/>
            </a:pPr>
            <a:r>
              <a:rPr lang="en-US" sz="1400" smtClean="0"/>
              <a:t>1st July 2020</a:t>
            </a:r>
            <a:endParaRPr lang="de-DE" sz="1400" dirty="0"/>
          </a:p>
        </p:txBody>
      </p:sp>
      <p:sp>
        <p:nvSpPr>
          <p:cNvPr id="5" name="Foliennummernplatzhalter 4"/>
          <p:cNvSpPr>
            <a:spLocks noGrp="1"/>
          </p:cNvSpPr>
          <p:nvPr>
            <p:ph type="sldNum" sz="quarter" idx="10"/>
          </p:nvPr>
        </p:nvSpPr>
        <p:spPr/>
        <p:txBody>
          <a:bodyPr/>
          <a:lstStyle/>
          <a:p>
            <a:pPr>
              <a:defRPr/>
            </a:pPr>
            <a:fld id="{4F2C0B86-591B-4CFA-B584-8B3C0E675724}" type="slidenum">
              <a:rPr lang="de-DE" smtClean="0"/>
              <a:pPr>
                <a:defRPr/>
              </a:pPr>
              <a:t>12</a:t>
            </a:fld>
            <a:endParaRPr lang="de-DE" dirty="0"/>
          </a:p>
        </p:txBody>
      </p:sp>
    </p:spTree>
    <p:extLst>
      <p:ext uri="{BB962C8B-B14F-4D97-AF65-F5344CB8AC3E}">
        <p14:creationId xmlns:p14="http://schemas.microsoft.com/office/powerpoint/2010/main" val="4040022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440902" y="972829"/>
            <a:ext cx="7272808" cy="58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en-GB" sz="3200" dirty="0">
                <a:solidFill>
                  <a:srgbClr val="68737A"/>
                </a:solidFill>
                <a:latin typeface="Calibri" pitchFamily="34" charset="0"/>
              </a:rPr>
              <a:t>Pre-course programme 2019</a:t>
            </a:r>
          </a:p>
        </p:txBody>
      </p:sp>
      <p:sp>
        <p:nvSpPr>
          <p:cNvPr id="20" name="Titel 1"/>
          <p:cNvSpPr txBox="1">
            <a:spLocks/>
          </p:cNvSpPr>
          <p:nvPr/>
        </p:nvSpPr>
        <p:spPr bwMode="auto">
          <a:xfrm>
            <a:off x="416496" y="1620901"/>
            <a:ext cx="7272808" cy="58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en-GB" sz="1800" b="1" dirty="0" smtClean="0">
                <a:latin typeface="Calibri" panose="020F0502020204030204" pitchFamily="34" charset="0"/>
                <a:cs typeface="Calibri" panose="020F0502020204030204" pitchFamily="34" charset="0"/>
              </a:rPr>
              <a:t>Database participants</a:t>
            </a:r>
            <a:endParaRPr lang="en-GB" sz="1800" b="1" dirty="0">
              <a:latin typeface="Calibri" panose="020F0502020204030204" pitchFamily="34" charset="0"/>
              <a:cs typeface="Calibri" panose="020F050202020403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3034252844"/>
              </p:ext>
            </p:extLst>
          </p:nvPr>
        </p:nvGraphicFramePr>
        <p:xfrm>
          <a:off x="416496" y="2015843"/>
          <a:ext cx="8568952" cy="1197132"/>
        </p:xfrm>
        <a:graphic>
          <a:graphicData uri="http://schemas.openxmlformats.org/drawingml/2006/table">
            <a:tbl>
              <a:tblPr>
                <a:tableStyleId>{5C22544A-7EE6-4342-B048-85BDC9FD1C3A}</a:tableStyleId>
              </a:tblPr>
              <a:tblGrid>
                <a:gridCol w="6048672">
                  <a:extLst>
                    <a:ext uri="{9D8B030D-6E8A-4147-A177-3AD203B41FA5}">
                      <a16:colId xmlns:a16="http://schemas.microsoft.com/office/drawing/2014/main" val="877290373"/>
                    </a:ext>
                  </a:extLst>
                </a:gridCol>
                <a:gridCol w="2520280">
                  <a:extLst>
                    <a:ext uri="{9D8B030D-6E8A-4147-A177-3AD203B41FA5}">
                      <a16:colId xmlns:a16="http://schemas.microsoft.com/office/drawing/2014/main" val="1450219728"/>
                    </a:ext>
                  </a:extLst>
                </a:gridCol>
              </a:tblGrid>
              <a:tr h="399044">
                <a:tc>
                  <a:txBody>
                    <a:bodyPr/>
                    <a:lstStyle/>
                    <a:p>
                      <a:pPr algn="l" fontAlgn="ctr"/>
                      <a:r>
                        <a:rPr lang="en-GB" sz="1600" b="0" u="none" strike="noStrike" noProof="0" dirty="0" smtClean="0">
                          <a:effectLst/>
                          <a:latin typeface="Calibri" panose="020F0502020204030204" pitchFamily="34" charset="0"/>
                          <a:cs typeface="Calibri" panose="020F0502020204030204" pitchFamily="34" charset="0"/>
                        </a:rPr>
                        <a:t>First year students technical faculty*</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u="none" strike="noStrike" noProof="0" dirty="0" smtClean="0">
                          <a:effectLst/>
                          <a:latin typeface="Calibri" panose="020F0502020204030204" pitchFamily="34" charset="0"/>
                          <a:cs typeface="Calibri" panose="020F0502020204030204" pitchFamily="34" charset="0"/>
                        </a:rPr>
                        <a:t>748</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206986"/>
                  </a:ext>
                </a:extLst>
              </a:tr>
              <a:tr h="399044">
                <a:tc>
                  <a:txBody>
                    <a:bodyPr/>
                    <a:lstStyle/>
                    <a:p>
                      <a:pPr algn="l" fontAlgn="ctr"/>
                      <a:r>
                        <a:rPr lang="en-GB" sz="1600" b="0" u="none" strike="noStrike" noProof="0" dirty="0" smtClean="0">
                          <a:effectLst/>
                          <a:latin typeface="Calibri" panose="020F0502020204030204" pitchFamily="34" charset="0"/>
                          <a:cs typeface="Calibri" panose="020F0502020204030204" pitchFamily="34" charset="0"/>
                        </a:rPr>
                        <a:t>Pre-course participation yes / no</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u="none" strike="noStrike" noProof="0" dirty="0" smtClean="0">
                          <a:effectLst/>
                          <a:latin typeface="Calibri" panose="020F0502020204030204" pitchFamily="34" charset="0"/>
                          <a:cs typeface="Calibri" panose="020F0502020204030204" pitchFamily="34" charset="0"/>
                        </a:rPr>
                        <a:t>582 (78%) / 166 (22%)</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260455"/>
                  </a:ext>
                </a:extLst>
              </a:tr>
              <a:tr h="399044">
                <a:tc>
                  <a:txBody>
                    <a:bodyPr/>
                    <a:lstStyle/>
                    <a:p>
                      <a:pPr algn="l" fontAlgn="ctr"/>
                      <a:r>
                        <a:rPr lang="en-GB" sz="1600" b="0" i="0" u="none" strike="noStrike" noProof="0" dirty="0" smtClean="0">
                          <a:solidFill>
                            <a:srgbClr val="000000"/>
                          </a:solidFill>
                          <a:effectLst/>
                          <a:latin typeface="Calibri" panose="020F0502020204030204" pitchFamily="34" charset="0"/>
                          <a:cs typeface="Calibri" panose="020F0502020204030204" pitchFamily="34" charset="0"/>
                        </a:rPr>
                        <a:t>Evaluation survey</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noProof="0" dirty="0" smtClean="0">
                          <a:solidFill>
                            <a:srgbClr val="000000"/>
                          </a:solidFill>
                          <a:effectLst/>
                          <a:latin typeface="Calibri" panose="020F0502020204030204" pitchFamily="34" charset="0"/>
                          <a:cs typeface="Calibri" panose="020F0502020204030204" pitchFamily="34" charset="0"/>
                        </a:rPr>
                        <a:t>126 (17%)</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864134"/>
                  </a:ext>
                </a:extLst>
              </a:tr>
            </a:tbl>
          </a:graphicData>
        </a:graphic>
      </p:graphicFrame>
      <p:sp>
        <p:nvSpPr>
          <p:cNvPr id="7" name="Titel 1"/>
          <p:cNvSpPr txBox="1">
            <a:spLocks/>
          </p:cNvSpPr>
          <p:nvPr/>
        </p:nvSpPr>
        <p:spPr bwMode="auto">
          <a:xfrm>
            <a:off x="415925" y="3980911"/>
            <a:ext cx="7272808" cy="456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en-GB" sz="1800" b="1" dirty="0" smtClean="0">
                <a:latin typeface="Calibri" panose="020F0502020204030204" pitchFamily="34" charset="0"/>
                <a:cs typeface="Calibri" panose="020F0502020204030204" pitchFamily="34" charset="0"/>
              </a:rPr>
              <a:t>Database test items</a:t>
            </a:r>
            <a:endParaRPr lang="en-GB" sz="1800" b="1" dirty="0">
              <a:latin typeface="Calibri" panose="020F0502020204030204" pitchFamily="34" charset="0"/>
              <a:cs typeface="Calibri" panose="020F050202020403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90248416"/>
              </p:ext>
            </p:extLst>
          </p:nvPr>
        </p:nvGraphicFramePr>
        <p:xfrm>
          <a:off x="415925" y="4375852"/>
          <a:ext cx="8569523" cy="1876775"/>
        </p:xfrm>
        <a:graphic>
          <a:graphicData uri="http://schemas.openxmlformats.org/drawingml/2006/table">
            <a:tbl>
              <a:tblPr>
                <a:tableStyleId>{5C22544A-7EE6-4342-B048-85BDC9FD1C3A}</a:tableStyleId>
              </a:tblPr>
              <a:tblGrid>
                <a:gridCol w="6193259">
                  <a:extLst>
                    <a:ext uri="{9D8B030D-6E8A-4147-A177-3AD203B41FA5}">
                      <a16:colId xmlns:a16="http://schemas.microsoft.com/office/drawing/2014/main" val="877290373"/>
                    </a:ext>
                  </a:extLst>
                </a:gridCol>
                <a:gridCol w="2376264">
                  <a:extLst>
                    <a:ext uri="{9D8B030D-6E8A-4147-A177-3AD203B41FA5}">
                      <a16:colId xmlns:a16="http://schemas.microsoft.com/office/drawing/2014/main" val="1450219728"/>
                    </a:ext>
                  </a:extLst>
                </a:gridCol>
              </a:tblGrid>
              <a:tr h="375355">
                <a:tc>
                  <a:txBody>
                    <a:bodyPr/>
                    <a:lstStyle/>
                    <a:p>
                      <a:pPr algn="l" fontAlgn="ctr"/>
                      <a:r>
                        <a:rPr lang="en-GB" sz="1600" b="0" i="0" u="none" strike="noStrike" noProof="0" dirty="0" smtClean="0">
                          <a:solidFill>
                            <a:srgbClr val="000000"/>
                          </a:solidFill>
                          <a:effectLst/>
                          <a:latin typeface="Calibri" panose="020F0502020204030204" pitchFamily="34" charset="0"/>
                          <a:cs typeface="Calibri" panose="020F0502020204030204" pitchFamily="34" charset="0"/>
                        </a:rPr>
                        <a:t>Courses</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noProof="0" dirty="0" smtClean="0">
                          <a:solidFill>
                            <a:srgbClr val="000000"/>
                          </a:solidFill>
                          <a:effectLst/>
                          <a:latin typeface="Calibri" panose="020F0502020204030204" pitchFamily="34" charset="0"/>
                          <a:cs typeface="Calibri" panose="020F0502020204030204" pitchFamily="34" charset="0"/>
                        </a:rPr>
                        <a:t>11</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461338"/>
                  </a:ext>
                </a:extLst>
              </a:tr>
              <a:tr h="375355">
                <a:tc>
                  <a:txBody>
                    <a:bodyPr/>
                    <a:lstStyle/>
                    <a:p>
                      <a:pPr algn="l" fontAlgn="ctr"/>
                      <a:r>
                        <a:rPr lang="en-GB" sz="1600" b="0" u="none" strike="noStrike" noProof="0" dirty="0" smtClean="0">
                          <a:effectLst/>
                          <a:latin typeface="Calibri" panose="020F0502020204030204" pitchFamily="34" charset="0"/>
                          <a:cs typeface="Calibri" panose="020F0502020204030204" pitchFamily="34" charset="0"/>
                        </a:rPr>
                        <a:t>Learning modules / trainings</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u="none" strike="noStrike" noProof="0" dirty="0" smtClean="0">
                          <a:effectLst/>
                          <a:latin typeface="Calibri" panose="020F0502020204030204" pitchFamily="34" charset="0"/>
                          <a:cs typeface="Calibri" panose="020F0502020204030204" pitchFamily="34" charset="0"/>
                        </a:rPr>
                        <a:t>35</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206986"/>
                  </a:ext>
                </a:extLst>
              </a:tr>
              <a:tr h="375355">
                <a:tc>
                  <a:txBody>
                    <a:bodyPr/>
                    <a:lstStyle/>
                    <a:p>
                      <a:pPr algn="l" fontAlgn="ctr"/>
                      <a:r>
                        <a:rPr lang="en-GB" sz="1600" b="1" u="none" strike="noStrike" noProof="0" dirty="0" smtClean="0">
                          <a:effectLst/>
                          <a:latin typeface="Calibri" panose="020F0502020204030204" pitchFamily="34" charset="0"/>
                          <a:cs typeface="Calibri" panose="020F0502020204030204" pitchFamily="34" charset="0"/>
                        </a:rPr>
                        <a:t>Trainings with STACK items</a:t>
                      </a:r>
                      <a:endParaRPr lang="en-GB" sz="1600" b="1"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u="none" strike="noStrike" noProof="0" dirty="0" smtClean="0">
                          <a:effectLst/>
                          <a:latin typeface="Calibri" panose="020F0502020204030204" pitchFamily="34" charset="0"/>
                          <a:cs typeface="Calibri" panose="020F0502020204030204" pitchFamily="34" charset="0"/>
                        </a:rPr>
                        <a:t>13</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260455"/>
                  </a:ext>
                </a:extLst>
              </a:tr>
              <a:tr h="375355">
                <a:tc>
                  <a:txBody>
                    <a:bodyPr/>
                    <a:lstStyle/>
                    <a:p>
                      <a:pPr marL="285750" indent="-285750" algn="l" fontAlgn="ctr">
                        <a:buFont typeface="Arial" panose="020B0604020202020204" pitchFamily="34" charset="0"/>
                        <a:buChar char="•"/>
                      </a:pPr>
                      <a:r>
                        <a:rPr lang="en-GB" sz="1600" b="0" i="0" u="none" strike="noStrike" noProof="0" dirty="0" smtClean="0">
                          <a:solidFill>
                            <a:srgbClr val="000000"/>
                          </a:solidFill>
                          <a:effectLst/>
                          <a:latin typeface="Calibri" panose="020F0502020204030204" pitchFamily="34" charset="0"/>
                          <a:cs typeface="Calibri" panose="020F0502020204030204" pitchFamily="34" charset="0"/>
                        </a:rPr>
                        <a:t>   No. of</a:t>
                      </a:r>
                      <a:r>
                        <a:rPr lang="en-GB" sz="1600" b="0" i="0" u="none" strike="noStrike" baseline="0" noProof="0" dirty="0" smtClean="0">
                          <a:solidFill>
                            <a:srgbClr val="000000"/>
                          </a:solidFill>
                          <a:effectLst/>
                          <a:latin typeface="Calibri" panose="020F0502020204030204" pitchFamily="34" charset="0"/>
                          <a:cs typeface="Calibri" panose="020F0502020204030204" pitchFamily="34" charset="0"/>
                        </a:rPr>
                        <a:t> standard ILIAS items (SC, MC, cloze)</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noProof="0" dirty="0" smtClean="0">
                          <a:solidFill>
                            <a:srgbClr val="000000"/>
                          </a:solidFill>
                          <a:effectLst/>
                          <a:latin typeface="Calibri" panose="020F0502020204030204" pitchFamily="34" charset="0"/>
                          <a:cs typeface="Calibri" panose="020F0502020204030204" pitchFamily="34" charset="0"/>
                        </a:rPr>
                        <a:t>84</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6296309"/>
                  </a:ext>
                </a:extLst>
              </a:tr>
              <a:tr h="375355">
                <a:tc>
                  <a:txBody>
                    <a:bodyPr/>
                    <a:lstStyle/>
                    <a:p>
                      <a:pPr marL="285750" indent="-285750" algn="l" defTabSz="914400" rtl="0" eaLnBrk="1" fontAlgn="ctr" latinLnBrk="0" hangingPunct="1">
                        <a:buFont typeface="Arial" panose="020B0604020202020204" pitchFamily="34" charset="0"/>
                        <a:buChar char="•"/>
                      </a:pPr>
                      <a:r>
                        <a:rPr lang="en-GB" sz="1600" b="0" i="0" u="none" strike="noStrike" kern="1200" noProof="0" dirty="0" smtClean="0">
                          <a:solidFill>
                            <a:srgbClr val="000000"/>
                          </a:solidFill>
                          <a:effectLst/>
                          <a:latin typeface="Calibri" panose="020F0502020204030204" pitchFamily="34" charset="0"/>
                          <a:ea typeface="+mn-ea"/>
                          <a:cs typeface="Calibri" panose="020F0502020204030204" pitchFamily="34" charset="0"/>
                        </a:rPr>
                        <a:t>   No. of STACK items</a:t>
                      </a:r>
                      <a:endParaRPr lang="en-GB" sz="1600" b="0" i="0" u="none" strike="noStrike" kern="1200" noProof="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noProof="0" dirty="0" smtClean="0">
                          <a:solidFill>
                            <a:srgbClr val="000000"/>
                          </a:solidFill>
                          <a:effectLst/>
                          <a:latin typeface="Calibri" panose="020F0502020204030204" pitchFamily="34" charset="0"/>
                          <a:cs typeface="Calibri" panose="020F0502020204030204" pitchFamily="34" charset="0"/>
                        </a:rPr>
                        <a:t>36</a:t>
                      </a:r>
                      <a:endParaRPr lang="en-GB"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864134"/>
                  </a:ext>
                </a:extLst>
              </a:tr>
            </a:tbl>
          </a:graphicData>
        </a:graphic>
      </p:graphicFrame>
      <p:sp>
        <p:nvSpPr>
          <p:cNvPr id="10" name="Titel 1"/>
          <p:cNvSpPr txBox="1">
            <a:spLocks/>
          </p:cNvSpPr>
          <p:nvPr/>
        </p:nvSpPr>
        <p:spPr bwMode="auto">
          <a:xfrm>
            <a:off x="445201" y="3319085"/>
            <a:ext cx="7272808" cy="25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en-GB" sz="1200" dirty="0" smtClean="0">
                <a:latin typeface="Calibri" panose="020F0502020204030204" pitchFamily="34" charset="0"/>
                <a:cs typeface="Calibri" panose="020F0502020204030204" pitchFamily="34" charset="0"/>
              </a:rPr>
              <a:t>*Electrical Engineering, Mechanical Engineering, Mechatronics, Industrial Engineering, Computer Science</a:t>
            </a:r>
            <a:endParaRPr lang="de-DE" sz="1200" dirty="0">
              <a:latin typeface="Calibri" panose="020F0502020204030204" pitchFamily="34" charset="0"/>
              <a:cs typeface="Calibri" panose="020F0502020204030204" pitchFamily="34" charset="0"/>
            </a:endParaRPr>
          </a:p>
        </p:txBody>
      </p:sp>
      <p:sp>
        <p:nvSpPr>
          <p:cNvPr id="3" name="Datumsplatzhalter 2"/>
          <p:cNvSpPr>
            <a:spLocks noGrp="1"/>
          </p:cNvSpPr>
          <p:nvPr>
            <p:ph type="dt" sz="half" idx="11"/>
          </p:nvPr>
        </p:nvSpPr>
        <p:spPr/>
        <p:txBody>
          <a:bodyPr/>
          <a:lstStyle/>
          <a:p>
            <a:pPr>
              <a:defRPr/>
            </a:pPr>
            <a:r>
              <a:rPr lang="en-US" sz="1400" smtClean="0"/>
              <a:t>1st July 2020</a:t>
            </a:r>
            <a:endParaRPr lang="de-DE" sz="1400" dirty="0"/>
          </a:p>
        </p:txBody>
      </p:sp>
      <p:sp>
        <p:nvSpPr>
          <p:cNvPr id="5" name="Foliennummernplatzhalter 4"/>
          <p:cNvSpPr>
            <a:spLocks noGrp="1"/>
          </p:cNvSpPr>
          <p:nvPr>
            <p:ph type="sldNum" sz="quarter" idx="10"/>
          </p:nvPr>
        </p:nvSpPr>
        <p:spPr/>
        <p:txBody>
          <a:bodyPr/>
          <a:lstStyle/>
          <a:p>
            <a:pPr>
              <a:defRPr/>
            </a:pPr>
            <a:fld id="{4F2C0B86-591B-4CFA-B584-8B3C0E675724}" type="slidenum">
              <a:rPr lang="de-DE" smtClean="0"/>
              <a:pPr>
                <a:defRPr/>
              </a:pPr>
              <a:t>13</a:t>
            </a:fld>
            <a:endParaRPr lang="de-DE" dirty="0"/>
          </a:p>
        </p:txBody>
      </p:sp>
    </p:spTree>
    <p:extLst>
      <p:ext uri="{BB962C8B-B14F-4D97-AF65-F5344CB8AC3E}">
        <p14:creationId xmlns:p14="http://schemas.microsoft.com/office/powerpoint/2010/main" val="6003000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445065" y="1628800"/>
            <a:ext cx="9195677" cy="4434635"/>
          </a:xfrm>
          <a:prstGeom prst="rect">
            <a:avLst/>
          </a:prstGeom>
        </p:spPr>
      </p:pic>
      <p:sp>
        <p:nvSpPr>
          <p:cNvPr id="13" name="Titel 8"/>
          <p:cNvSpPr txBox="1">
            <a:spLocks/>
          </p:cNvSpPr>
          <p:nvPr/>
        </p:nvSpPr>
        <p:spPr bwMode="auto">
          <a:xfrm>
            <a:off x="452438" y="836613"/>
            <a:ext cx="8715375" cy="714375"/>
          </a:xfrm>
          <a:prstGeom prst="rect">
            <a:avLst/>
          </a:prstGeom>
          <a:noFill/>
          <a:ln w="9525">
            <a:noFill/>
            <a:miter lim="800000"/>
            <a:headEnd/>
            <a:tailEnd/>
          </a:ln>
        </p:spPr>
        <p:txBody>
          <a:bodyPr lIns="0" tIns="0" rIns="0" bIns="0"/>
          <a:lstStyle/>
          <a:p>
            <a:pPr eaLnBrk="0" hangingPunct="0"/>
            <a:r>
              <a:rPr lang="de-DE" sz="3200" dirty="0" err="1" smtClean="0">
                <a:solidFill>
                  <a:srgbClr val="68737A"/>
                </a:solidFill>
                <a:latin typeface="Calibri" pitchFamily="34" charset="0"/>
                <a:ea typeface="+mj-ea"/>
                <a:cs typeface="+mj-cs"/>
              </a:rPr>
              <a:t>Pre-courses</a:t>
            </a:r>
            <a:r>
              <a:rPr lang="de-DE" sz="3200" dirty="0" smtClean="0">
                <a:solidFill>
                  <a:srgbClr val="68737A"/>
                </a:solidFill>
                <a:latin typeface="Calibri" pitchFamily="34" charset="0"/>
                <a:ea typeface="+mj-ea"/>
                <a:cs typeface="+mj-cs"/>
              </a:rPr>
              <a:t> </a:t>
            </a:r>
            <a:endParaRPr lang="de-DE" sz="3200" dirty="0">
              <a:solidFill>
                <a:srgbClr val="68737A"/>
              </a:solidFill>
              <a:latin typeface="Calibri" pitchFamily="34" charset="0"/>
              <a:ea typeface="+mj-ea"/>
              <a:cs typeface="+mj-cs"/>
            </a:endParaRPr>
          </a:p>
          <a:p>
            <a:pPr eaLnBrk="0" hangingPunct="0"/>
            <a:r>
              <a:rPr lang="de-DE" sz="1800" dirty="0" err="1" smtClean="0">
                <a:latin typeface="Calibri" pitchFamily="34" charset="0"/>
              </a:rPr>
              <a:t>Number</a:t>
            </a:r>
            <a:r>
              <a:rPr lang="de-DE" sz="1800" dirty="0" smtClean="0">
                <a:latin typeface="Calibri" pitchFamily="34" charset="0"/>
              </a:rPr>
              <a:t> </a:t>
            </a:r>
            <a:r>
              <a:rPr lang="de-DE" sz="1800" dirty="0" err="1" smtClean="0">
                <a:latin typeface="Calibri" pitchFamily="34" charset="0"/>
              </a:rPr>
              <a:t>of</a:t>
            </a:r>
            <a:r>
              <a:rPr lang="de-DE" sz="1800" dirty="0" smtClean="0">
                <a:latin typeface="Calibri" pitchFamily="34" charset="0"/>
              </a:rPr>
              <a:t> </a:t>
            </a:r>
            <a:r>
              <a:rPr lang="de-DE" sz="1800" dirty="0" err="1" smtClean="0">
                <a:latin typeface="Calibri" pitchFamily="34" charset="0"/>
              </a:rPr>
              <a:t>participants</a:t>
            </a:r>
            <a:r>
              <a:rPr lang="de-DE" sz="1800" smtClean="0">
                <a:latin typeface="Calibri" pitchFamily="34" charset="0"/>
              </a:rPr>
              <a:t> 2014 </a:t>
            </a:r>
            <a:r>
              <a:rPr lang="de-DE" sz="1800" dirty="0" err="1" smtClean="0">
                <a:latin typeface="Calibri" pitchFamily="34" charset="0"/>
              </a:rPr>
              <a:t>to</a:t>
            </a:r>
            <a:r>
              <a:rPr lang="de-DE" sz="1800" dirty="0" smtClean="0">
                <a:latin typeface="Calibri" pitchFamily="34" charset="0"/>
              </a:rPr>
              <a:t> 2019* </a:t>
            </a:r>
            <a:endParaRPr lang="de-DE" sz="1800" dirty="0">
              <a:latin typeface="Calibri" pitchFamily="34" charset="0"/>
            </a:endParaRPr>
          </a:p>
        </p:txBody>
      </p:sp>
      <p:sp>
        <p:nvSpPr>
          <p:cNvPr id="14" name="Textfeld 13"/>
          <p:cNvSpPr txBox="1"/>
          <p:nvPr/>
        </p:nvSpPr>
        <p:spPr>
          <a:xfrm>
            <a:off x="488504" y="6021288"/>
            <a:ext cx="7488832" cy="200055"/>
          </a:xfrm>
          <a:prstGeom prst="rect">
            <a:avLst/>
          </a:prstGeom>
          <a:noFill/>
        </p:spPr>
        <p:txBody>
          <a:bodyPr wrap="square" lIns="0" tIns="0" rIns="0" bIns="0" rtlCol="0">
            <a:spAutoFit/>
          </a:bodyPr>
          <a:lstStyle/>
          <a:p>
            <a:r>
              <a:rPr lang="en-US" sz="1300" dirty="0" smtClean="0">
                <a:latin typeface="Calibri" pitchFamily="34" charset="0"/>
              </a:rPr>
              <a:t>* Database</a:t>
            </a:r>
            <a:r>
              <a:rPr lang="en-US" sz="1300" dirty="0">
                <a:latin typeface="Calibri" pitchFamily="34" charset="0"/>
              </a:rPr>
              <a:t>: </a:t>
            </a:r>
            <a:r>
              <a:rPr lang="en-US" sz="1300" dirty="0" smtClean="0">
                <a:latin typeface="Calibri" pitchFamily="34" charset="0"/>
              </a:rPr>
              <a:t>Enrolled </a:t>
            </a:r>
            <a:r>
              <a:rPr lang="en-US" sz="1300" dirty="0">
                <a:latin typeface="Calibri" pitchFamily="34" charset="0"/>
              </a:rPr>
              <a:t>students with at least 1 </a:t>
            </a:r>
            <a:r>
              <a:rPr lang="en-US" sz="1300" dirty="0" smtClean="0">
                <a:latin typeface="Calibri" pitchFamily="34" charset="0"/>
              </a:rPr>
              <a:t>test</a:t>
            </a:r>
            <a:endParaRPr lang="de-DE" sz="1300" dirty="0">
              <a:latin typeface="Calibri" pitchFamily="34" charset="0"/>
            </a:endParaRPr>
          </a:p>
        </p:txBody>
      </p:sp>
      <p:sp>
        <p:nvSpPr>
          <p:cNvPr id="3" name="Datumsplatzhalter 2"/>
          <p:cNvSpPr>
            <a:spLocks noGrp="1"/>
          </p:cNvSpPr>
          <p:nvPr>
            <p:ph type="dt" sz="half" idx="2"/>
          </p:nvPr>
        </p:nvSpPr>
        <p:spPr/>
        <p:txBody>
          <a:bodyPr/>
          <a:lstStyle/>
          <a:p>
            <a:pPr>
              <a:defRPr/>
            </a:pPr>
            <a:r>
              <a:rPr lang="en-US" sz="1400" smtClean="0"/>
              <a:t>1st July 2020</a:t>
            </a:r>
            <a:endParaRPr lang="de-DE" sz="1400" dirty="0"/>
          </a:p>
        </p:txBody>
      </p:sp>
      <p:sp>
        <p:nvSpPr>
          <p:cNvPr id="4" name="Foliennummernplatzhalter 3"/>
          <p:cNvSpPr>
            <a:spLocks noGrp="1"/>
          </p:cNvSpPr>
          <p:nvPr>
            <p:ph type="sldNum" sz="quarter" idx="4"/>
          </p:nvPr>
        </p:nvSpPr>
        <p:spPr/>
        <p:txBody>
          <a:bodyPr/>
          <a:lstStyle/>
          <a:p>
            <a:pPr>
              <a:defRPr/>
            </a:pPr>
            <a:fld id="{3A72F86C-6802-4533-95FD-0F9BEBAFA807}" type="slidenum">
              <a:rPr lang="de-DE" smtClean="0"/>
              <a:pPr>
                <a:defRPr/>
              </a:pPr>
              <a:t>14</a:t>
            </a:fld>
            <a:endParaRPr lang="de-DE" dirty="0"/>
          </a:p>
        </p:txBody>
      </p:sp>
    </p:spTree>
    <p:extLst>
      <p:ext uri="{BB962C8B-B14F-4D97-AF65-F5344CB8AC3E}">
        <p14:creationId xmlns:p14="http://schemas.microsoft.com/office/powerpoint/2010/main" val="20580681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344488" y="1623576"/>
            <a:ext cx="9034462" cy="4397712"/>
          </a:xfrm>
          <a:prstGeom prst="rect">
            <a:avLst/>
          </a:prstGeom>
        </p:spPr>
      </p:pic>
      <p:sp>
        <p:nvSpPr>
          <p:cNvPr id="7" name="Textfeld 6"/>
          <p:cNvSpPr txBox="1"/>
          <p:nvPr/>
        </p:nvSpPr>
        <p:spPr>
          <a:xfrm>
            <a:off x="704528" y="5661248"/>
            <a:ext cx="224420" cy="215444"/>
          </a:xfrm>
          <a:prstGeom prst="rect">
            <a:avLst/>
          </a:prstGeom>
          <a:noFill/>
        </p:spPr>
        <p:txBody>
          <a:bodyPr wrap="none" lIns="0" tIns="0" rIns="0" bIns="0" rtlCol="0">
            <a:spAutoFit/>
          </a:bodyPr>
          <a:lstStyle/>
          <a:p>
            <a:r>
              <a:rPr lang="de-DE" sz="1400" dirty="0" smtClean="0">
                <a:solidFill>
                  <a:schemeClr val="tx1">
                    <a:lumMod val="75000"/>
                    <a:lumOff val="25000"/>
                  </a:schemeClr>
                </a:solidFill>
                <a:latin typeface="Calibri" pitchFamily="34" charset="0"/>
                <a:cs typeface="Arial" panose="020B0604020202020204" pitchFamily="34" charset="0"/>
              </a:rPr>
              <a:t>n =</a:t>
            </a:r>
            <a:endParaRPr lang="de-DE" sz="1400" dirty="0">
              <a:solidFill>
                <a:schemeClr val="tx1">
                  <a:lumMod val="75000"/>
                  <a:lumOff val="25000"/>
                </a:schemeClr>
              </a:solidFill>
              <a:latin typeface="Calibri" pitchFamily="34" charset="0"/>
              <a:cs typeface="Arial" panose="020B0604020202020204" pitchFamily="34" charset="0"/>
            </a:endParaRPr>
          </a:p>
        </p:txBody>
      </p:sp>
      <p:sp>
        <p:nvSpPr>
          <p:cNvPr id="8" name="Textfeld 7"/>
          <p:cNvSpPr txBox="1"/>
          <p:nvPr/>
        </p:nvSpPr>
        <p:spPr>
          <a:xfrm>
            <a:off x="1136576" y="5661248"/>
            <a:ext cx="791883" cy="215444"/>
          </a:xfrm>
          <a:prstGeom prst="rect">
            <a:avLst/>
          </a:prstGeom>
          <a:noFill/>
        </p:spPr>
        <p:txBody>
          <a:bodyPr wrap="none" lIns="0" tIns="0" rIns="0" bIns="0" rtlCol="0">
            <a:spAutoFit/>
          </a:bodyPr>
          <a:lstStyle/>
          <a:p>
            <a:r>
              <a:rPr lang="de-DE" sz="1400" dirty="0" smtClean="0">
                <a:solidFill>
                  <a:schemeClr val="tx1">
                    <a:lumMod val="75000"/>
                    <a:lumOff val="25000"/>
                  </a:schemeClr>
                </a:solidFill>
                <a:latin typeface="Calibri" pitchFamily="34" charset="0"/>
                <a:cs typeface="Arial" panose="020B0604020202020204" pitchFamily="34" charset="0"/>
              </a:rPr>
              <a:t>603  |  </a:t>
            </a:r>
            <a:r>
              <a:rPr lang="de-DE" sz="1400" dirty="0" smtClean="0">
                <a:solidFill>
                  <a:srgbClr val="E77129"/>
                </a:solidFill>
                <a:latin typeface="Calibri" pitchFamily="34" charset="0"/>
                <a:cs typeface="Arial" panose="020B0604020202020204" pitchFamily="34" charset="0"/>
              </a:rPr>
              <a:t>105</a:t>
            </a:r>
            <a:endParaRPr lang="de-DE" sz="1400" dirty="0">
              <a:solidFill>
                <a:srgbClr val="E77129"/>
              </a:solidFill>
              <a:latin typeface="Calibri" pitchFamily="34" charset="0"/>
              <a:cs typeface="Arial" panose="020B0604020202020204" pitchFamily="34" charset="0"/>
            </a:endParaRPr>
          </a:p>
        </p:txBody>
      </p:sp>
      <p:sp>
        <p:nvSpPr>
          <p:cNvPr id="10" name="Textfeld 9"/>
          <p:cNvSpPr txBox="1"/>
          <p:nvPr/>
        </p:nvSpPr>
        <p:spPr>
          <a:xfrm>
            <a:off x="3959372" y="5661248"/>
            <a:ext cx="791883" cy="215444"/>
          </a:xfrm>
          <a:prstGeom prst="rect">
            <a:avLst/>
          </a:prstGeom>
          <a:noFill/>
        </p:spPr>
        <p:txBody>
          <a:bodyPr wrap="none" lIns="0" tIns="0" rIns="0" bIns="0" rtlCol="0">
            <a:spAutoFit/>
          </a:bodyPr>
          <a:lstStyle/>
          <a:p>
            <a:r>
              <a:rPr lang="de-DE" sz="1400" dirty="0" smtClean="0">
                <a:solidFill>
                  <a:schemeClr val="tx1">
                    <a:lumMod val="75000"/>
                    <a:lumOff val="25000"/>
                  </a:schemeClr>
                </a:solidFill>
                <a:latin typeface="Calibri" pitchFamily="34" charset="0"/>
                <a:cs typeface="Arial" panose="020B0604020202020204" pitchFamily="34" charset="0"/>
              </a:rPr>
              <a:t>596  </a:t>
            </a:r>
            <a:r>
              <a:rPr lang="de-DE" sz="1400" dirty="0">
                <a:solidFill>
                  <a:schemeClr val="tx1">
                    <a:lumMod val="75000"/>
                    <a:lumOff val="25000"/>
                  </a:schemeClr>
                </a:solidFill>
                <a:latin typeface="Calibri" pitchFamily="34" charset="0"/>
                <a:cs typeface="Arial" panose="020B0604020202020204" pitchFamily="34" charset="0"/>
              </a:rPr>
              <a:t>|  </a:t>
            </a:r>
            <a:r>
              <a:rPr lang="de-DE" sz="1400" dirty="0" smtClean="0">
                <a:solidFill>
                  <a:srgbClr val="E77129"/>
                </a:solidFill>
                <a:latin typeface="Calibri" pitchFamily="34" charset="0"/>
                <a:cs typeface="Arial" panose="020B0604020202020204" pitchFamily="34" charset="0"/>
              </a:rPr>
              <a:t>171</a:t>
            </a:r>
            <a:endParaRPr lang="de-DE" sz="1400" dirty="0">
              <a:solidFill>
                <a:srgbClr val="E77129"/>
              </a:solidFill>
              <a:latin typeface="Calibri" pitchFamily="34" charset="0"/>
              <a:cs typeface="Arial" panose="020B0604020202020204" pitchFamily="34" charset="0"/>
            </a:endParaRPr>
          </a:p>
        </p:txBody>
      </p:sp>
      <p:sp>
        <p:nvSpPr>
          <p:cNvPr id="11" name="Titel 8"/>
          <p:cNvSpPr txBox="1">
            <a:spLocks/>
          </p:cNvSpPr>
          <p:nvPr/>
        </p:nvSpPr>
        <p:spPr bwMode="auto">
          <a:xfrm>
            <a:off x="452438" y="836613"/>
            <a:ext cx="8715375" cy="714375"/>
          </a:xfrm>
          <a:prstGeom prst="rect">
            <a:avLst/>
          </a:prstGeom>
          <a:noFill/>
          <a:ln w="9525">
            <a:noFill/>
            <a:miter lim="800000"/>
            <a:headEnd/>
            <a:tailEnd/>
          </a:ln>
        </p:spPr>
        <p:txBody>
          <a:bodyPr lIns="0" tIns="0" rIns="0" bIns="0"/>
          <a:lstStyle/>
          <a:p>
            <a:pPr eaLnBrk="0" hangingPunct="0"/>
            <a:r>
              <a:rPr lang="en-GB" sz="3200" dirty="0">
                <a:solidFill>
                  <a:srgbClr val="68737A"/>
                </a:solidFill>
                <a:latin typeface="Calibri" pitchFamily="34" charset="0"/>
                <a:ea typeface="+mj-ea"/>
                <a:cs typeface="+mj-cs"/>
              </a:rPr>
              <a:t>Diagnostic </a:t>
            </a:r>
            <a:r>
              <a:rPr lang="en-GB" sz="3200" dirty="0" smtClean="0">
                <a:solidFill>
                  <a:srgbClr val="68737A"/>
                </a:solidFill>
                <a:latin typeface="Calibri" pitchFamily="34" charset="0"/>
                <a:ea typeface="+mj-ea"/>
                <a:cs typeface="+mj-cs"/>
              </a:rPr>
              <a:t>entry test </a:t>
            </a:r>
            <a:r>
              <a:rPr lang="en-GB" sz="3200" dirty="0">
                <a:solidFill>
                  <a:srgbClr val="68737A"/>
                </a:solidFill>
                <a:latin typeface="Calibri" pitchFamily="34" charset="0"/>
                <a:ea typeface="+mj-ea"/>
                <a:cs typeface="+mj-cs"/>
              </a:rPr>
              <a:t>and final test </a:t>
            </a:r>
          </a:p>
          <a:p>
            <a:pPr eaLnBrk="0" hangingPunct="0"/>
            <a:r>
              <a:rPr lang="en-GB" sz="1800" dirty="0" smtClean="0">
                <a:latin typeface="Calibri" pitchFamily="34" charset="0"/>
              </a:rPr>
              <a:t>Results in % (participants both tests | final test only)</a:t>
            </a:r>
            <a:endParaRPr lang="en-GB" sz="1800" dirty="0">
              <a:latin typeface="Calibri" pitchFamily="34" charset="0"/>
            </a:endParaRPr>
          </a:p>
        </p:txBody>
      </p:sp>
      <p:sp>
        <p:nvSpPr>
          <p:cNvPr id="12" name="Textfeld 11"/>
          <p:cNvSpPr txBox="1"/>
          <p:nvPr/>
        </p:nvSpPr>
        <p:spPr>
          <a:xfrm>
            <a:off x="5370770" y="5661248"/>
            <a:ext cx="791883" cy="215444"/>
          </a:xfrm>
          <a:prstGeom prst="rect">
            <a:avLst/>
          </a:prstGeom>
          <a:noFill/>
        </p:spPr>
        <p:txBody>
          <a:bodyPr wrap="none" lIns="0" tIns="0" rIns="0" bIns="0" rtlCol="0">
            <a:spAutoFit/>
          </a:bodyPr>
          <a:lstStyle/>
          <a:p>
            <a:r>
              <a:rPr lang="de-DE" sz="1400" dirty="0" smtClean="0">
                <a:solidFill>
                  <a:schemeClr val="tx1">
                    <a:lumMod val="75000"/>
                    <a:lumOff val="25000"/>
                  </a:schemeClr>
                </a:solidFill>
                <a:latin typeface="Calibri" pitchFamily="34" charset="0"/>
                <a:cs typeface="Arial" panose="020B0604020202020204" pitchFamily="34" charset="0"/>
              </a:rPr>
              <a:t>538  |  </a:t>
            </a:r>
            <a:r>
              <a:rPr lang="de-DE" sz="1400" dirty="0" smtClean="0">
                <a:solidFill>
                  <a:srgbClr val="E77129"/>
                </a:solidFill>
                <a:latin typeface="Calibri" pitchFamily="34" charset="0"/>
                <a:cs typeface="Arial" panose="020B0604020202020204" pitchFamily="34" charset="0"/>
              </a:rPr>
              <a:t>136</a:t>
            </a:r>
            <a:endParaRPr lang="de-DE" sz="1400" dirty="0">
              <a:solidFill>
                <a:srgbClr val="E77129"/>
              </a:solidFill>
              <a:latin typeface="Calibri" pitchFamily="34" charset="0"/>
              <a:cs typeface="Arial" panose="020B0604020202020204" pitchFamily="34" charset="0"/>
            </a:endParaRPr>
          </a:p>
        </p:txBody>
      </p:sp>
      <p:sp>
        <p:nvSpPr>
          <p:cNvPr id="16" name="Textfeld 15"/>
          <p:cNvSpPr txBox="1"/>
          <p:nvPr/>
        </p:nvSpPr>
        <p:spPr>
          <a:xfrm>
            <a:off x="8193565" y="5661248"/>
            <a:ext cx="791883" cy="215444"/>
          </a:xfrm>
          <a:prstGeom prst="rect">
            <a:avLst/>
          </a:prstGeom>
          <a:noFill/>
        </p:spPr>
        <p:txBody>
          <a:bodyPr wrap="none" lIns="0" tIns="0" rIns="0" bIns="0" rtlCol="0">
            <a:spAutoFit/>
          </a:bodyPr>
          <a:lstStyle/>
          <a:p>
            <a:r>
              <a:rPr lang="de-DE" sz="1400" dirty="0" smtClean="0">
                <a:solidFill>
                  <a:schemeClr val="tx1">
                    <a:lumMod val="75000"/>
                    <a:lumOff val="25000"/>
                  </a:schemeClr>
                </a:solidFill>
                <a:latin typeface="Calibri" pitchFamily="34" charset="0"/>
                <a:cs typeface="Arial" panose="020B0604020202020204" pitchFamily="34" charset="0"/>
              </a:rPr>
              <a:t>582  |  </a:t>
            </a:r>
            <a:r>
              <a:rPr lang="de-DE" sz="1400" dirty="0" smtClean="0">
                <a:solidFill>
                  <a:srgbClr val="E77129"/>
                </a:solidFill>
                <a:latin typeface="Calibri" pitchFamily="34" charset="0"/>
                <a:cs typeface="Arial" panose="020B0604020202020204" pitchFamily="34" charset="0"/>
              </a:rPr>
              <a:t>166</a:t>
            </a:r>
            <a:endParaRPr lang="de-DE" sz="1400" dirty="0">
              <a:solidFill>
                <a:srgbClr val="E77129"/>
              </a:solidFill>
              <a:latin typeface="Calibri" pitchFamily="34" charset="0"/>
              <a:cs typeface="Arial" panose="020B0604020202020204" pitchFamily="34" charset="0"/>
            </a:endParaRPr>
          </a:p>
        </p:txBody>
      </p:sp>
      <p:sp>
        <p:nvSpPr>
          <p:cNvPr id="18" name="Textfeld 17"/>
          <p:cNvSpPr txBox="1"/>
          <p:nvPr/>
        </p:nvSpPr>
        <p:spPr>
          <a:xfrm>
            <a:off x="6782168" y="5661248"/>
            <a:ext cx="791883" cy="215444"/>
          </a:xfrm>
          <a:prstGeom prst="rect">
            <a:avLst/>
          </a:prstGeom>
          <a:noFill/>
        </p:spPr>
        <p:txBody>
          <a:bodyPr wrap="none" lIns="0" tIns="0" rIns="0" bIns="0" rtlCol="0">
            <a:spAutoFit/>
          </a:bodyPr>
          <a:lstStyle/>
          <a:p>
            <a:r>
              <a:rPr lang="de-DE" sz="1400" dirty="0" smtClean="0">
                <a:solidFill>
                  <a:schemeClr val="tx1">
                    <a:lumMod val="75000"/>
                    <a:lumOff val="25000"/>
                  </a:schemeClr>
                </a:solidFill>
                <a:latin typeface="Calibri" pitchFamily="34" charset="0"/>
                <a:cs typeface="Arial" panose="020B0604020202020204" pitchFamily="34" charset="0"/>
              </a:rPr>
              <a:t>523  |  </a:t>
            </a:r>
            <a:r>
              <a:rPr lang="de-DE" sz="1400" dirty="0" smtClean="0">
                <a:solidFill>
                  <a:srgbClr val="E77129"/>
                </a:solidFill>
                <a:latin typeface="Calibri" pitchFamily="34" charset="0"/>
                <a:cs typeface="Arial" panose="020B0604020202020204" pitchFamily="34" charset="0"/>
              </a:rPr>
              <a:t>169</a:t>
            </a:r>
            <a:endParaRPr lang="de-DE" sz="1400" dirty="0">
              <a:solidFill>
                <a:srgbClr val="E77129"/>
              </a:solidFill>
              <a:latin typeface="Calibri" pitchFamily="34" charset="0"/>
              <a:cs typeface="Arial" panose="020B0604020202020204" pitchFamily="34" charset="0"/>
            </a:endParaRPr>
          </a:p>
        </p:txBody>
      </p:sp>
      <p:sp>
        <p:nvSpPr>
          <p:cNvPr id="19" name="Textfeld 18"/>
          <p:cNvSpPr txBox="1"/>
          <p:nvPr/>
        </p:nvSpPr>
        <p:spPr>
          <a:xfrm>
            <a:off x="2547974" y="5661248"/>
            <a:ext cx="791883" cy="215444"/>
          </a:xfrm>
          <a:prstGeom prst="rect">
            <a:avLst/>
          </a:prstGeom>
          <a:noFill/>
        </p:spPr>
        <p:txBody>
          <a:bodyPr wrap="none" lIns="0" tIns="0" rIns="0" bIns="0" rtlCol="0">
            <a:spAutoFit/>
          </a:bodyPr>
          <a:lstStyle/>
          <a:p>
            <a:r>
              <a:rPr lang="de-DE" sz="1400" dirty="0" smtClean="0">
                <a:solidFill>
                  <a:schemeClr val="tx1">
                    <a:lumMod val="75000"/>
                    <a:lumOff val="25000"/>
                  </a:schemeClr>
                </a:solidFill>
                <a:latin typeface="Calibri" pitchFamily="34" charset="0"/>
                <a:cs typeface="Arial" panose="020B0604020202020204" pitchFamily="34" charset="0"/>
              </a:rPr>
              <a:t>551  |  </a:t>
            </a:r>
            <a:r>
              <a:rPr lang="de-DE" sz="1400" dirty="0" smtClean="0">
                <a:solidFill>
                  <a:srgbClr val="E77129"/>
                </a:solidFill>
                <a:latin typeface="Calibri" pitchFamily="34" charset="0"/>
                <a:cs typeface="Arial" panose="020B0604020202020204" pitchFamily="34" charset="0"/>
              </a:rPr>
              <a:t>156</a:t>
            </a:r>
            <a:endParaRPr lang="de-DE" sz="1400" dirty="0">
              <a:solidFill>
                <a:srgbClr val="E77129"/>
              </a:solidFill>
              <a:latin typeface="Calibri" pitchFamily="34" charset="0"/>
              <a:cs typeface="Arial" panose="020B0604020202020204" pitchFamily="34" charset="0"/>
            </a:endParaRPr>
          </a:p>
        </p:txBody>
      </p:sp>
      <p:sp>
        <p:nvSpPr>
          <p:cNvPr id="15" name="Textfeld 14"/>
          <p:cNvSpPr txBox="1"/>
          <p:nvPr/>
        </p:nvSpPr>
        <p:spPr>
          <a:xfrm>
            <a:off x="488504" y="6021288"/>
            <a:ext cx="7488832" cy="200055"/>
          </a:xfrm>
          <a:prstGeom prst="rect">
            <a:avLst/>
          </a:prstGeom>
          <a:noFill/>
        </p:spPr>
        <p:txBody>
          <a:bodyPr wrap="square" lIns="0" tIns="0" rIns="0" bIns="0" rtlCol="0">
            <a:spAutoFit/>
          </a:bodyPr>
          <a:lstStyle/>
          <a:p>
            <a:r>
              <a:rPr lang="en-US" sz="1300" dirty="0">
                <a:latin typeface="Calibri" pitchFamily="34" charset="0"/>
              </a:rPr>
              <a:t>* Database: Enrolled students with at least 1 test</a:t>
            </a:r>
            <a:endParaRPr lang="de-DE" sz="1300" dirty="0">
              <a:latin typeface="Calibri" pitchFamily="34" charset="0"/>
            </a:endParaRPr>
          </a:p>
        </p:txBody>
      </p:sp>
      <p:sp>
        <p:nvSpPr>
          <p:cNvPr id="3" name="Datumsplatzhalter 2"/>
          <p:cNvSpPr>
            <a:spLocks noGrp="1"/>
          </p:cNvSpPr>
          <p:nvPr>
            <p:ph type="dt" sz="half" idx="2"/>
          </p:nvPr>
        </p:nvSpPr>
        <p:spPr/>
        <p:txBody>
          <a:bodyPr/>
          <a:lstStyle/>
          <a:p>
            <a:pPr>
              <a:defRPr/>
            </a:pPr>
            <a:r>
              <a:rPr lang="en-US" sz="1400" smtClean="0"/>
              <a:t>1st July 2020</a:t>
            </a:r>
            <a:endParaRPr lang="de-DE" sz="1400" dirty="0"/>
          </a:p>
        </p:txBody>
      </p:sp>
      <p:sp>
        <p:nvSpPr>
          <p:cNvPr id="4" name="Foliennummernplatzhalter 3"/>
          <p:cNvSpPr>
            <a:spLocks noGrp="1"/>
          </p:cNvSpPr>
          <p:nvPr>
            <p:ph type="sldNum" sz="quarter" idx="4"/>
          </p:nvPr>
        </p:nvSpPr>
        <p:spPr/>
        <p:txBody>
          <a:bodyPr/>
          <a:lstStyle/>
          <a:p>
            <a:pPr>
              <a:defRPr/>
            </a:pPr>
            <a:fld id="{3A72F86C-6802-4533-95FD-0F9BEBAFA807}" type="slidenum">
              <a:rPr lang="de-DE" smtClean="0"/>
              <a:pPr>
                <a:defRPr/>
              </a:pPr>
              <a:t>15</a:t>
            </a:fld>
            <a:endParaRPr lang="de-DE" dirty="0"/>
          </a:p>
        </p:txBody>
      </p:sp>
    </p:spTree>
    <p:extLst>
      <p:ext uri="{BB962C8B-B14F-4D97-AF65-F5344CB8AC3E}">
        <p14:creationId xmlns:p14="http://schemas.microsoft.com/office/powerpoint/2010/main" val="1068299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440902" y="972829"/>
            <a:ext cx="7272808" cy="58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en-GB" sz="3200" dirty="0">
                <a:solidFill>
                  <a:srgbClr val="68737A"/>
                </a:solidFill>
                <a:latin typeface="Calibri" pitchFamily="34" charset="0"/>
              </a:rPr>
              <a:t>Gain Score per test </a:t>
            </a:r>
            <a:r>
              <a:rPr lang="en-GB" sz="3200" dirty="0" smtClean="0">
                <a:solidFill>
                  <a:srgbClr val="68737A"/>
                </a:solidFill>
                <a:latin typeface="Calibri" pitchFamily="34" charset="0"/>
              </a:rPr>
              <a:t>attempts</a:t>
            </a:r>
          </a:p>
          <a:p>
            <a:r>
              <a:rPr lang="en-GB" dirty="0" smtClean="0">
                <a:solidFill>
                  <a:srgbClr val="68737A"/>
                </a:solidFill>
                <a:latin typeface="Calibri" pitchFamily="34" charset="0"/>
              </a:rPr>
              <a:t>"</a:t>
            </a:r>
            <a:r>
              <a:rPr lang="en-GB" dirty="0">
                <a:solidFill>
                  <a:srgbClr val="68737A"/>
                </a:solidFill>
                <a:latin typeface="Calibri" pitchFamily="34" charset="0"/>
              </a:rPr>
              <a:t>at risk" group versus no risk</a:t>
            </a:r>
          </a:p>
        </p:txBody>
      </p:sp>
      <p:graphicFrame>
        <p:nvGraphicFramePr>
          <p:cNvPr id="9" name="Diagramm 8"/>
          <p:cNvGraphicFramePr>
            <a:graphicFrameLocks/>
          </p:cNvGraphicFramePr>
          <p:nvPr>
            <p:extLst>
              <p:ext uri="{D42A27DB-BD31-4B8C-83A1-F6EECF244321}">
                <p14:modId xmlns:p14="http://schemas.microsoft.com/office/powerpoint/2010/main" val="4181059875"/>
              </p:ext>
            </p:extLst>
          </p:nvPr>
        </p:nvGraphicFramePr>
        <p:xfrm>
          <a:off x="1424608" y="2060848"/>
          <a:ext cx="705678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umsplatzhalter 2"/>
          <p:cNvSpPr>
            <a:spLocks noGrp="1"/>
          </p:cNvSpPr>
          <p:nvPr>
            <p:ph type="dt" sz="half" idx="11"/>
          </p:nvPr>
        </p:nvSpPr>
        <p:spPr/>
        <p:txBody>
          <a:bodyPr/>
          <a:lstStyle/>
          <a:p>
            <a:pPr>
              <a:defRPr/>
            </a:pPr>
            <a:r>
              <a:rPr lang="en-US" sz="1400" smtClean="0"/>
              <a:t>1st July 2020</a:t>
            </a:r>
            <a:endParaRPr lang="de-DE" sz="1400" dirty="0"/>
          </a:p>
        </p:txBody>
      </p:sp>
      <p:sp>
        <p:nvSpPr>
          <p:cNvPr id="5" name="Foliennummernplatzhalter 4"/>
          <p:cNvSpPr>
            <a:spLocks noGrp="1"/>
          </p:cNvSpPr>
          <p:nvPr>
            <p:ph type="sldNum" sz="quarter" idx="10"/>
          </p:nvPr>
        </p:nvSpPr>
        <p:spPr/>
        <p:txBody>
          <a:bodyPr/>
          <a:lstStyle/>
          <a:p>
            <a:pPr>
              <a:defRPr/>
            </a:pPr>
            <a:fld id="{4F2C0B86-591B-4CFA-B584-8B3C0E675724}" type="slidenum">
              <a:rPr lang="de-DE" smtClean="0"/>
              <a:pPr>
                <a:defRPr/>
              </a:pPr>
              <a:t>16</a:t>
            </a:fld>
            <a:endParaRPr lang="de-DE" dirty="0"/>
          </a:p>
        </p:txBody>
      </p:sp>
    </p:spTree>
    <p:extLst>
      <p:ext uri="{BB962C8B-B14F-4D97-AF65-F5344CB8AC3E}">
        <p14:creationId xmlns:p14="http://schemas.microsoft.com/office/powerpoint/2010/main" val="8038180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440902" y="972829"/>
            <a:ext cx="7272808" cy="58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en-GB" sz="3200" dirty="0">
                <a:solidFill>
                  <a:srgbClr val="68737A"/>
                </a:solidFill>
                <a:latin typeface="Calibri" pitchFamily="34" charset="0"/>
              </a:rPr>
              <a:t>Lessons learned</a:t>
            </a:r>
          </a:p>
        </p:txBody>
      </p:sp>
      <p:sp>
        <p:nvSpPr>
          <p:cNvPr id="6" name="Titel 1"/>
          <p:cNvSpPr txBox="1">
            <a:spLocks/>
          </p:cNvSpPr>
          <p:nvPr/>
        </p:nvSpPr>
        <p:spPr bwMode="auto">
          <a:xfrm>
            <a:off x="453112" y="1772816"/>
            <a:ext cx="889237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pPr marL="457200" indent="-457200">
              <a:lnSpc>
                <a:spcPct val="120000"/>
              </a:lnSpc>
              <a:spcAft>
                <a:spcPts val="600"/>
              </a:spcAft>
              <a:buClr>
                <a:srgbClr val="FF0000"/>
              </a:buClr>
              <a:buSzPct val="125000"/>
              <a:buFont typeface="Wingdings" panose="05000000000000000000" pitchFamily="2" charset="2"/>
              <a:buChar char="§"/>
            </a:pPr>
            <a:r>
              <a:rPr lang="en-GB" sz="2000" dirty="0" smtClean="0">
                <a:solidFill>
                  <a:srgbClr val="5C6971"/>
                </a:solidFill>
                <a:latin typeface="Calibri" pitchFamily="34" charset="0"/>
                <a:ea typeface="+mn-ea"/>
              </a:rPr>
              <a:t>Students </a:t>
            </a:r>
            <a:r>
              <a:rPr lang="en-GB" sz="2000" dirty="0">
                <a:solidFill>
                  <a:srgbClr val="5C6971"/>
                </a:solidFill>
                <a:latin typeface="Calibri" pitchFamily="34" charset="0"/>
                <a:ea typeface="+mn-ea"/>
              </a:rPr>
              <a:t>get along very well with the online material and like the online tests and trainings (combination of different question types, immediate detailed feedback</a:t>
            </a:r>
            <a:r>
              <a:rPr lang="en-GB" sz="2000" dirty="0" smtClean="0">
                <a:solidFill>
                  <a:srgbClr val="5C6971"/>
                </a:solidFill>
                <a:latin typeface="Calibri" pitchFamily="34" charset="0"/>
                <a:ea typeface="+mn-ea"/>
              </a:rPr>
              <a:t>).</a:t>
            </a:r>
            <a:endParaRPr lang="en-GB" sz="2000" dirty="0">
              <a:solidFill>
                <a:srgbClr val="5C6971"/>
              </a:solidFill>
              <a:latin typeface="Calibri" pitchFamily="34" charset="0"/>
              <a:ea typeface="+mn-ea"/>
            </a:endParaRPr>
          </a:p>
          <a:p>
            <a:pPr marL="457200" indent="-457200">
              <a:lnSpc>
                <a:spcPct val="120000"/>
              </a:lnSpc>
              <a:spcAft>
                <a:spcPts val="600"/>
              </a:spcAft>
              <a:buClr>
                <a:srgbClr val="FF0000"/>
              </a:buClr>
              <a:buSzPct val="125000"/>
              <a:buFont typeface="Wingdings" panose="05000000000000000000" pitchFamily="2" charset="2"/>
              <a:buChar char="§"/>
            </a:pPr>
            <a:r>
              <a:rPr lang="en-GB" sz="2000" dirty="0">
                <a:solidFill>
                  <a:srgbClr val="5C6971"/>
                </a:solidFill>
                <a:latin typeface="Calibri" pitchFamily="34" charset="0"/>
                <a:ea typeface="+mn-ea"/>
              </a:rPr>
              <a:t>They don‘t use the forum but prefer emails.</a:t>
            </a:r>
          </a:p>
          <a:p>
            <a:pPr marL="457200" indent="-457200">
              <a:lnSpc>
                <a:spcPct val="120000"/>
              </a:lnSpc>
              <a:spcAft>
                <a:spcPts val="600"/>
              </a:spcAft>
              <a:buClr>
                <a:srgbClr val="FF0000"/>
              </a:buClr>
              <a:buSzPct val="125000"/>
              <a:buFont typeface="Wingdings" panose="05000000000000000000" pitchFamily="2" charset="2"/>
              <a:buChar char="§"/>
            </a:pPr>
            <a:r>
              <a:rPr lang="en-GB" sz="2000" dirty="0">
                <a:solidFill>
                  <a:srgbClr val="5C6971"/>
                </a:solidFill>
                <a:latin typeface="Calibri" pitchFamily="34" charset="0"/>
                <a:ea typeface="+mn-ea"/>
              </a:rPr>
              <a:t>Students have problems managing their timetable.</a:t>
            </a:r>
          </a:p>
          <a:p>
            <a:pPr marL="457200" indent="-457200">
              <a:lnSpc>
                <a:spcPct val="120000"/>
              </a:lnSpc>
              <a:spcAft>
                <a:spcPts val="600"/>
              </a:spcAft>
              <a:buClr>
                <a:srgbClr val="FF0000"/>
              </a:buClr>
              <a:buSzPct val="125000"/>
              <a:buFont typeface="Wingdings" panose="05000000000000000000" pitchFamily="2" charset="2"/>
              <a:buChar char="§"/>
            </a:pPr>
            <a:r>
              <a:rPr lang="en-US" sz="2000" dirty="0">
                <a:solidFill>
                  <a:srgbClr val="5C6971"/>
                </a:solidFill>
                <a:latin typeface="Calibri" pitchFamily="34" charset="0"/>
                <a:ea typeface="+mn-ea"/>
              </a:rPr>
              <a:t>Motivation decreases with time.</a:t>
            </a:r>
          </a:p>
          <a:p>
            <a:pPr marL="457200" indent="-457200">
              <a:lnSpc>
                <a:spcPct val="120000"/>
              </a:lnSpc>
              <a:spcAft>
                <a:spcPts val="600"/>
              </a:spcAft>
              <a:buClr>
                <a:srgbClr val="FF0000"/>
              </a:buClr>
              <a:buSzPct val="125000"/>
              <a:buFont typeface="Wingdings" panose="05000000000000000000" pitchFamily="2" charset="2"/>
              <a:buChar char="§"/>
            </a:pPr>
            <a:r>
              <a:rPr lang="en-GB" sz="2000" dirty="0">
                <a:solidFill>
                  <a:srgbClr val="5C6971"/>
                </a:solidFill>
                <a:latin typeface="Calibri" pitchFamily="34" charset="0"/>
                <a:ea typeface="+mn-ea"/>
              </a:rPr>
              <a:t>Gain score increases with </a:t>
            </a:r>
            <a:r>
              <a:rPr lang="en-GB" sz="2000" dirty="0" smtClean="0">
                <a:solidFill>
                  <a:srgbClr val="5C6971"/>
                </a:solidFill>
                <a:latin typeface="Calibri" pitchFamily="34" charset="0"/>
                <a:ea typeface="+mn-ea"/>
              </a:rPr>
              <a:t>test attempts.</a:t>
            </a:r>
            <a:endParaRPr lang="en-GB" sz="2000" dirty="0">
              <a:solidFill>
                <a:srgbClr val="5C6971"/>
              </a:solidFill>
              <a:latin typeface="Calibri" pitchFamily="34" charset="0"/>
              <a:ea typeface="+mn-ea"/>
            </a:endParaRPr>
          </a:p>
        </p:txBody>
      </p:sp>
      <p:sp>
        <p:nvSpPr>
          <p:cNvPr id="3" name="Datumsplatzhalter 2"/>
          <p:cNvSpPr>
            <a:spLocks noGrp="1"/>
          </p:cNvSpPr>
          <p:nvPr>
            <p:ph type="dt" sz="half" idx="11"/>
          </p:nvPr>
        </p:nvSpPr>
        <p:spPr/>
        <p:txBody>
          <a:bodyPr/>
          <a:lstStyle/>
          <a:p>
            <a:pPr>
              <a:defRPr/>
            </a:pPr>
            <a:r>
              <a:rPr lang="en-US" sz="1400" smtClean="0"/>
              <a:t>1st July 2020</a:t>
            </a:r>
            <a:endParaRPr lang="de-DE" sz="1400" dirty="0"/>
          </a:p>
        </p:txBody>
      </p:sp>
      <p:sp>
        <p:nvSpPr>
          <p:cNvPr id="5" name="Foliennummernplatzhalter 4"/>
          <p:cNvSpPr>
            <a:spLocks noGrp="1"/>
          </p:cNvSpPr>
          <p:nvPr>
            <p:ph type="sldNum" sz="quarter" idx="10"/>
          </p:nvPr>
        </p:nvSpPr>
        <p:spPr/>
        <p:txBody>
          <a:bodyPr/>
          <a:lstStyle/>
          <a:p>
            <a:pPr>
              <a:defRPr/>
            </a:pPr>
            <a:fld id="{4F2C0B86-591B-4CFA-B584-8B3C0E675724}" type="slidenum">
              <a:rPr lang="de-DE" smtClean="0"/>
              <a:pPr>
                <a:defRPr/>
              </a:pPr>
              <a:t>17</a:t>
            </a:fld>
            <a:endParaRPr lang="de-DE" dirty="0"/>
          </a:p>
        </p:txBody>
      </p:sp>
    </p:spTree>
    <p:extLst>
      <p:ext uri="{BB962C8B-B14F-4D97-AF65-F5344CB8AC3E}">
        <p14:creationId xmlns:p14="http://schemas.microsoft.com/office/powerpoint/2010/main" val="29601033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44489" y="3212976"/>
            <a:ext cx="3508411" cy="820204"/>
          </a:xfrm>
          <a:prstGeom prst="rect">
            <a:avLst/>
          </a:prstGeom>
        </p:spPr>
      </p:pic>
      <p:sp>
        <p:nvSpPr>
          <p:cNvPr id="9" name="Titel 1"/>
          <p:cNvSpPr txBox="1">
            <a:spLocks/>
          </p:cNvSpPr>
          <p:nvPr/>
        </p:nvSpPr>
        <p:spPr bwMode="auto">
          <a:xfrm>
            <a:off x="2684748" y="560681"/>
            <a:ext cx="1548172" cy="258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3" tIns="45706" rIns="91413" bIns="45706"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de-DE" sz="20000" dirty="0" smtClean="0">
                <a:solidFill>
                  <a:schemeClr val="bg1">
                    <a:lumMod val="95000"/>
                  </a:schemeClr>
                </a:solidFill>
                <a:latin typeface="Calibri" panose="020F0502020204030204" pitchFamily="34" charset="0"/>
                <a:cs typeface="Calibri" panose="020F0502020204030204" pitchFamily="34" charset="0"/>
              </a:rPr>
              <a:t>!</a:t>
            </a:r>
            <a:endParaRPr lang="de-DE" sz="20000" dirty="0">
              <a:solidFill>
                <a:schemeClr val="bg1">
                  <a:lumMod val="95000"/>
                </a:schemeClr>
              </a:solidFill>
              <a:latin typeface="Calibri" panose="020F0502020204030204" pitchFamily="34" charset="0"/>
              <a:cs typeface="Calibri" panose="020F0502020204030204" pitchFamily="34" charset="0"/>
            </a:endParaRPr>
          </a:p>
        </p:txBody>
      </p:sp>
      <p:sp>
        <p:nvSpPr>
          <p:cNvPr id="5" name="Titel 1"/>
          <p:cNvSpPr txBox="1">
            <a:spLocks/>
          </p:cNvSpPr>
          <p:nvPr/>
        </p:nvSpPr>
        <p:spPr bwMode="auto">
          <a:xfrm>
            <a:off x="1676636" y="524677"/>
            <a:ext cx="1548172" cy="258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3" tIns="45706" rIns="91413" bIns="45706"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de-DE" sz="20000" dirty="0" smtClean="0">
                <a:solidFill>
                  <a:schemeClr val="bg1">
                    <a:lumMod val="85000"/>
                  </a:schemeClr>
                </a:solidFill>
                <a:latin typeface="Calibri" panose="020F0502020204030204" pitchFamily="34" charset="0"/>
                <a:cs typeface="Calibri" panose="020F0502020204030204" pitchFamily="34" charset="0"/>
              </a:rPr>
              <a:t>?</a:t>
            </a:r>
            <a:endParaRPr lang="de-DE" sz="20000" dirty="0">
              <a:solidFill>
                <a:schemeClr val="bg1">
                  <a:lumMod val="85000"/>
                </a:schemeClr>
              </a:solidFill>
              <a:latin typeface="Calibri" panose="020F0502020204030204" pitchFamily="34" charset="0"/>
              <a:cs typeface="Calibri" panose="020F0502020204030204" pitchFamily="34" charset="0"/>
            </a:endParaRPr>
          </a:p>
        </p:txBody>
      </p:sp>
      <p:sp>
        <p:nvSpPr>
          <p:cNvPr id="12" name="Titel 1"/>
          <p:cNvSpPr txBox="1">
            <a:spLocks/>
          </p:cNvSpPr>
          <p:nvPr/>
        </p:nvSpPr>
        <p:spPr bwMode="auto">
          <a:xfrm>
            <a:off x="4520952" y="836712"/>
            <a:ext cx="1296144" cy="150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3" tIns="45706" rIns="91413" bIns="45706"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de-DE" sz="9000" dirty="0" smtClean="0">
                <a:solidFill>
                  <a:schemeClr val="bg1">
                    <a:lumMod val="85000"/>
                  </a:schemeClr>
                </a:solidFill>
                <a:latin typeface="Calibri" panose="020F0502020204030204" pitchFamily="34" charset="0"/>
                <a:cs typeface="Calibri" panose="020F0502020204030204" pitchFamily="34" charset="0"/>
              </a:rPr>
              <a:t>!</a:t>
            </a:r>
            <a:endParaRPr lang="de-DE" sz="9000" dirty="0">
              <a:solidFill>
                <a:schemeClr val="bg1">
                  <a:lumMod val="85000"/>
                </a:schemeClr>
              </a:solidFill>
              <a:latin typeface="Calibri" panose="020F0502020204030204" pitchFamily="34" charset="0"/>
              <a:cs typeface="Calibri" panose="020F0502020204030204" pitchFamily="34" charset="0"/>
            </a:endParaRPr>
          </a:p>
        </p:txBody>
      </p:sp>
      <p:sp>
        <p:nvSpPr>
          <p:cNvPr id="6" name="Titel 1"/>
          <p:cNvSpPr txBox="1">
            <a:spLocks/>
          </p:cNvSpPr>
          <p:nvPr/>
        </p:nvSpPr>
        <p:spPr bwMode="auto">
          <a:xfrm>
            <a:off x="4821217" y="836712"/>
            <a:ext cx="995879" cy="135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3" tIns="45706" rIns="91413" bIns="45706"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de-DE" sz="9000" dirty="0" smtClean="0">
                <a:solidFill>
                  <a:schemeClr val="bg1">
                    <a:lumMod val="95000"/>
                  </a:schemeClr>
                </a:solidFill>
                <a:latin typeface="Calibri" panose="020F0502020204030204" pitchFamily="34" charset="0"/>
                <a:cs typeface="Calibri" panose="020F0502020204030204" pitchFamily="34" charset="0"/>
              </a:rPr>
              <a:t>?</a:t>
            </a:r>
            <a:endParaRPr lang="de-DE" sz="9000" dirty="0">
              <a:solidFill>
                <a:schemeClr val="bg1">
                  <a:lumMod val="95000"/>
                </a:schemeClr>
              </a:solidFill>
              <a:latin typeface="Calibri" panose="020F0502020204030204" pitchFamily="34" charset="0"/>
              <a:cs typeface="Calibri" panose="020F0502020204030204" pitchFamily="34" charset="0"/>
            </a:endParaRPr>
          </a:p>
        </p:txBody>
      </p:sp>
      <p:sp>
        <p:nvSpPr>
          <p:cNvPr id="11" name="Titel 1"/>
          <p:cNvSpPr>
            <a:spLocks noGrp="1"/>
          </p:cNvSpPr>
          <p:nvPr>
            <p:ph type="title"/>
          </p:nvPr>
        </p:nvSpPr>
        <p:spPr>
          <a:xfrm>
            <a:off x="451991" y="4227542"/>
            <a:ext cx="8928993" cy="2220541"/>
          </a:xfrm>
        </p:spPr>
        <p:txBody>
          <a:bodyPr/>
          <a:lstStyle/>
          <a:p>
            <a:pPr>
              <a:spcBef>
                <a:spcPts val="0"/>
              </a:spcBef>
              <a:spcAft>
                <a:spcPts val="600"/>
              </a:spcAft>
            </a:pPr>
            <a:r>
              <a:rPr lang="en-US" sz="1400" dirty="0" smtClean="0"/>
              <a:t>Support was </a:t>
            </a:r>
            <a:r>
              <a:rPr lang="en-US" sz="1400" dirty="0"/>
              <a:t>provided by the German Federal Ministry of Education and Research (BMBF) in the context of the Federal “Quality pact for teaching” (ref. number 01PL17012). Responsibility for the content rests exclusively with the authors</a:t>
            </a:r>
            <a:r>
              <a:rPr lang="en-US" sz="1400" dirty="0" smtClean="0"/>
              <a:t>. </a:t>
            </a:r>
            <a:r>
              <a:rPr lang="en-GB" sz="1600" b="1" dirty="0" smtClean="0"/>
              <a:t/>
            </a:r>
            <a:br>
              <a:rPr lang="en-GB" sz="1600" b="1" dirty="0" smtClean="0"/>
            </a:br>
            <a:r>
              <a:rPr lang="en-GB" sz="1600" b="1" dirty="0" smtClean="0"/>
              <a:t/>
            </a:r>
            <a:br>
              <a:rPr lang="en-GB" sz="1600" b="1" dirty="0" smtClean="0"/>
            </a:br>
            <a:r>
              <a:rPr lang="en-GB" sz="1600" b="1" dirty="0" smtClean="0">
                <a:cs typeface="Calibri" panose="020F0502020204030204" pitchFamily="34" charset="0"/>
              </a:rPr>
              <a:t>More information on optes:	</a:t>
            </a:r>
            <a:r>
              <a:rPr lang="en-GB" sz="1600" dirty="0" smtClean="0">
                <a:solidFill>
                  <a:srgbClr val="C00000"/>
                </a:solidFill>
                <a:cs typeface="Calibri" panose="020F0502020204030204" pitchFamily="34" charset="0"/>
              </a:rPr>
              <a:t>www.optes.de</a:t>
            </a:r>
            <a:r>
              <a:rPr lang="en-GB" sz="1600" dirty="0" smtClean="0">
                <a:cs typeface="Calibri" panose="020F0502020204030204" pitchFamily="34" charset="0"/>
              </a:rPr>
              <a:t>; </a:t>
            </a:r>
            <a:r>
              <a:rPr lang="en-GB" sz="1600" dirty="0" smtClean="0">
                <a:solidFill>
                  <a:srgbClr val="C00000"/>
                </a:solidFill>
                <a:cs typeface="Calibri" panose="020F0502020204030204" pitchFamily="34" charset="0"/>
              </a:rPr>
              <a:t>https://demo.optes.de</a:t>
            </a:r>
            <a:r>
              <a:rPr lang="en-GB" sz="1600" dirty="0" smtClean="0">
                <a:cs typeface="Calibri" panose="020F0502020204030204" pitchFamily="34" charset="0"/>
              </a:rPr>
              <a:t> </a:t>
            </a:r>
            <a:br>
              <a:rPr lang="en-GB" sz="1600" dirty="0" smtClean="0">
                <a:cs typeface="Calibri" panose="020F0502020204030204" pitchFamily="34" charset="0"/>
              </a:rPr>
            </a:br>
            <a:r>
              <a:rPr lang="en-GB" sz="1600" b="1" dirty="0" smtClean="0">
                <a:cs typeface="Calibri" panose="020F0502020204030204" pitchFamily="34" charset="0"/>
              </a:rPr>
              <a:t>Pre-course DHBW Mannheim: 	</a:t>
            </a:r>
            <a:r>
              <a:rPr lang="en-GB" sz="1600" dirty="0" smtClean="0">
                <a:solidFill>
                  <a:srgbClr val="C00000"/>
                </a:solidFill>
              </a:rPr>
              <a:t>https://studienstart.dhbw-mannheim.de</a:t>
            </a:r>
            <a:r>
              <a:rPr lang="en-GB" sz="1600" dirty="0" smtClean="0"/>
              <a:t/>
            </a:r>
            <a:br>
              <a:rPr lang="en-GB" sz="1600" dirty="0" smtClean="0"/>
            </a:br>
            <a:r>
              <a:rPr lang="en-GB" sz="1600" b="1" dirty="0" smtClean="0">
                <a:cs typeface="Calibri" panose="020F0502020204030204" pitchFamily="34" charset="0"/>
              </a:rPr>
              <a:t>Contacts: 	</a:t>
            </a:r>
            <a:r>
              <a:rPr lang="en-GB" sz="1600" dirty="0" smtClean="0">
                <a:cs typeface="Calibri" panose="020F0502020204030204" pitchFamily="34" charset="0"/>
              </a:rPr>
              <a:t>Miriam Weigel	</a:t>
            </a:r>
            <a:r>
              <a:rPr lang="en-GB" sz="1600" dirty="0" smtClean="0">
                <a:solidFill>
                  <a:srgbClr val="C00000"/>
                </a:solidFill>
                <a:cs typeface="Calibri" panose="020F0502020204030204" pitchFamily="34" charset="0"/>
              </a:rPr>
              <a:t>miriam.weigel@dhbw-mannheim.de</a:t>
            </a:r>
            <a:r>
              <a:rPr lang="en-GB" sz="1600" dirty="0" smtClean="0">
                <a:cs typeface="Calibri" panose="020F0502020204030204" pitchFamily="34" charset="0"/>
              </a:rPr>
              <a:t/>
            </a:r>
            <a:br>
              <a:rPr lang="en-GB" sz="1600" dirty="0" smtClean="0">
                <a:cs typeface="Calibri" panose="020F0502020204030204" pitchFamily="34" charset="0"/>
              </a:rPr>
            </a:br>
            <a:r>
              <a:rPr lang="en-GB" sz="1600" dirty="0">
                <a:cs typeface="Calibri" panose="020F0502020204030204" pitchFamily="34" charset="0"/>
              </a:rPr>
              <a:t>	</a:t>
            </a:r>
            <a:r>
              <a:rPr lang="en-GB" sz="1600" dirty="0" smtClean="0">
                <a:cs typeface="Calibri" panose="020F0502020204030204" pitchFamily="34" charset="0"/>
              </a:rPr>
              <a:t>Johann Franke	</a:t>
            </a:r>
            <a:r>
              <a:rPr lang="en-GB" sz="1600" dirty="0" smtClean="0">
                <a:solidFill>
                  <a:srgbClr val="C00000"/>
                </a:solidFill>
                <a:cs typeface="Calibri" panose="020F0502020204030204" pitchFamily="34" charset="0"/>
              </a:rPr>
              <a:t>johann.franke@dhbw-mannheim.de</a:t>
            </a:r>
            <a:r>
              <a:rPr lang="en-GB" sz="1600" dirty="0" smtClean="0">
                <a:cs typeface="Calibri" panose="020F0502020204030204" pitchFamily="34" charset="0"/>
              </a:rPr>
              <a:t/>
            </a:r>
            <a:br>
              <a:rPr lang="en-GB" sz="1600" dirty="0" smtClean="0">
                <a:cs typeface="Calibri" panose="020F0502020204030204" pitchFamily="34" charset="0"/>
              </a:rPr>
            </a:br>
            <a:r>
              <a:rPr lang="en-GB" sz="1600" dirty="0" smtClean="0">
                <a:cs typeface="Calibri" panose="020F0502020204030204" pitchFamily="34" charset="0"/>
              </a:rPr>
              <a:t>	David Obermayr	</a:t>
            </a:r>
            <a:r>
              <a:rPr lang="en-GB" sz="1600" dirty="0" smtClean="0">
                <a:solidFill>
                  <a:srgbClr val="C00000"/>
                </a:solidFill>
                <a:cs typeface="Calibri" panose="020F0502020204030204" pitchFamily="34" charset="0"/>
              </a:rPr>
              <a:t>david.obermayr@dhbw-mannheim.de</a:t>
            </a:r>
            <a:r>
              <a:rPr lang="en-GB" sz="1600" dirty="0" smtClean="0">
                <a:cs typeface="Calibri" panose="020F0502020204030204" pitchFamily="34" charset="0"/>
              </a:rPr>
              <a:t/>
            </a:r>
            <a:br>
              <a:rPr lang="en-GB" sz="1600" dirty="0" smtClean="0">
                <a:cs typeface="Calibri" panose="020F0502020204030204" pitchFamily="34" charset="0"/>
              </a:rPr>
            </a:br>
            <a:endParaRPr lang="en-GB" sz="1600" dirty="0">
              <a:solidFill>
                <a:schemeClr val="bg1">
                  <a:lumMod val="50000"/>
                </a:schemeClr>
              </a:solidFill>
              <a:cs typeface="Calibri" panose="020F0502020204030204" pitchFamily="34" charset="0"/>
            </a:endParaRPr>
          </a:p>
        </p:txBody>
      </p:sp>
      <p:sp>
        <p:nvSpPr>
          <p:cNvPr id="8" name="Titel 1"/>
          <p:cNvSpPr txBox="1">
            <a:spLocks/>
          </p:cNvSpPr>
          <p:nvPr/>
        </p:nvSpPr>
        <p:spPr bwMode="auto">
          <a:xfrm>
            <a:off x="488504" y="1683259"/>
            <a:ext cx="7272808" cy="145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3" tIns="45706" rIns="91413" bIns="45706" numCol="1" anchor="t" anchorCtr="0" compatLnSpc="1">
            <a:prstTxWarp prst="textNoShape">
              <a:avLst/>
            </a:prstTxWarp>
          </a:bodyPr>
          <a:lstStyle>
            <a:lvl1pPr algn="l" defTabSz="912813" rtl="0" eaLnBrk="0" fontAlgn="base" hangingPunct="0">
              <a:spcBef>
                <a:spcPct val="0"/>
              </a:spcBef>
              <a:spcAft>
                <a:spcPct val="0"/>
              </a:spcAft>
              <a:defRPr sz="2200">
                <a:solidFill>
                  <a:schemeClr val="tx1"/>
                </a:solidFill>
                <a:latin typeface="+mj-lt"/>
                <a:ea typeface="+mj-ea"/>
                <a:cs typeface="+mj-cs"/>
              </a:defRPr>
            </a:lvl1pPr>
            <a:lvl2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2pPr>
            <a:lvl3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3pPr>
            <a:lvl4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4pPr>
            <a:lvl5pPr algn="l" defTabSz="912813" rtl="0" eaLnBrk="0" fontAlgn="base" hangingPunct="0">
              <a:spcBef>
                <a:spcPct val="0"/>
              </a:spcBef>
              <a:spcAft>
                <a:spcPct val="0"/>
              </a:spcAft>
              <a:defRPr sz="2200">
                <a:solidFill>
                  <a:schemeClr val="tx1"/>
                </a:solidFill>
                <a:latin typeface="Arial" charset="0"/>
                <a:ea typeface="ＭＳ Ｐゴシック" pitchFamily="-32" charset="-128"/>
              </a:defRPr>
            </a:lvl5pPr>
            <a:lvl6pPr marL="457200" algn="l" defTabSz="912813" rtl="0" fontAlgn="base">
              <a:spcBef>
                <a:spcPct val="0"/>
              </a:spcBef>
              <a:spcAft>
                <a:spcPct val="0"/>
              </a:spcAft>
              <a:defRPr sz="2200">
                <a:solidFill>
                  <a:srgbClr val="E2001A"/>
                </a:solidFill>
                <a:latin typeface="Arial" charset="0"/>
                <a:ea typeface="ＭＳ Ｐゴシック" pitchFamily="-32" charset="-128"/>
              </a:defRPr>
            </a:lvl6pPr>
            <a:lvl7pPr marL="914400" algn="l" defTabSz="912813" rtl="0" fontAlgn="base">
              <a:spcBef>
                <a:spcPct val="0"/>
              </a:spcBef>
              <a:spcAft>
                <a:spcPct val="0"/>
              </a:spcAft>
              <a:defRPr sz="2200">
                <a:solidFill>
                  <a:srgbClr val="E2001A"/>
                </a:solidFill>
                <a:latin typeface="Arial" charset="0"/>
                <a:ea typeface="ＭＳ Ｐゴシック" pitchFamily="-32" charset="-128"/>
              </a:defRPr>
            </a:lvl7pPr>
            <a:lvl8pPr marL="1371600" algn="l" defTabSz="912813" rtl="0" fontAlgn="base">
              <a:spcBef>
                <a:spcPct val="0"/>
              </a:spcBef>
              <a:spcAft>
                <a:spcPct val="0"/>
              </a:spcAft>
              <a:defRPr sz="2200">
                <a:solidFill>
                  <a:srgbClr val="E2001A"/>
                </a:solidFill>
                <a:latin typeface="Arial" charset="0"/>
                <a:ea typeface="ＭＳ Ｐゴシック" pitchFamily="-32" charset="-128"/>
              </a:defRPr>
            </a:lvl8pPr>
            <a:lvl9pPr marL="1828800" algn="l" defTabSz="912813" rtl="0" fontAlgn="base">
              <a:spcBef>
                <a:spcPct val="0"/>
              </a:spcBef>
              <a:spcAft>
                <a:spcPct val="0"/>
              </a:spcAft>
              <a:defRPr sz="2200">
                <a:solidFill>
                  <a:srgbClr val="E2001A"/>
                </a:solidFill>
                <a:latin typeface="Arial" charset="0"/>
                <a:ea typeface="ＭＳ Ｐゴシック" pitchFamily="-32" charset="-128"/>
              </a:defRPr>
            </a:lvl9pPr>
          </a:lstStyle>
          <a:p>
            <a:r>
              <a:rPr lang="de-DE" sz="5000" dirty="0" smtClean="0">
                <a:solidFill>
                  <a:schemeClr val="bg1">
                    <a:lumMod val="50000"/>
                  </a:schemeClr>
                </a:solidFill>
                <a:latin typeface="Calibri" panose="020F0502020204030204" pitchFamily="34" charset="0"/>
                <a:cs typeface="Calibri" panose="020F0502020204030204" pitchFamily="34" charset="0"/>
              </a:rPr>
              <a:t>Questions/discussion</a:t>
            </a:r>
            <a:endParaRPr lang="de-DE" sz="5000" dirty="0">
              <a:solidFill>
                <a:schemeClr val="bg1">
                  <a:lumMod val="50000"/>
                </a:schemeClr>
              </a:solidFill>
              <a:latin typeface="Calibri" panose="020F0502020204030204" pitchFamily="34" charset="0"/>
              <a:cs typeface="Calibri" panose="020F0502020204030204" pitchFamily="34" charset="0"/>
            </a:endParaRPr>
          </a:p>
        </p:txBody>
      </p:sp>
      <p:sp>
        <p:nvSpPr>
          <p:cNvPr id="3" name="Rechteck 2"/>
          <p:cNvSpPr/>
          <p:nvPr/>
        </p:nvSpPr>
        <p:spPr>
          <a:xfrm>
            <a:off x="3944888" y="3356992"/>
            <a:ext cx="4953000" cy="523220"/>
          </a:xfrm>
          <a:prstGeom prst="rect">
            <a:avLst/>
          </a:prstGeom>
        </p:spPr>
        <p:txBody>
          <a:bodyPr>
            <a:spAutoFit/>
          </a:bodyPr>
          <a:lstStyle/>
          <a:p>
            <a:r>
              <a:rPr lang="en-US" sz="1400" dirty="0" smtClean="0">
                <a:latin typeface="Calibri" panose="020F0502020204030204" pitchFamily="34" charset="0"/>
                <a:cs typeface="Calibri" panose="020F0502020204030204" pitchFamily="34" charset="0"/>
              </a:rPr>
              <a:t>All optes e-learning </a:t>
            </a:r>
            <a:r>
              <a:rPr lang="en-US" sz="1400" dirty="0">
                <a:latin typeface="Calibri" panose="020F0502020204030204" pitchFamily="34" charset="0"/>
                <a:cs typeface="Calibri" panose="020F0502020204030204" pitchFamily="34" charset="0"/>
              </a:rPr>
              <a:t>contents are </a:t>
            </a:r>
            <a:r>
              <a:rPr lang="en-US" sz="1400" dirty="0" smtClean="0">
                <a:latin typeface="Calibri" panose="020F0502020204030204" pitchFamily="34" charset="0"/>
                <a:cs typeface="Calibri" panose="020F0502020204030204" pitchFamily="34" charset="0"/>
              </a:rPr>
              <a:t>CC-licensed</a:t>
            </a:r>
            <a:r>
              <a:rPr lang="de-DE" sz="1400" dirty="0" smtClean="0">
                <a:latin typeface="Calibri" panose="020F0502020204030204" pitchFamily="34" charset="0"/>
                <a:cs typeface="Calibri" panose="020F0502020204030204" pitchFamily="34" charset="0"/>
              </a:rPr>
              <a:t>. </a:t>
            </a:r>
            <a:br>
              <a:rPr lang="de-DE" sz="1400" dirty="0" smtClean="0">
                <a:latin typeface="Calibri" panose="020F0502020204030204" pitchFamily="34" charset="0"/>
                <a:cs typeface="Calibri" panose="020F0502020204030204" pitchFamily="34" charset="0"/>
              </a:rPr>
            </a:br>
            <a:r>
              <a:rPr lang="de-DE" sz="1400" dirty="0" smtClean="0">
                <a:latin typeface="Calibri" panose="020F0502020204030204" pitchFamily="34" charset="0"/>
                <a:cs typeface="Calibri" panose="020F0502020204030204" pitchFamily="34" charset="0"/>
              </a:rPr>
              <a:t>All optes </a:t>
            </a:r>
            <a:r>
              <a:rPr lang="de-DE" sz="1400" dirty="0" err="1" smtClean="0">
                <a:latin typeface="Calibri" panose="020F0502020204030204" pitchFamily="34" charset="0"/>
                <a:cs typeface="Calibri" panose="020F0502020204030204" pitchFamily="34" charset="0"/>
              </a:rPr>
              <a:t>software</a:t>
            </a:r>
            <a:r>
              <a:rPr lang="de-DE" sz="1400" dirty="0" smtClean="0">
                <a:latin typeface="Calibri" panose="020F0502020204030204" pitchFamily="34" charset="0"/>
                <a:cs typeface="Calibri" panose="020F0502020204030204" pitchFamily="34" charset="0"/>
              </a:rPr>
              <a:t> </a:t>
            </a:r>
            <a:r>
              <a:rPr lang="de-DE" sz="1400" dirty="0" err="1" smtClean="0">
                <a:latin typeface="Calibri" panose="020F0502020204030204" pitchFamily="34" charset="0"/>
                <a:cs typeface="Calibri" panose="020F0502020204030204" pitchFamily="34" charset="0"/>
              </a:rPr>
              <a:t>developments</a:t>
            </a:r>
            <a:r>
              <a:rPr lang="de-DE" sz="1400" dirty="0" smtClean="0">
                <a:latin typeface="Calibri" panose="020F0502020204030204" pitchFamily="34" charset="0"/>
                <a:cs typeface="Calibri" panose="020F0502020204030204" pitchFamily="34" charset="0"/>
              </a:rPr>
              <a:t> are GPL-licensed.</a:t>
            </a:r>
          </a:p>
        </p:txBody>
      </p:sp>
      <p:sp>
        <p:nvSpPr>
          <p:cNvPr id="10" name="Datumsplatzhalter 9"/>
          <p:cNvSpPr>
            <a:spLocks noGrp="1"/>
          </p:cNvSpPr>
          <p:nvPr>
            <p:ph type="dt" sz="half" idx="11"/>
          </p:nvPr>
        </p:nvSpPr>
        <p:spPr/>
        <p:txBody>
          <a:bodyPr/>
          <a:lstStyle/>
          <a:p>
            <a:pPr>
              <a:defRPr/>
            </a:pPr>
            <a:r>
              <a:rPr lang="en-US" sz="1400" smtClean="0"/>
              <a:t>1st July 2020</a:t>
            </a:r>
            <a:endParaRPr lang="de-DE" sz="1400" dirty="0"/>
          </a:p>
        </p:txBody>
      </p:sp>
      <p:sp>
        <p:nvSpPr>
          <p:cNvPr id="13" name="Foliennummernplatzhalter 12"/>
          <p:cNvSpPr>
            <a:spLocks noGrp="1"/>
          </p:cNvSpPr>
          <p:nvPr>
            <p:ph type="sldNum" sz="quarter" idx="10"/>
          </p:nvPr>
        </p:nvSpPr>
        <p:spPr/>
        <p:txBody>
          <a:bodyPr/>
          <a:lstStyle/>
          <a:p>
            <a:pPr>
              <a:defRPr/>
            </a:pPr>
            <a:fld id="{4F2C0B86-591B-4CFA-B584-8B3C0E675724}" type="slidenum">
              <a:rPr lang="de-DE" smtClean="0"/>
              <a:pPr>
                <a:defRPr/>
              </a:pPr>
              <a:t>18</a:t>
            </a:fld>
            <a:endParaRPr lang="de-DE" dirty="0"/>
          </a:p>
        </p:txBody>
      </p:sp>
    </p:spTree>
    <p:extLst>
      <p:ext uri="{BB962C8B-B14F-4D97-AF65-F5344CB8AC3E}">
        <p14:creationId xmlns:p14="http://schemas.microsoft.com/office/powerpoint/2010/main" val="9702834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ChangeArrowheads="1"/>
          </p:cNvSpPr>
          <p:nvPr/>
        </p:nvSpPr>
        <p:spPr bwMode="auto">
          <a:xfrm>
            <a:off x="468000" y="2420888"/>
            <a:ext cx="4961271" cy="3744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266700" lvl="0" indent="-266700">
              <a:spcBef>
                <a:spcPct val="50000"/>
              </a:spcBef>
              <a:buSzPct val="85000"/>
              <a:buBlip>
                <a:blip r:embed="rId3"/>
              </a:buBlip>
            </a:pPr>
            <a:r>
              <a:rPr lang="de-DE" altLang="de-DE" sz="2000" dirty="0" smtClean="0">
                <a:solidFill>
                  <a:srgbClr val="5C6971"/>
                </a:solidFill>
                <a:latin typeface="Calibri" pitchFamily="34" charset="0"/>
                <a:ea typeface="+mn-ea"/>
              </a:rPr>
              <a:t>Dual </a:t>
            </a:r>
            <a:r>
              <a:rPr lang="de-DE" altLang="de-DE" sz="2000" dirty="0" err="1" smtClean="0">
                <a:solidFill>
                  <a:srgbClr val="5C6971"/>
                </a:solidFill>
                <a:latin typeface="Calibri" pitchFamily="34" charset="0"/>
                <a:ea typeface="+mn-ea"/>
              </a:rPr>
              <a:t>system</a:t>
            </a:r>
            <a:r>
              <a:rPr lang="de-DE" altLang="de-DE" sz="2000" dirty="0" smtClean="0">
                <a:solidFill>
                  <a:srgbClr val="5C6971"/>
                </a:solidFill>
                <a:latin typeface="Calibri" pitchFamily="34" charset="0"/>
                <a:ea typeface="+mn-ea"/>
              </a:rPr>
              <a:t> (</a:t>
            </a:r>
            <a:r>
              <a:rPr lang="de-DE" altLang="de-DE" sz="2000" dirty="0" err="1" smtClean="0">
                <a:solidFill>
                  <a:srgbClr val="5C6971"/>
                </a:solidFill>
                <a:latin typeface="Calibri" pitchFamily="34" charset="0"/>
                <a:ea typeface="+mn-ea"/>
              </a:rPr>
              <a:t>practical</a:t>
            </a:r>
            <a:r>
              <a:rPr lang="de-DE" altLang="de-DE" sz="2000" dirty="0" smtClean="0">
                <a:solidFill>
                  <a:srgbClr val="5C6971"/>
                </a:solidFill>
                <a:latin typeface="Calibri" pitchFamily="34" charset="0"/>
                <a:ea typeface="+mn-ea"/>
              </a:rPr>
              <a:t> </a:t>
            </a:r>
            <a:r>
              <a:rPr lang="de-DE" altLang="de-DE" sz="2000" dirty="0" err="1" smtClean="0">
                <a:solidFill>
                  <a:srgbClr val="5C6971"/>
                </a:solidFill>
                <a:latin typeface="Calibri" pitchFamily="34" charset="0"/>
                <a:ea typeface="+mn-ea"/>
              </a:rPr>
              <a:t>and</a:t>
            </a:r>
            <a:r>
              <a:rPr lang="de-DE" altLang="de-DE" sz="2000" dirty="0" smtClean="0">
                <a:solidFill>
                  <a:srgbClr val="5C6971"/>
                </a:solidFill>
                <a:latin typeface="Calibri" pitchFamily="34" charset="0"/>
                <a:ea typeface="+mn-ea"/>
              </a:rPr>
              <a:t> </a:t>
            </a:r>
            <a:r>
              <a:rPr lang="de-DE" altLang="de-DE" sz="2000" dirty="0" err="1" smtClean="0">
                <a:solidFill>
                  <a:srgbClr val="5C6971"/>
                </a:solidFill>
                <a:latin typeface="Calibri" pitchFamily="34" charset="0"/>
                <a:ea typeface="+mn-ea"/>
              </a:rPr>
              <a:t>theory</a:t>
            </a:r>
            <a:r>
              <a:rPr lang="de-DE" altLang="de-DE" sz="2000" dirty="0" smtClean="0">
                <a:solidFill>
                  <a:srgbClr val="5C6971"/>
                </a:solidFill>
                <a:latin typeface="Calibri" pitchFamily="34" charset="0"/>
                <a:ea typeface="+mn-ea"/>
              </a:rPr>
              <a:t> </a:t>
            </a:r>
            <a:r>
              <a:rPr lang="de-DE" altLang="de-DE" sz="2000" dirty="0" err="1" smtClean="0">
                <a:solidFill>
                  <a:srgbClr val="5C6971"/>
                </a:solidFill>
                <a:latin typeface="Calibri" pitchFamily="34" charset="0"/>
                <a:ea typeface="+mn-ea"/>
              </a:rPr>
              <a:t>terms</a:t>
            </a:r>
            <a:r>
              <a:rPr lang="de-DE" altLang="de-DE" sz="2000" dirty="0" smtClean="0">
                <a:solidFill>
                  <a:srgbClr val="5C6971"/>
                </a:solidFill>
                <a:latin typeface="Calibri" pitchFamily="34" charset="0"/>
                <a:ea typeface="+mn-ea"/>
              </a:rPr>
              <a:t>)</a:t>
            </a:r>
            <a:endParaRPr lang="de-DE" altLang="de-DE" sz="2000" dirty="0">
              <a:solidFill>
                <a:srgbClr val="5C6971"/>
              </a:solidFill>
              <a:latin typeface="Calibri" pitchFamily="34" charset="0"/>
              <a:ea typeface="+mn-ea"/>
            </a:endParaRPr>
          </a:p>
          <a:p>
            <a:pPr marL="266700" lvl="0" indent="-266700">
              <a:spcBef>
                <a:spcPct val="50000"/>
              </a:spcBef>
              <a:buSzPct val="85000"/>
              <a:buBlip>
                <a:blip r:embed="rId3"/>
              </a:buBlip>
            </a:pPr>
            <a:r>
              <a:rPr lang="de-DE" altLang="de-DE" sz="2000" dirty="0">
                <a:solidFill>
                  <a:srgbClr val="5C6971"/>
                </a:solidFill>
                <a:latin typeface="Calibri" pitchFamily="34" charset="0"/>
                <a:ea typeface="+mn-ea"/>
              </a:rPr>
              <a:t>C</a:t>
            </a:r>
            <a:r>
              <a:rPr lang="de-DE" altLang="de-DE" sz="2000" dirty="0" smtClean="0">
                <a:solidFill>
                  <a:srgbClr val="5C6971"/>
                </a:solidFill>
                <a:latin typeface="Calibri" pitchFamily="34" charset="0"/>
                <a:ea typeface="+mn-ea"/>
              </a:rPr>
              <a:t>ourses </a:t>
            </a:r>
            <a:r>
              <a:rPr lang="de-DE" altLang="de-DE" sz="2000" dirty="0">
                <a:solidFill>
                  <a:srgbClr val="5C6971"/>
                </a:solidFill>
                <a:latin typeface="Calibri" pitchFamily="34" charset="0"/>
                <a:ea typeface="+mn-ea"/>
              </a:rPr>
              <a:t>in </a:t>
            </a:r>
            <a:r>
              <a:rPr lang="de-DE" altLang="de-DE" sz="2000" dirty="0" err="1">
                <a:solidFill>
                  <a:srgbClr val="5C6971"/>
                </a:solidFill>
                <a:latin typeface="Calibri" pitchFamily="34" charset="0"/>
                <a:ea typeface="+mn-ea"/>
              </a:rPr>
              <a:t>the</a:t>
            </a:r>
            <a:r>
              <a:rPr lang="de-DE" altLang="de-DE" sz="2000" dirty="0">
                <a:solidFill>
                  <a:srgbClr val="5C6971"/>
                </a:solidFill>
                <a:latin typeface="Calibri" pitchFamily="34" charset="0"/>
                <a:ea typeface="+mn-ea"/>
              </a:rPr>
              <a:t> </a:t>
            </a:r>
            <a:r>
              <a:rPr lang="de-DE" altLang="de-DE" sz="2000" dirty="0" err="1">
                <a:solidFill>
                  <a:srgbClr val="5C6971"/>
                </a:solidFill>
                <a:latin typeface="Calibri" pitchFamily="34" charset="0"/>
                <a:ea typeface="+mn-ea"/>
              </a:rPr>
              <a:t>Faculties</a:t>
            </a:r>
            <a:r>
              <a:rPr lang="de-DE" altLang="de-DE" sz="2000" dirty="0">
                <a:solidFill>
                  <a:srgbClr val="5C6971"/>
                </a:solidFill>
                <a:latin typeface="Calibri" pitchFamily="34" charset="0"/>
                <a:ea typeface="+mn-ea"/>
              </a:rPr>
              <a:t> </a:t>
            </a:r>
            <a:r>
              <a:rPr lang="de-DE" altLang="de-DE" sz="2000" dirty="0" err="1">
                <a:solidFill>
                  <a:srgbClr val="5C6971"/>
                </a:solidFill>
                <a:latin typeface="Calibri" pitchFamily="34" charset="0"/>
                <a:ea typeface="+mn-ea"/>
              </a:rPr>
              <a:t>of</a:t>
            </a:r>
            <a:r>
              <a:rPr lang="de-DE" altLang="de-DE" sz="2000" dirty="0">
                <a:solidFill>
                  <a:srgbClr val="5C6971"/>
                </a:solidFill>
                <a:latin typeface="Calibri" pitchFamily="34" charset="0"/>
                <a:ea typeface="+mn-ea"/>
              </a:rPr>
              <a:t> Business </a:t>
            </a:r>
            <a:r>
              <a:rPr lang="de-DE" altLang="de-DE" sz="2000" dirty="0" err="1">
                <a:solidFill>
                  <a:srgbClr val="5C6971"/>
                </a:solidFill>
                <a:latin typeface="Calibri" pitchFamily="34" charset="0"/>
                <a:ea typeface="+mn-ea"/>
              </a:rPr>
              <a:t>and</a:t>
            </a:r>
            <a:r>
              <a:rPr lang="de-DE" altLang="de-DE" sz="2000" dirty="0">
                <a:solidFill>
                  <a:srgbClr val="5C6971"/>
                </a:solidFill>
                <a:latin typeface="Calibri" pitchFamily="34" charset="0"/>
                <a:ea typeface="+mn-ea"/>
              </a:rPr>
              <a:t> </a:t>
            </a:r>
            <a:r>
              <a:rPr lang="de-DE" altLang="de-DE" sz="2000" dirty="0" smtClean="0">
                <a:solidFill>
                  <a:srgbClr val="5C6971"/>
                </a:solidFill>
                <a:latin typeface="Calibri" pitchFamily="34" charset="0"/>
                <a:ea typeface="+mn-ea"/>
              </a:rPr>
              <a:t>Technology</a:t>
            </a:r>
          </a:p>
          <a:p>
            <a:pPr marL="266700" lvl="0" indent="-266700">
              <a:spcBef>
                <a:spcPct val="50000"/>
              </a:spcBef>
              <a:buSzPct val="85000"/>
              <a:buBlip>
                <a:blip r:embed="rId3"/>
              </a:buBlip>
            </a:pPr>
            <a:r>
              <a:rPr lang="de-DE" altLang="de-DE" sz="2000" dirty="0" err="1" smtClean="0">
                <a:solidFill>
                  <a:srgbClr val="5C6971"/>
                </a:solidFill>
                <a:latin typeface="Calibri" pitchFamily="34" charset="0"/>
                <a:ea typeface="+mn-ea"/>
              </a:rPr>
              <a:t>Approximately</a:t>
            </a:r>
            <a:r>
              <a:rPr lang="de-DE" altLang="de-DE" sz="2000" dirty="0" smtClean="0">
                <a:solidFill>
                  <a:srgbClr val="5C6971"/>
                </a:solidFill>
                <a:latin typeface="Calibri" pitchFamily="34" charset="0"/>
                <a:ea typeface="+mn-ea"/>
              </a:rPr>
              <a:t> </a:t>
            </a:r>
            <a:r>
              <a:rPr lang="de-DE" altLang="de-DE" sz="2000" dirty="0">
                <a:solidFill>
                  <a:srgbClr val="5C6971"/>
                </a:solidFill>
                <a:latin typeface="Calibri" pitchFamily="34" charset="0"/>
                <a:ea typeface="+mn-ea"/>
              </a:rPr>
              <a:t>6,300 </a:t>
            </a:r>
            <a:r>
              <a:rPr lang="de-DE" altLang="de-DE" sz="2000" dirty="0" err="1">
                <a:solidFill>
                  <a:srgbClr val="5C6971"/>
                </a:solidFill>
                <a:latin typeface="Calibri" pitchFamily="34" charset="0"/>
                <a:ea typeface="+mn-ea"/>
              </a:rPr>
              <a:t>students</a:t>
            </a:r>
            <a:r>
              <a:rPr lang="de-DE" altLang="de-DE" sz="2000" dirty="0">
                <a:solidFill>
                  <a:srgbClr val="5C6971"/>
                </a:solidFill>
                <a:latin typeface="Calibri" pitchFamily="34" charset="0"/>
                <a:ea typeface="+mn-ea"/>
              </a:rPr>
              <a:t> </a:t>
            </a:r>
            <a:r>
              <a:rPr lang="de-DE" altLang="de-DE" sz="2000" dirty="0" err="1" smtClean="0">
                <a:solidFill>
                  <a:srgbClr val="5C6971"/>
                </a:solidFill>
                <a:latin typeface="Calibri" pitchFamily="34" charset="0"/>
                <a:ea typeface="+mn-ea"/>
              </a:rPr>
              <a:t>enrolled</a:t>
            </a:r>
            <a:r>
              <a:rPr lang="de-DE" altLang="de-DE" sz="2000" dirty="0" smtClean="0">
                <a:solidFill>
                  <a:srgbClr val="5C6971"/>
                </a:solidFill>
                <a:latin typeface="Calibri" pitchFamily="34" charset="0"/>
                <a:ea typeface="+mn-ea"/>
              </a:rPr>
              <a:t> </a:t>
            </a:r>
            <a:r>
              <a:rPr lang="de-DE" altLang="de-DE" sz="2000" dirty="0">
                <a:solidFill>
                  <a:srgbClr val="5C6971"/>
                </a:solidFill>
                <a:latin typeface="Calibri" pitchFamily="34" charset="0"/>
                <a:ea typeface="+mn-ea"/>
              </a:rPr>
              <a:t>in </a:t>
            </a:r>
            <a:r>
              <a:rPr lang="de-DE" altLang="de-DE" sz="2000" dirty="0" smtClean="0">
                <a:solidFill>
                  <a:srgbClr val="5C6971"/>
                </a:solidFill>
                <a:latin typeface="Calibri" pitchFamily="34" charset="0"/>
                <a:ea typeface="+mn-ea"/>
              </a:rPr>
              <a:t>Mannheim</a:t>
            </a:r>
            <a:endParaRPr lang="de-DE" altLang="de-DE" sz="2000" dirty="0">
              <a:solidFill>
                <a:srgbClr val="5C6971"/>
              </a:solidFill>
              <a:latin typeface="Calibri" pitchFamily="34" charset="0"/>
              <a:ea typeface="+mn-ea"/>
            </a:endParaRPr>
          </a:p>
          <a:p>
            <a:pPr marL="266700" lvl="0" indent="-266700">
              <a:spcBef>
                <a:spcPct val="50000"/>
              </a:spcBef>
              <a:buSzPct val="85000"/>
              <a:buBlip>
                <a:blip r:embed="rId3"/>
              </a:buBlip>
            </a:pPr>
            <a:r>
              <a:rPr lang="de-DE" altLang="de-DE" sz="2000" dirty="0">
                <a:solidFill>
                  <a:srgbClr val="5C6971"/>
                </a:solidFill>
                <a:latin typeface="Calibri" pitchFamily="34" charset="0"/>
                <a:ea typeface="+mn-ea"/>
              </a:rPr>
              <a:t>Over 2,000 </a:t>
            </a:r>
            <a:r>
              <a:rPr lang="de-DE" altLang="de-DE" sz="2000" dirty="0" err="1">
                <a:solidFill>
                  <a:srgbClr val="5C6971"/>
                </a:solidFill>
                <a:latin typeface="Calibri" pitchFamily="34" charset="0"/>
                <a:ea typeface="+mn-ea"/>
              </a:rPr>
              <a:t>companies</a:t>
            </a:r>
            <a:r>
              <a:rPr lang="de-DE" altLang="de-DE" sz="2000" dirty="0">
                <a:solidFill>
                  <a:srgbClr val="5C6971"/>
                </a:solidFill>
                <a:latin typeface="Calibri" pitchFamily="34" charset="0"/>
                <a:ea typeface="+mn-ea"/>
              </a:rPr>
              <a:t> </a:t>
            </a:r>
            <a:r>
              <a:rPr lang="de-DE" altLang="de-DE" sz="2000" dirty="0" err="1" smtClean="0">
                <a:solidFill>
                  <a:srgbClr val="5C6971"/>
                </a:solidFill>
                <a:latin typeface="Calibri" pitchFamily="34" charset="0"/>
                <a:ea typeface="+mn-ea"/>
              </a:rPr>
              <a:t>are</a:t>
            </a:r>
            <a:r>
              <a:rPr lang="de-DE" altLang="de-DE" sz="2000" dirty="0" smtClean="0">
                <a:solidFill>
                  <a:srgbClr val="5C6971"/>
                </a:solidFill>
                <a:latin typeface="Calibri" pitchFamily="34" charset="0"/>
                <a:ea typeface="+mn-ea"/>
              </a:rPr>
              <a:t> </a:t>
            </a:r>
            <a:r>
              <a:rPr lang="de-DE" altLang="de-DE" sz="2000" dirty="0" err="1">
                <a:solidFill>
                  <a:srgbClr val="5C6971"/>
                </a:solidFill>
                <a:latin typeface="Calibri" pitchFamily="34" charset="0"/>
                <a:ea typeface="+mn-ea"/>
              </a:rPr>
              <a:t>training</a:t>
            </a:r>
            <a:r>
              <a:rPr lang="de-DE" altLang="de-DE" sz="2000" dirty="0">
                <a:solidFill>
                  <a:srgbClr val="5C6971"/>
                </a:solidFill>
                <a:latin typeface="Calibri" pitchFamily="34" charset="0"/>
                <a:ea typeface="+mn-ea"/>
              </a:rPr>
              <a:t> </a:t>
            </a:r>
            <a:r>
              <a:rPr lang="de-DE" altLang="de-DE" sz="2000" dirty="0" err="1">
                <a:solidFill>
                  <a:srgbClr val="5C6971"/>
                </a:solidFill>
                <a:latin typeface="Calibri" pitchFamily="34" charset="0"/>
                <a:ea typeface="+mn-ea"/>
              </a:rPr>
              <a:t>partners</a:t>
            </a:r>
            <a:r>
              <a:rPr lang="de-DE" altLang="de-DE" sz="2000" dirty="0">
                <a:solidFill>
                  <a:srgbClr val="5C6971"/>
                </a:solidFill>
                <a:latin typeface="Calibri" pitchFamily="34" charset="0"/>
                <a:ea typeface="+mn-ea"/>
              </a:rPr>
              <a:t> </a:t>
            </a:r>
            <a:r>
              <a:rPr lang="de-DE" altLang="de-DE" sz="2000">
                <a:solidFill>
                  <a:srgbClr val="5C6971"/>
                </a:solidFill>
                <a:latin typeface="Calibri" pitchFamily="34" charset="0"/>
                <a:ea typeface="+mn-ea"/>
              </a:rPr>
              <a:t>in </a:t>
            </a:r>
            <a:r>
              <a:rPr lang="de-DE" altLang="de-DE" sz="2000" smtClean="0">
                <a:solidFill>
                  <a:srgbClr val="5C6971"/>
                </a:solidFill>
                <a:latin typeface="Calibri" pitchFamily="34" charset="0"/>
                <a:ea typeface="+mn-ea"/>
              </a:rPr>
              <a:t>Mannheim </a:t>
            </a:r>
            <a:endParaRPr lang="de-DE" altLang="de-DE" sz="2000" dirty="0">
              <a:solidFill>
                <a:srgbClr val="5C6971"/>
              </a:solidFill>
              <a:latin typeface="Calibri" pitchFamily="34" charset="0"/>
              <a:ea typeface="+mn-ea"/>
            </a:endParaRPr>
          </a:p>
        </p:txBody>
      </p:sp>
      <p:sp>
        <p:nvSpPr>
          <p:cNvPr id="17412" name="Rectangle 4"/>
          <p:cNvSpPr>
            <a:spLocks noGrp="1" noChangeArrowheads="1"/>
          </p:cNvSpPr>
          <p:nvPr>
            <p:ph type="title"/>
          </p:nvPr>
        </p:nvSpPr>
        <p:spPr>
          <a:xfrm>
            <a:off x="468000" y="980840"/>
            <a:ext cx="6876000" cy="1008000"/>
          </a:xfrm>
          <a:noFill/>
        </p:spPr>
        <p:txBody>
          <a:bodyPr/>
          <a:lstStyle/>
          <a:p>
            <a:pPr eaLnBrk="1" hangingPunct="1"/>
            <a:r>
              <a:rPr lang="de-DE" sz="3000" dirty="0" err="1">
                <a:solidFill>
                  <a:srgbClr val="68737A"/>
                </a:solidFill>
                <a:ea typeface="ＭＳ Ｐゴシック" charset="0"/>
              </a:rPr>
              <a:t>Baden-Wuerttemberg</a:t>
            </a:r>
            <a:r>
              <a:rPr lang="de-DE" sz="3000" dirty="0">
                <a:solidFill>
                  <a:srgbClr val="68737A"/>
                </a:solidFill>
                <a:ea typeface="ＭＳ Ｐゴシック" charset="0"/>
              </a:rPr>
              <a:t> </a:t>
            </a:r>
            <a:r>
              <a:rPr lang="de-DE" sz="3000" dirty="0" err="1">
                <a:solidFill>
                  <a:srgbClr val="68737A"/>
                </a:solidFill>
                <a:ea typeface="ＭＳ Ｐゴシック" charset="0"/>
              </a:rPr>
              <a:t>Cooperative</a:t>
            </a:r>
            <a:r>
              <a:rPr lang="de-DE" sz="3000" dirty="0">
                <a:solidFill>
                  <a:srgbClr val="68737A"/>
                </a:solidFill>
                <a:ea typeface="ＭＳ Ｐゴシック" charset="0"/>
              </a:rPr>
              <a:t> State University Mannheim</a:t>
            </a:r>
          </a:p>
        </p:txBody>
      </p:sp>
      <p:sp>
        <p:nvSpPr>
          <p:cNvPr id="17411" name="Rectangle 3"/>
          <p:cNvSpPr>
            <a:spLocks noChangeArrowheads="1"/>
          </p:cNvSpPr>
          <p:nvPr/>
        </p:nvSpPr>
        <p:spPr bwMode="auto">
          <a:xfrm>
            <a:off x="9450388" y="1793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de-DE"/>
          </a:p>
        </p:txBody>
      </p:sp>
      <p:pic>
        <p:nvPicPr>
          <p:cNvPr id="4" name="Bild 3" descr="Infografik_Standorte.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48944" y="1454381"/>
            <a:ext cx="5040560" cy="4782931"/>
          </a:xfrm>
          <a:prstGeom prst="rect">
            <a:avLst/>
          </a:prstGeom>
        </p:spPr>
      </p:pic>
      <p:sp>
        <p:nvSpPr>
          <p:cNvPr id="9" name="Datumsplatzhalter 3"/>
          <p:cNvSpPr txBox="1">
            <a:spLocks/>
          </p:cNvSpPr>
          <p:nvPr/>
        </p:nvSpPr>
        <p:spPr>
          <a:xfrm>
            <a:off x="415925" y="6308725"/>
            <a:ext cx="1331913" cy="458788"/>
          </a:xfrm>
          <a:prstGeom prst="rect">
            <a:avLst/>
          </a:prstGeom>
          <a:ln/>
        </p:spPr>
        <p:txBody>
          <a:bodyPr/>
          <a:lstStyle>
            <a:defPPr>
              <a:defRPr lang="de-DE"/>
            </a:defPPr>
            <a:lvl1pPr algn="l" rtl="0" eaLnBrk="0" fontAlgn="base" hangingPunct="0">
              <a:spcBef>
                <a:spcPct val="0"/>
              </a:spcBef>
              <a:spcAft>
                <a:spcPct val="0"/>
              </a:spcAft>
              <a:defRPr sz="1200" kern="1200">
                <a:solidFill>
                  <a:schemeClr val="tx1"/>
                </a:solidFill>
                <a:latin typeface="Calibri" pitchFamily="34" charset="0"/>
                <a:ea typeface="ＭＳ Ｐゴシック" pitchFamily="-3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5pPr>
            <a:lvl6pPr marL="2286000" algn="l" defTabSz="914400" rtl="0" eaLnBrk="1" latinLnBrk="0" hangingPunct="1">
              <a:defRPr sz="2400" kern="1200">
                <a:solidFill>
                  <a:schemeClr val="tx1"/>
                </a:solidFill>
                <a:latin typeface="Arial" charset="0"/>
                <a:ea typeface="ＭＳ Ｐゴシック" pitchFamily="-32" charset="-128"/>
                <a:cs typeface="+mn-cs"/>
              </a:defRPr>
            </a:lvl6pPr>
            <a:lvl7pPr marL="2743200" algn="l" defTabSz="914400" rtl="0" eaLnBrk="1" latinLnBrk="0" hangingPunct="1">
              <a:defRPr sz="2400" kern="1200">
                <a:solidFill>
                  <a:schemeClr val="tx1"/>
                </a:solidFill>
                <a:latin typeface="Arial" charset="0"/>
                <a:ea typeface="ＭＳ Ｐゴシック" pitchFamily="-32" charset="-128"/>
                <a:cs typeface="+mn-cs"/>
              </a:defRPr>
            </a:lvl7pPr>
            <a:lvl8pPr marL="3200400" algn="l" defTabSz="914400" rtl="0" eaLnBrk="1" latinLnBrk="0" hangingPunct="1">
              <a:defRPr sz="2400" kern="1200">
                <a:solidFill>
                  <a:schemeClr val="tx1"/>
                </a:solidFill>
                <a:latin typeface="Arial" charset="0"/>
                <a:ea typeface="ＭＳ Ｐゴシック" pitchFamily="-32" charset="-128"/>
                <a:cs typeface="+mn-cs"/>
              </a:defRPr>
            </a:lvl8pPr>
            <a:lvl9pPr marL="3657600" algn="l" defTabSz="914400" rtl="0" eaLnBrk="1" latinLnBrk="0" hangingPunct="1">
              <a:defRPr sz="2400" kern="1200">
                <a:solidFill>
                  <a:schemeClr val="tx1"/>
                </a:solidFill>
                <a:latin typeface="Arial" charset="0"/>
                <a:ea typeface="ＭＳ Ｐゴシック" pitchFamily="-32" charset="-128"/>
                <a:cs typeface="+mn-cs"/>
              </a:defRPr>
            </a:lvl9pPr>
          </a:lstStyle>
          <a:p>
            <a:pPr>
              <a:defRPr/>
            </a:pPr>
            <a:r>
              <a:rPr lang="en-US" sz="1400" dirty="0" smtClean="0"/>
              <a:t>1st July 2020</a:t>
            </a:r>
            <a:endParaRPr lang="de-DE" sz="1400" dirty="0"/>
          </a:p>
        </p:txBody>
      </p:sp>
      <p:sp>
        <p:nvSpPr>
          <p:cNvPr id="6" name="Foliennummernplatzhalter 5"/>
          <p:cNvSpPr>
            <a:spLocks noGrp="1"/>
          </p:cNvSpPr>
          <p:nvPr>
            <p:ph type="sldNum" sz="quarter" idx="10"/>
          </p:nvPr>
        </p:nvSpPr>
        <p:spPr>
          <a:xfrm>
            <a:off x="8625408" y="6297613"/>
            <a:ext cx="769813" cy="457200"/>
          </a:xfrm>
        </p:spPr>
        <p:txBody>
          <a:bodyPr/>
          <a:lstStyle/>
          <a:p>
            <a:pPr>
              <a:defRPr/>
            </a:pPr>
            <a:fld id="{71D8594B-2136-E641-AC77-CEC6490F193B}" type="slidenum">
              <a:rPr lang="de-DE" smtClean="0"/>
              <a:pPr>
                <a:defRPr/>
              </a:pPr>
              <a:t>2</a:t>
            </a:fld>
            <a:endParaRPr lang="de-DE" dirty="0"/>
          </a:p>
        </p:txBody>
      </p:sp>
    </p:spTree>
    <p:extLst>
      <p:ext uri="{BB962C8B-B14F-4D97-AF65-F5344CB8AC3E}">
        <p14:creationId xmlns:p14="http://schemas.microsoft.com/office/powerpoint/2010/main" val="1002161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4503" y="1502824"/>
            <a:ext cx="4701025" cy="1854168"/>
          </a:xfrm>
        </p:spPr>
        <p:txBody>
          <a:bodyPr>
            <a:noAutofit/>
          </a:bodyPr>
          <a:lstStyle/>
          <a:p>
            <a:r>
              <a:rPr lang="en-US" sz="2500" dirty="0">
                <a:solidFill>
                  <a:srgbClr val="868686"/>
                </a:solidFill>
                <a:cs typeface="Calibri" panose="020F0502020204030204" pitchFamily="34" charset="0"/>
              </a:rPr>
              <a:t>Joint project, funded by the German Federal Ministry of Education and Research (BMBF) and its “Quality pact for teaching”.</a:t>
            </a:r>
          </a:p>
        </p:txBody>
      </p:sp>
      <p:pic>
        <p:nvPicPr>
          <p:cNvPr id="10" name="Grafik 9"/>
          <p:cNvPicPr>
            <a:picLocks noChangeAspect="1"/>
          </p:cNvPicPr>
          <p:nvPr/>
        </p:nvPicPr>
        <p:blipFill rotWithShape="1">
          <a:blip r:embed="rId2" cstate="email">
            <a:extLst>
              <a:ext uri="{28A0092B-C50C-407E-A947-70E740481C1C}">
                <a14:useLocalDpi xmlns:a14="http://schemas.microsoft.com/office/drawing/2010/main" val="0"/>
              </a:ext>
            </a:extLst>
          </a:blip>
          <a:srcRect l="15503" t="34695" r="15058" b="17539"/>
          <a:stretch/>
        </p:blipFill>
        <p:spPr>
          <a:xfrm>
            <a:off x="7113240" y="4437112"/>
            <a:ext cx="2088232" cy="666000"/>
          </a:xfrm>
          <a:prstGeom prst="rect">
            <a:avLst/>
          </a:prstGeom>
        </p:spPr>
      </p:pic>
      <p:pic>
        <p:nvPicPr>
          <p:cNvPr id="11" name="Grafik 10"/>
          <p:cNvPicPr>
            <a:picLocks noChangeAspect="1"/>
          </p:cNvPicPr>
          <p:nvPr/>
        </p:nvPicPr>
        <p:blipFill rotWithShape="1">
          <a:blip r:embed="rId3" cstate="email">
            <a:extLst>
              <a:ext uri="{28A0092B-C50C-407E-A947-70E740481C1C}">
                <a14:useLocalDpi xmlns:a14="http://schemas.microsoft.com/office/drawing/2010/main" val="0"/>
              </a:ext>
            </a:extLst>
          </a:blip>
          <a:srcRect t="18528" b="9610"/>
          <a:stretch/>
        </p:blipFill>
        <p:spPr>
          <a:xfrm>
            <a:off x="513262" y="1340768"/>
            <a:ext cx="4456547" cy="4528925"/>
          </a:xfrm>
          <a:prstGeom prst="rect">
            <a:avLst/>
          </a:prstGeom>
        </p:spPr>
      </p:pic>
      <p:sp>
        <p:nvSpPr>
          <p:cNvPr id="12" name="Inhaltsplatzhalter 2"/>
          <p:cNvSpPr>
            <a:spLocks noGrp="1"/>
          </p:cNvSpPr>
          <p:nvPr>
            <p:ph idx="1"/>
          </p:nvPr>
        </p:nvSpPr>
        <p:spPr>
          <a:xfrm>
            <a:off x="5025008" y="3140968"/>
            <a:ext cx="4092217" cy="360040"/>
          </a:xfrm>
        </p:spPr>
        <p:txBody>
          <a:bodyPr/>
          <a:lstStyle/>
          <a:p>
            <a:pPr marL="0" indent="0">
              <a:spcBef>
                <a:spcPts val="0"/>
              </a:spcBef>
              <a:buClr>
                <a:srgbClr val="47776C"/>
              </a:buClr>
            </a:pPr>
            <a:r>
              <a:rPr lang="de-DE" dirty="0"/>
              <a:t>Partner </a:t>
            </a:r>
            <a:r>
              <a:rPr lang="de-DE" dirty="0" err="1"/>
              <a:t>universities</a:t>
            </a:r>
            <a:r>
              <a:rPr lang="de-DE" dirty="0"/>
              <a:t> </a:t>
            </a:r>
            <a:r>
              <a:rPr lang="de-DE" dirty="0" err="1"/>
              <a:t>and</a:t>
            </a:r>
            <a:r>
              <a:rPr lang="de-DE" dirty="0"/>
              <a:t> </a:t>
            </a:r>
            <a:r>
              <a:rPr lang="de-DE" dirty="0" err="1" smtClean="0"/>
              <a:t>institutions</a:t>
            </a:r>
            <a:r>
              <a:rPr lang="de-DE" dirty="0" smtClean="0"/>
              <a:t>:</a:t>
            </a:r>
            <a:endParaRPr lang="de-DE" dirty="0">
              <a:solidFill>
                <a:srgbClr val="868686"/>
              </a:solidFill>
              <a:ea typeface="+mj-ea"/>
              <a:cs typeface="Calibri" panose="020F0502020204030204" pitchFamily="34" charset="0"/>
            </a:endParaRPr>
          </a:p>
        </p:txBody>
      </p:sp>
      <p:pic>
        <p:nvPicPr>
          <p:cNvPr id="13" name="Picture 3"/>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5457056" y="3483080"/>
            <a:ext cx="1611493" cy="6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9799" y="4347176"/>
            <a:ext cx="719345" cy="6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78629" y="3481846"/>
            <a:ext cx="1733521" cy="66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5529064" y="5276213"/>
            <a:ext cx="1434974" cy="6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Grafik 1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736637" y="5291404"/>
            <a:ext cx="1417501" cy="630000"/>
          </a:xfrm>
          <a:prstGeom prst="rect">
            <a:avLst/>
          </a:prstGeom>
        </p:spPr>
      </p:pic>
      <p:sp>
        <p:nvSpPr>
          <p:cNvPr id="4" name="Datumsplatzhalter 3"/>
          <p:cNvSpPr>
            <a:spLocks noGrp="1"/>
          </p:cNvSpPr>
          <p:nvPr>
            <p:ph type="dt" sz="half" idx="11"/>
          </p:nvPr>
        </p:nvSpPr>
        <p:spPr>
          <a:xfrm>
            <a:off x="415925" y="6309320"/>
            <a:ext cx="1331913" cy="458788"/>
          </a:xfrm>
        </p:spPr>
        <p:txBody>
          <a:bodyPr/>
          <a:lstStyle/>
          <a:p>
            <a:pPr>
              <a:defRPr/>
            </a:pPr>
            <a:r>
              <a:rPr lang="en-US" sz="1400" smtClean="0"/>
              <a:t>1st July 2020</a:t>
            </a:r>
            <a:endParaRPr lang="de-DE" sz="1400" dirty="0"/>
          </a:p>
        </p:txBody>
      </p:sp>
      <p:sp>
        <p:nvSpPr>
          <p:cNvPr id="5" name="Foliennummernplatzhalter 4"/>
          <p:cNvSpPr>
            <a:spLocks noGrp="1"/>
          </p:cNvSpPr>
          <p:nvPr>
            <p:ph type="sldNum" sz="quarter" idx="10"/>
          </p:nvPr>
        </p:nvSpPr>
        <p:spPr/>
        <p:txBody>
          <a:bodyPr/>
          <a:lstStyle/>
          <a:p>
            <a:pPr>
              <a:defRPr/>
            </a:pPr>
            <a:fld id="{4F2C0B86-591B-4CFA-B584-8B3C0E675724}" type="slidenum">
              <a:rPr lang="de-DE" smtClean="0"/>
              <a:pPr>
                <a:defRPr/>
              </a:pPr>
              <a:t>3</a:t>
            </a:fld>
            <a:endParaRPr lang="de-DE" dirty="0"/>
          </a:p>
        </p:txBody>
      </p:sp>
    </p:spTree>
    <p:extLst>
      <p:ext uri="{BB962C8B-B14F-4D97-AF65-F5344CB8AC3E}">
        <p14:creationId xmlns:p14="http://schemas.microsoft.com/office/powerpoint/2010/main" val="7351833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515" y="1268872"/>
            <a:ext cx="9153382" cy="791976"/>
          </a:xfrm>
        </p:spPr>
        <p:txBody>
          <a:bodyPr>
            <a:noAutofit/>
          </a:bodyPr>
          <a:lstStyle/>
          <a:p>
            <a:r>
              <a:rPr lang="en-US" sz="3200" dirty="0">
                <a:solidFill>
                  <a:srgbClr val="68737A"/>
                </a:solidFill>
              </a:rPr>
              <a:t>Study preparation in mathematics at DHBW </a:t>
            </a:r>
            <a:r>
              <a:rPr lang="en-US" sz="3200" dirty="0" smtClean="0">
                <a:solidFill>
                  <a:srgbClr val="68737A"/>
                </a:solidFill>
              </a:rPr>
              <a:t>Mannheim</a:t>
            </a:r>
            <a:endParaRPr lang="de-DE" sz="3200" dirty="0">
              <a:solidFill>
                <a:srgbClr val="68737A"/>
              </a:solidFill>
            </a:endParaRPr>
          </a:p>
        </p:txBody>
      </p:sp>
      <p:sp>
        <p:nvSpPr>
          <p:cNvPr id="3" name="Inhaltsplatzhalter 2"/>
          <p:cNvSpPr>
            <a:spLocks noGrp="1"/>
          </p:cNvSpPr>
          <p:nvPr>
            <p:ph idx="1"/>
          </p:nvPr>
        </p:nvSpPr>
        <p:spPr>
          <a:xfrm>
            <a:off x="467999" y="2708920"/>
            <a:ext cx="8928000" cy="3168352"/>
          </a:xfrm>
        </p:spPr>
        <p:txBody>
          <a:bodyPr>
            <a:normAutofit/>
          </a:bodyPr>
          <a:lstStyle/>
          <a:p>
            <a:pPr>
              <a:buClr>
                <a:srgbClr val="FF0000"/>
              </a:buClr>
              <a:buSzPct val="125000"/>
              <a:buFont typeface="Wingdings" panose="05000000000000000000" pitchFamily="2" charset="2"/>
              <a:buChar char="§"/>
            </a:pPr>
            <a:r>
              <a:rPr lang="en-US" sz="2400" dirty="0" smtClean="0"/>
              <a:t>Open for self-registration from June 1</a:t>
            </a:r>
            <a:r>
              <a:rPr lang="en-US" sz="2400" baseline="30000" dirty="0" smtClean="0"/>
              <a:t>st</a:t>
            </a:r>
          </a:p>
          <a:p>
            <a:pPr>
              <a:buClr>
                <a:srgbClr val="FF0000"/>
              </a:buClr>
              <a:buSzPct val="125000"/>
              <a:buFont typeface="Wingdings" panose="05000000000000000000" pitchFamily="2" charset="2"/>
              <a:buChar char="§"/>
            </a:pPr>
            <a:endParaRPr lang="en-US" sz="2400" baseline="30000" dirty="0"/>
          </a:p>
          <a:p>
            <a:pPr marL="0" indent="0">
              <a:buClr>
                <a:srgbClr val="FF0000"/>
              </a:buClr>
              <a:buSzPct val="125000"/>
            </a:pPr>
            <a:endParaRPr lang="en-US" sz="2400" baseline="30000" dirty="0" smtClean="0"/>
          </a:p>
          <a:p>
            <a:pPr>
              <a:buClr>
                <a:srgbClr val="FF0000"/>
              </a:buClr>
              <a:buSzPct val="125000"/>
              <a:buFont typeface="Wingdings" panose="05000000000000000000" pitchFamily="2" charset="2"/>
              <a:buChar char="§"/>
            </a:pPr>
            <a:r>
              <a:rPr lang="en-US" sz="2400" b="1" dirty="0" smtClean="0"/>
              <a:t>Participants</a:t>
            </a:r>
            <a:r>
              <a:rPr lang="en-US" sz="2400" b="1" dirty="0"/>
              <a:t>:</a:t>
            </a:r>
            <a:r>
              <a:rPr lang="en-US" sz="2400" dirty="0"/>
              <a:t> Students in a technical degree </a:t>
            </a:r>
            <a:r>
              <a:rPr lang="en-US" sz="2400" dirty="0" err="1"/>
              <a:t>programme</a:t>
            </a:r>
            <a:r>
              <a:rPr lang="en-US" sz="2400" dirty="0"/>
              <a:t> at DHBW Mannheim (Bachelor of Electrical Engineering, Mechanical Engineering, Mechatronics, Industrial </a:t>
            </a:r>
            <a:r>
              <a:rPr lang="en-US" sz="2400" dirty="0" smtClean="0"/>
              <a:t>Engineering</a:t>
            </a:r>
            <a:r>
              <a:rPr lang="en-US" sz="2400" dirty="0"/>
              <a:t>, Computer Science)</a:t>
            </a:r>
          </a:p>
        </p:txBody>
      </p:sp>
      <p:sp>
        <p:nvSpPr>
          <p:cNvPr id="5" name="Datumsplatzhalter 4"/>
          <p:cNvSpPr>
            <a:spLocks noGrp="1"/>
          </p:cNvSpPr>
          <p:nvPr>
            <p:ph type="dt" sz="half" idx="11"/>
          </p:nvPr>
        </p:nvSpPr>
        <p:spPr/>
        <p:txBody>
          <a:bodyPr/>
          <a:lstStyle/>
          <a:p>
            <a:pPr>
              <a:defRPr/>
            </a:pPr>
            <a:r>
              <a:rPr lang="en-US" sz="1400" smtClean="0"/>
              <a:t>1st July 2020</a:t>
            </a:r>
            <a:endParaRPr lang="de-DE" sz="1400" dirty="0"/>
          </a:p>
        </p:txBody>
      </p:sp>
      <p:sp>
        <p:nvSpPr>
          <p:cNvPr id="6" name="Foliennummernplatzhalter 5"/>
          <p:cNvSpPr>
            <a:spLocks noGrp="1"/>
          </p:cNvSpPr>
          <p:nvPr>
            <p:ph type="sldNum" sz="quarter" idx="10"/>
          </p:nvPr>
        </p:nvSpPr>
        <p:spPr/>
        <p:txBody>
          <a:bodyPr/>
          <a:lstStyle/>
          <a:p>
            <a:pPr>
              <a:defRPr/>
            </a:pPr>
            <a:fld id="{4F2C0B86-591B-4CFA-B584-8B3C0E675724}" type="slidenum">
              <a:rPr lang="de-DE" smtClean="0"/>
              <a:pPr>
                <a:defRPr/>
              </a:pPr>
              <a:t>4</a:t>
            </a:fld>
            <a:endParaRPr lang="de-DE" dirty="0"/>
          </a:p>
        </p:txBody>
      </p:sp>
    </p:spTree>
    <p:extLst>
      <p:ext uri="{BB962C8B-B14F-4D97-AF65-F5344CB8AC3E}">
        <p14:creationId xmlns:p14="http://schemas.microsoft.com/office/powerpoint/2010/main" val="38712338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515" y="1052736"/>
            <a:ext cx="9153382" cy="791976"/>
          </a:xfrm>
        </p:spPr>
        <p:txBody>
          <a:bodyPr>
            <a:noAutofit/>
          </a:bodyPr>
          <a:lstStyle/>
          <a:p>
            <a:r>
              <a:rPr lang="de-DE" sz="3200" dirty="0">
                <a:solidFill>
                  <a:srgbClr val="68737A"/>
                </a:solidFill>
              </a:rPr>
              <a:t>Course </a:t>
            </a:r>
            <a:r>
              <a:rPr lang="de-DE" sz="3200" dirty="0" err="1">
                <a:solidFill>
                  <a:srgbClr val="68737A"/>
                </a:solidFill>
              </a:rPr>
              <a:t>structure</a:t>
            </a:r>
            <a:endParaRPr lang="de-DE" sz="3200" dirty="0">
              <a:solidFill>
                <a:srgbClr val="68737A"/>
              </a:solidFill>
            </a:endParaRPr>
          </a:p>
        </p:txBody>
      </p:sp>
      <p:sp>
        <p:nvSpPr>
          <p:cNvPr id="3" name="Inhaltsplatzhalter 2"/>
          <p:cNvSpPr>
            <a:spLocks noGrp="1"/>
          </p:cNvSpPr>
          <p:nvPr>
            <p:ph idx="1"/>
          </p:nvPr>
        </p:nvSpPr>
        <p:spPr>
          <a:xfrm>
            <a:off x="467999" y="4761304"/>
            <a:ext cx="8928000" cy="1404000"/>
          </a:xfrm>
        </p:spPr>
        <p:txBody>
          <a:bodyPr>
            <a:noAutofit/>
          </a:bodyPr>
          <a:lstStyle/>
          <a:p>
            <a:pPr>
              <a:lnSpc>
                <a:spcPct val="120000"/>
              </a:lnSpc>
              <a:spcAft>
                <a:spcPts val="600"/>
              </a:spcAft>
              <a:buClr>
                <a:srgbClr val="FF0000"/>
              </a:buClr>
              <a:buSzPct val="125000"/>
              <a:buFont typeface="Wingdings" panose="05000000000000000000" pitchFamily="2" charset="2"/>
              <a:buChar char="§"/>
            </a:pPr>
            <a:r>
              <a:rPr lang="de-DE" sz="2000" dirty="0" err="1" smtClean="0"/>
              <a:t>Diagnostic</a:t>
            </a:r>
            <a:r>
              <a:rPr lang="de-DE" sz="2000" dirty="0" smtClean="0"/>
              <a:t> </a:t>
            </a:r>
            <a:r>
              <a:rPr lang="de-DE" sz="2000" dirty="0" err="1"/>
              <a:t>test</a:t>
            </a:r>
            <a:r>
              <a:rPr lang="de-DE" sz="2000" dirty="0"/>
              <a:t> </a:t>
            </a:r>
            <a:r>
              <a:rPr lang="de-DE" sz="2000" dirty="0" err="1"/>
              <a:t>covering</a:t>
            </a:r>
            <a:r>
              <a:rPr lang="de-DE" sz="2000" dirty="0"/>
              <a:t> all </a:t>
            </a:r>
            <a:r>
              <a:rPr lang="de-DE" sz="2000" dirty="0" err="1"/>
              <a:t>subjects</a:t>
            </a:r>
            <a:r>
              <a:rPr lang="de-DE" sz="2000" dirty="0"/>
              <a:t> </a:t>
            </a:r>
            <a:r>
              <a:rPr lang="de-DE" sz="2000" dirty="0" err="1"/>
              <a:t>of</a:t>
            </a:r>
            <a:r>
              <a:rPr lang="de-DE" sz="2000" dirty="0"/>
              <a:t> </a:t>
            </a:r>
            <a:r>
              <a:rPr lang="de-DE" sz="2000" dirty="0" err="1"/>
              <a:t>the</a:t>
            </a:r>
            <a:r>
              <a:rPr lang="de-DE" sz="2000" dirty="0"/>
              <a:t> </a:t>
            </a:r>
            <a:r>
              <a:rPr lang="de-DE" sz="2000" dirty="0" err="1"/>
              <a:t>course</a:t>
            </a:r>
            <a:endParaRPr lang="de-DE" sz="2000" dirty="0"/>
          </a:p>
          <a:p>
            <a:pPr>
              <a:lnSpc>
                <a:spcPct val="120000"/>
              </a:lnSpc>
              <a:spcAft>
                <a:spcPts val="600"/>
              </a:spcAft>
              <a:buClr>
                <a:srgbClr val="FF0000"/>
              </a:buClr>
              <a:buSzPct val="125000"/>
              <a:buFont typeface="Wingdings" panose="05000000000000000000" pitchFamily="2" charset="2"/>
              <a:buChar char="§"/>
            </a:pPr>
            <a:r>
              <a:rPr lang="de-DE" sz="2000" dirty="0"/>
              <a:t>Learning material </a:t>
            </a:r>
            <a:r>
              <a:rPr lang="de-DE" sz="2000" dirty="0" err="1"/>
              <a:t>with</a:t>
            </a:r>
            <a:r>
              <a:rPr lang="de-DE" sz="2000" dirty="0"/>
              <a:t> </a:t>
            </a:r>
            <a:r>
              <a:rPr lang="de-DE" sz="2000" dirty="0" err="1"/>
              <a:t>learning</a:t>
            </a:r>
            <a:r>
              <a:rPr lang="de-DE" sz="2000" dirty="0"/>
              <a:t> </a:t>
            </a:r>
            <a:r>
              <a:rPr lang="de-DE" sz="2000" dirty="0" err="1"/>
              <a:t>modules</a:t>
            </a:r>
            <a:r>
              <a:rPr lang="de-DE" sz="2000" dirty="0"/>
              <a:t>, </a:t>
            </a:r>
            <a:r>
              <a:rPr lang="de-DE" sz="2000" dirty="0" err="1"/>
              <a:t>tests</a:t>
            </a:r>
            <a:r>
              <a:rPr lang="de-DE" sz="2000" dirty="0"/>
              <a:t> </a:t>
            </a:r>
            <a:r>
              <a:rPr lang="de-DE" sz="2000" dirty="0" err="1"/>
              <a:t>and</a:t>
            </a:r>
            <a:r>
              <a:rPr lang="de-DE" sz="2000" dirty="0"/>
              <a:t> </a:t>
            </a:r>
            <a:r>
              <a:rPr lang="de-DE" sz="2000" dirty="0" err="1"/>
              <a:t>trainings</a:t>
            </a:r>
            <a:endParaRPr lang="de-DE" sz="2000" dirty="0"/>
          </a:p>
          <a:p>
            <a:pPr>
              <a:lnSpc>
                <a:spcPct val="120000"/>
              </a:lnSpc>
              <a:spcAft>
                <a:spcPts val="600"/>
              </a:spcAft>
              <a:buClr>
                <a:srgbClr val="FF0000"/>
              </a:buClr>
              <a:buSzPct val="125000"/>
              <a:buFont typeface="Wingdings" panose="05000000000000000000" pitchFamily="2" charset="2"/>
              <a:buChar char="§"/>
            </a:pPr>
            <a:r>
              <a:rPr lang="de-DE" sz="2000" dirty="0"/>
              <a:t>Final </a:t>
            </a:r>
            <a:r>
              <a:rPr lang="de-DE" sz="2000" dirty="0" err="1"/>
              <a:t>test</a:t>
            </a:r>
            <a:r>
              <a:rPr lang="de-DE" sz="2000" dirty="0"/>
              <a:t> on all </a:t>
            </a:r>
            <a:r>
              <a:rPr lang="de-DE" sz="2000" dirty="0" err="1" smtClean="0"/>
              <a:t>subjects</a:t>
            </a:r>
            <a:endParaRPr lang="de-DE" sz="2000" dirty="0"/>
          </a:p>
        </p:txBody>
      </p:sp>
      <p:pic>
        <p:nvPicPr>
          <p:cNvPr id="4" name="Grafik 3"/>
          <p:cNvPicPr>
            <a:picLocks noChangeAspect="1"/>
          </p:cNvPicPr>
          <p:nvPr/>
        </p:nvPicPr>
        <p:blipFill>
          <a:blip r:embed="rId2"/>
          <a:stretch>
            <a:fillRect/>
          </a:stretch>
        </p:blipFill>
        <p:spPr>
          <a:xfrm>
            <a:off x="322897" y="1757071"/>
            <a:ext cx="9157097" cy="2884065"/>
          </a:xfrm>
          <a:prstGeom prst="rect">
            <a:avLst/>
          </a:prstGeom>
        </p:spPr>
      </p:pic>
      <p:sp>
        <p:nvSpPr>
          <p:cNvPr id="6" name="Datumsplatzhalter 5"/>
          <p:cNvSpPr>
            <a:spLocks noGrp="1"/>
          </p:cNvSpPr>
          <p:nvPr>
            <p:ph type="dt" sz="half" idx="11"/>
          </p:nvPr>
        </p:nvSpPr>
        <p:spPr/>
        <p:txBody>
          <a:bodyPr/>
          <a:lstStyle/>
          <a:p>
            <a:pPr>
              <a:defRPr/>
            </a:pPr>
            <a:r>
              <a:rPr lang="en-US" sz="1400" smtClean="0"/>
              <a:t>1st July 2020</a:t>
            </a:r>
            <a:endParaRPr lang="de-DE" sz="1400" dirty="0"/>
          </a:p>
        </p:txBody>
      </p:sp>
      <p:sp>
        <p:nvSpPr>
          <p:cNvPr id="7" name="Foliennummernplatzhalter 6"/>
          <p:cNvSpPr>
            <a:spLocks noGrp="1"/>
          </p:cNvSpPr>
          <p:nvPr>
            <p:ph type="sldNum" sz="quarter" idx="10"/>
          </p:nvPr>
        </p:nvSpPr>
        <p:spPr/>
        <p:txBody>
          <a:bodyPr/>
          <a:lstStyle/>
          <a:p>
            <a:pPr>
              <a:defRPr/>
            </a:pPr>
            <a:fld id="{4F2C0B86-591B-4CFA-B584-8B3C0E675724}" type="slidenum">
              <a:rPr lang="de-DE" smtClean="0"/>
              <a:pPr>
                <a:defRPr/>
              </a:pPr>
              <a:t>5</a:t>
            </a:fld>
            <a:endParaRPr lang="de-DE" dirty="0"/>
          </a:p>
        </p:txBody>
      </p:sp>
    </p:spTree>
    <p:extLst>
      <p:ext uri="{BB962C8B-B14F-4D97-AF65-F5344CB8AC3E}">
        <p14:creationId xmlns:p14="http://schemas.microsoft.com/office/powerpoint/2010/main" val="10985014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515" y="1052736"/>
            <a:ext cx="9153382" cy="791976"/>
          </a:xfrm>
        </p:spPr>
        <p:txBody>
          <a:bodyPr>
            <a:noAutofit/>
          </a:bodyPr>
          <a:lstStyle/>
          <a:p>
            <a:r>
              <a:rPr lang="de-DE" sz="3200" dirty="0" err="1" smtClean="0">
                <a:solidFill>
                  <a:srgbClr val="68737A"/>
                </a:solidFill>
              </a:rPr>
              <a:t>Our</a:t>
            </a:r>
            <a:r>
              <a:rPr lang="de-DE" sz="3200" dirty="0" smtClean="0">
                <a:solidFill>
                  <a:srgbClr val="68737A"/>
                </a:solidFill>
              </a:rPr>
              <a:t> </a:t>
            </a:r>
            <a:r>
              <a:rPr lang="de-DE" sz="3200" dirty="0" err="1" smtClean="0">
                <a:solidFill>
                  <a:srgbClr val="68737A"/>
                </a:solidFill>
              </a:rPr>
              <a:t>courses</a:t>
            </a:r>
            <a:r>
              <a:rPr lang="de-DE" sz="3200" dirty="0" smtClean="0">
                <a:solidFill>
                  <a:srgbClr val="68737A"/>
                </a:solidFill>
              </a:rPr>
              <a:t> at DHBW Mannheim</a:t>
            </a:r>
            <a:endParaRPr lang="de-DE" sz="3200" dirty="0">
              <a:solidFill>
                <a:srgbClr val="68737A"/>
              </a:solidFill>
            </a:endParaRPr>
          </a:p>
        </p:txBody>
      </p:sp>
      <p:sp>
        <p:nvSpPr>
          <p:cNvPr id="3" name="Inhaltsplatzhalter 2"/>
          <p:cNvSpPr>
            <a:spLocks noGrp="1"/>
          </p:cNvSpPr>
          <p:nvPr>
            <p:ph idx="1"/>
          </p:nvPr>
        </p:nvSpPr>
        <p:spPr>
          <a:xfrm>
            <a:off x="3800871" y="1700808"/>
            <a:ext cx="5595127" cy="4464496"/>
          </a:xfrm>
        </p:spPr>
        <p:txBody>
          <a:bodyPr>
            <a:normAutofit lnSpcReduction="10000"/>
          </a:bodyPr>
          <a:lstStyle/>
          <a:p>
            <a:pPr marL="457200" indent="-457200">
              <a:lnSpc>
                <a:spcPct val="120000"/>
              </a:lnSpc>
              <a:spcAft>
                <a:spcPts val="600"/>
              </a:spcAft>
              <a:buClr>
                <a:srgbClr val="FF0000"/>
              </a:buClr>
              <a:buSzPct val="125000"/>
              <a:buFont typeface="Wingdings" panose="05000000000000000000" pitchFamily="2" charset="2"/>
              <a:buChar char="§"/>
            </a:pPr>
            <a:r>
              <a:rPr lang="en-US" sz="2400" b="1" dirty="0" smtClean="0"/>
              <a:t>Self-study: </a:t>
            </a:r>
            <a:r>
              <a:rPr lang="en-US" sz="2400" dirty="0" smtClean="0"/>
              <a:t>online courses available from June with self-assessment and forum; for free</a:t>
            </a:r>
          </a:p>
          <a:p>
            <a:pPr marL="457200" indent="-457200">
              <a:lnSpc>
                <a:spcPct val="120000"/>
              </a:lnSpc>
              <a:spcAft>
                <a:spcPts val="600"/>
              </a:spcAft>
              <a:buClr>
                <a:srgbClr val="FF0000"/>
              </a:buClr>
              <a:buSzPct val="125000"/>
              <a:buFont typeface="Wingdings" panose="05000000000000000000" pitchFamily="2" charset="2"/>
              <a:buChar char="§"/>
            </a:pPr>
            <a:r>
              <a:rPr lang="en-US" sz="2400" b="1" dirty="0"/>
              <a:t>E</a:t>
            </a:r>
            <a:r>
              <a:rPr lang="en-US" sz="2400" b="1" dirty="0" smtClean="0"/>
              <a:t>-tutored courses: </a:t>
            </a:r>
            <a:r>
              <a:rPr lang="en-US" sz="2400" dirty="0" smtClean="0"/>
              <a:t>online courses supervised by e-tutor; weekly exercises corrected by e-tutor; 4 weeks in September; for free</a:t>
            </a:r>
          </a:p>
          <a:p>
            <a:pPr marL="457200" indent="-457200">
              <a:lnSpc>
                <a:spcPct val="120000"/>
              </a:lnSpc>
              <a:spcAft>
                <a:spcPts val="600"/>
              </a:spcAft>
              <a:buClr>
                <a:srgbClr val="FF0000"/>
              </a:buClr>
              <a:buSzPct val="125000"/>
              <a:buFont typeface="Wingdings" panose="05000000000000000000" pitchFamily="2" charset="2"/>
              <a:buChar char="§"/>
            </a:pPr>
            <a:r>
              <a:rPr lang="en-US" sz="2400" b="1" dirty="0" smtClean="0"/>
              <a:t>Face-to-face courses:</a:t>
            </a:r>
            <a:r>
              <a:rPr lang="de-DE" sz="2400" b="1" dirty="0" smtClean="0"/>
              <a:t> </a:t>
            </a:r>
            <a:r>
              <a:rPr lang="de-DE" sz="2400" dirty="0" err="1" smtClean="0"/>
              <a:t>paper-based</a:t>
            </a:r>
            <a:r>
              <a:rPr lang="de-DE" sz="2400" dirty="0" smtClean="0"/>
              <a:t> </a:t>
            </a:r>
            <a:r>
              <a:rPr lang="de-DE" sz="2400" dirty="0" err="1" smtClean="0"/>
              <a:t>courses</a:t>
            </a:r>
            <a:r>
              <a:rPr lang="de-DE" sz="2400" dirty="0" smtClean="0"/>
              <a:t>; 1 - 2 </a:t>
            </a:r>
            <a:r>
              <a:rPr lang="de-DE" sz="2400" dirty="0" err="1" smtClean="0"/>
              <a:t>weeks</a:t>
            </a:r>
            <a:r>
              <a:rPr lang="de-DE" sz="2400" dirty="0" smtClean="0"/>
              <a:t> in </a:t>
            </a:r>
            <a:r>
              <a:rPr lang="de-DE" sz="2400" dirty="0"/>
              <a:t>S</a:t>
            </a:r>
            <a:r>
              <a:rPr lang="de-DE" sz="2400" dirty="0" smtClean="0"/>
              <a:t>eptember </a:t>
            </a:r>
            <a:r>
              <a:rPr lang="de-DE" sz="2400" dirty="0" err="1" smtClean="0"/>
              <a:t>and</a:t>
            </a:r>
            <a:r>
              <a:rPr lang="de-DE" sz="2400" dirty="0" smtClean="0"/>
              <a:t> November; </a:t>
            </a:r>
            <a:r>
              <a:rPr lang="de-DE" sz="2400" dirty="0" err="1"/>
              <a:t>participation</a:t>
            </a:r>
            <a:r>
              <a:rPr lang="de-DE" sz="2400" dirty="0"/>
              <a:t> </a:t>
            </a:r>
            <a:r>
              <a:rPr lang="de-DE" sz="2400" dirty="0" err="1"/>
              <a:t>fee</a:t>
            </a:r>
            <a:endParaRPr lang="de-DE" sz="2400" dirty="0"/>
          </a:p>
        </p:txBody>
      </p:sp>
      <p:pic>
        <p:nvPicPr>
          <p:cNvPr id="4" name="Grafik 3"/>
          <p:cNvPicPr>
            <a:picLocks noChangeAspect="1"/>
          </p:cNvPicPr>
          <p:nvPr/>
        </p:nvPicPr>
        <p:blipFill rotWithShape="1">
          <a:blip r:embed="rId2"/>
          <a:srcRect l="37981" t="3042" r="32924" b="7074"/>
          <a:stretch/>
        </p:blipFill>
        <p:spPr>
          <a:xfrm>
            <a:off x="476503" y="2132856"/>
            <a:ext cx="3108345" cy="3024336"/>
          </a:xfrm>
          <a:prstGeom prst="rect">
            <a:avLst/>
          </a:prstGeom>
        </p:spPr>
      </p:pic>
      <p:sp>
        <p:nvSpPr>
          <p:cNvPr id="6" name="Datumsplatzhalter 5"/>
          <p:cNvSpPr>
            <a:spLocks noGrp="1"/>
          </p:cNvSpPr>
          <p:nvPr>
            <p:ph type="dt" sz="half" idx="11"/>
          </p:nvPr>
        </p:nvSpPr>
        <p:spPr/>
        <p:txBody>
          <a:bodyPr/>
          <a:lstStyle/>
          <a:p>
            <a:pPr>
              <a:defRPr/>
            </a:pPr>
            <a:r>
              <a:rPr lang="en-US" sz="1400" smtClean="0"/>
              <a:t>1st July 2020</a:t>
            </a:r>
            <a:endParaRPr lang="de-DE" sz="1400" dirty="0"/>
          </a:p>
        </p:txBody>
      </p:sp>
      <p:sp>
        <p:nvSpPr>
          <p:cNvPr id="7" name="Foliennummernplatzhalter 6"/>
          <p:cNvSpPr>
            <a:spLocks noGrp="1"/>
          </p:cNvSpPr>
          <p:nvPr>
            <p:ph type="sldNum" sz="quarter" idx="10"/>
          </p:nvPr>
        </p:nvSpPr>
        <p:spPr/>
        <p:txBody>
          <a:bodyPr/>
          <a:lstStyle/>
          <a:p>
            <a:pPr>
              <a:defRPr/>
            </a:pPr>
            <a:fld id="{4F2C0B86-591B-4CFA-B584-8B3C0E675724}" type="slidenum">
              <a:rPr lang="de-DE" smtClean="0"/>
              <a:pPr>
                <a:defRPr/>
              </a:pPr>
              <a:t>6</a:t>
            </a:fld>
            <a:endParaRPr lang="de-DE" dirty="0"/>
          </a:p>
        </p:txBody>
      </p:sp>
    </p:spTree>
    <p:extLst>
      <p:ext uri="{BB962C8B-B14F-4D97-AF65-F5344CB8AC3E}">
        <p14:creationId xmlns:p14="http://schemas.microsoft.com/office/powerpoint/2010/main" val="22099946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p:cNvSpPr/>
          <p:nvPr/>
        </p:nvSpPr>
        <p:spPr bwMode="auto">
          <a:xfrm>
            <a:off x="266830" y="1459209"/>
            <a:ext cx="6918417" cy="744761"/>
          </a:xfrm>
          <a:prstGeom prst="rect">
            <a:avLst/>
          </a:prstGeom>
          <a:solidFill>
            <a:srgbClr val="FF0000">
              <a:alpha val="0"/>
            </a:srgbClr>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22" name="Rechteck 21"/>
          <p:cNvSpPr/>
          <p:nvPr/>
        </p:nvSpPr>
        <p:spPr bwMode="auto">
          <a:xfrm>
            <a:off x="266831" y="2203970"/>
            <a:ext cx="6918417" cy="3961334"/>
          </a:xfrm>
          <a:prstGeom prst="rect">
            <a:avLst/>
          </a:prstGeom>
          <a:solidFill>
            <a:srgbClr val="FF0000">
              <a:alpha val="0"/>
            </a:srgbClr>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2" name="Titel 1"/>
          <p:cNvSpPr>
            <a:spLocks noGrp="1"/>
          </p:cNvSpPr>
          <p:nvPr>
            <p:ph type="title"/>
          </p:nvPr>
        </p:nvSpPr>
        <p:spPr>
          <a:xfrm>
            <a:off x="309248" y="836824"/>
            <a:ext cx="6876000" cy="1008000"/>
          </a:xfrm>
        </p:spPr>
        <p:txBody>
          <a:bodyPr>
            <a:noAutofit/>
          </a:bodyPr>
          <a:lstStyle/>
          <a:p>
            <a:r>
              <a:rPr lang="de-DE" sz="3200" dirty="0">
                <a:solidFill>
                  <a:srgbClr val="68737A"/>
                </a:solidFill>
              </a:rPr>
              <a:t>The </a:t>
            </a:r>
            <a:r>
              <a:rPr lang="de-DE" sz="3200" dirty="0" err="1" smtClean="0">
                <a:solidFill>
                  <a:srgbClr val="68737A"/>
                </a:solidFill>
              </a:rPr>
              <a:t>curriculum</a:t>
            </a:r>
            <a:endParaRPr lang="de-DE" sz="3200" b="1" dirty="0">
              <a:solidFill>
                <a:srgbClr val="868686"/>
              </a:solidFill>
              <a:latin typeface="+mn-lt"/>
              <a:cs typeface="Calibri" panose="020F0502020204030204" pitchFamily="34" charset="0"/>
            </a:endParaRPr>
          </a:p>
        </p:txBody>
      </p:sp>
      <p:grpSp>
        <p:nvGrpSpPr>
          <p:cNvPr id="21" name="Gruppieren 20"/>
          <p:cNvGrpSpPr/>
          <p:nvPr/>
        </p:nvGrpSpPr>
        <p:grpSpPr>
          <a:xfrm>
            <a:off x="360000" y="1587720"/>
            <a:ext cx="8913479" cy="4561428"/>
            <a:chOff x="360000" y="1315844"/>
            <a:chExt cx="8913479" cy="4561428"/>
          </a:xfrm>
        </p:grpSpPr>
        <p:sp>
          <p:nvSpPr>
            <p:cNvPr id="6" name="Textfeld 5"/>
            <p:cNvSpPr txBox="1"/>
            <p:nvPr/>
          </p:nvSpPr>
          <p:spPr>
            <a:xfrm>
              <a:off x="495784" y="1315844"/>
              <a:ext cx="8777695" cy="4561428"/>
            </a:xfrm>
            <a:prstGeom prst="rect">
              <a:avLst/>
            </a:prstGeom>
            <a:noFill/>
          </p:spPr>
          <p:txBody>
            <a:bodyPr wrap="square" rtlCol="0">
              <a:noAutofit/>
            </a:bodyPr>
            <a:lstStyle/>
            <a:p>
              <a:pPr marL="714375">
                <a:lnSpc>
                  <a:spcPct val="120000"/>
                </a:lnSpc>
                <a:spcAft>
                  <a:spcPts val="1100"/>
                </a:spcAft>
                <a:tabLst>
                  <a:tab pos="1260475" algn="l"/>
                </a:tabLst>
              </a:pPr>
              <a:r>
                <a:rPr lang="de-DE" sz="2800" dirty="0">
                  <a:solidFill>
                    <a:srgbClr val="5C6971"/>
                  </a:solidFill>
                  <a:latin typeface="Calibri" pitchFamily="34" charset="0"/>
                  <a:ea typeface="+mn-ea"/>
                </a:rPr>
                <a:t>0	</a:t>
              </a:r>
              <a:r>
                <a:rPr lang="de-DE" sz="2800" dirty="0" err="1">
                  <a:solidFill>
                    <a:srgbClr val="5C6971"/>
                  </a:solidFill>
                  <a:latin typeface="Calibri" pitchFamily="34" charset="0"/>
                  <a:ea typeface="+mn-ea"/>
                </a:rPr>
                <a:t>Mathematical</a:t>
              </a:r>
              <a:r>
                <a:rPr lang="de-DE" sz="2800" dirty="0">
                  <a:solidFill>
                    <a:srgbClr val="5C6971"/>
                  </a:solidFill>
                  <a:latin typeface="Calibri" pitchFamily="34" charset="0"/>
                  <a:ea typeface="+mn-ea"/>
                </a:rPr>
                <a:t> </a:t>
              </a:r>
              <a:r>
                <a:rPr lang="de-DE" sz="2800" dirty="0" err="1">
                  <a:solidFill>
                    <a:srgbClr val="5C6971"/>
                  </a:solidFill>
                  <a:latin typeface="Calibri" pitchFamily="34" charset="0"/>
                  <a:ea typeface="+mn-ea"/>
                </a:rPr>
                <a:t>basics</a:t>
              </a:r>
              <a:endParaRPr lang="de-DE" sz="2800" dirty="0">
                <a:solidFill>
                  <a:srgbClr val="5C6971"/>
                </a:solidFill>
                <a:latin typeface="Calibri" pitchFamily="34" charset="0"/>
                <a:ea typeface="+mn-ea"/>
              </a:endParaRPr>
            </a:p>
            <a:p>
              <a:pPr marL="1260475" indent="-546100">
                <a:lnSpc>
                  <a:spcPct val="120000"/>
                </a:lnSpc>
                <a:spcAft>
                  <a:spcPts val="1100"/>
                </a:spcAft>
                <a:buAutoNum type="arabicPlain"/>
                <a:tabLst>
                  <a:tab pos="1260475" algn="l"/>
                </a:tabLst>
              </a:pPr>
              <a:r>
                <a:rPr lang="de-DE" sz="2800" dirty="0" err="1">
                  <a:solidFill>
                    <a:srgbClr val="5C6971"/>
                  </a:solidFill>
                  <a:latin typeface="Calibri" pitchFamily="34" charset="0"/>
                  <a:ea typeface="+mn-ea"/>
                </a:rPr>
                <a:t>Arithmetic</a:t>
              </a:r>
              <a:endParaRPr lang="de-DE" sz="2800" dirty="0">
                <a:solidFill>
                  <a:srgbClr val="5C6971"/>
                </a:solidFill>
                <a:latin typeface="Calibri" pitchFamily="34" charset="0"/>
                <a:ea typeface="+mn-ea"/>
              </a:endParaRPr>
            </a:p>
            <a:p>
              <a:pPr marL="1260475" indent="-546100">
                <a:lnSpc>
                  <a:spcPct val="120000"/>
                </a:lnSpc>
                <a:spcAft>
                  <a:spcPts val="1100"/>
                </a:spcAft>
                <a:buAutoNum type="arabicPlain"/>
                <a:tabLst>
                  <a:tab pos="1260475" algn="l"/>
                </a:tabLst>
              </a:pPr>
              <a:r>
                <a:rPr lang="de-DE" sz="2800" dirty="0" err="1">
                  <a:solidFill>
                    <a:srgbClr val="5C6971"/>
                  </a:solidFill>
                  <a:latin typeface="Calibri" pitchFamily="34" charset="0"/>
                  <a:ea typeface="+mn-ea"/>
                </a:rPr>
                <a:t>Equations</a:t>
              </a:r>
              <a:r>
                <a:rPr lang="de-DE" sz="2800" dirty="0">
                  <a:solidFill>
                    <a:srgbClr val="5C6971"/>
                  </a:solidFill>
                  <a:latin typeface="Calibri" pitchFamily="34" charset="0"/>
                  <a:ea typeface="+mn-ea"/>
                </a:rPr>
                <a:t> </a:t>
              </a:r>
              <a:r>
                <a:rPr lang="de-DE" sz="2800" dirty="0" err="1">
                  <a:solidFill>
                    <a:srgbClr val="5C6971"/>
                  </a:solidFill>
                  <a:latin typeface="Calibri" pitchFamily="34" charset="0"/>
                  <a:ea typeface="+mn-ea"/>
                </a:rPr>
                <a:t>and</a:t>
              </a:r>
              <a:r>
                <a:rPr lang="de-DE" sz="2800" dirty="0">
                  <a:solidFill>
                    <a:srgbClr val="5C6971"/>
                  </a:solidFill>
                  <a:latin typeface="Calibri" pitchFamily="34" charset="0"/>
                  <a:ea typeface="+mn-ea"/>
                </a:rPr>
                <a:t> </a:t>
              </a:r>
              <a:r>
                <a:rPr lang="de-DE" sz="2800" dirty="0" err="1">
                  <a:solidFill>
                    <a:srgbClr val="5C6971"/>
                  </a:solidFill>
                  <a:latin typeface="Calibri" pitchFamily="34" charset="0"/>
                  <a:ea typeface="+mn-ea"/>
                </a:rPr>
                <a:t>inequalities</a:t>
              </a:r>
              <a:endParaRPr lang="de-DE" sz="2800" dirty="0">
                <a:solidFill>
                  <a:srgbClr val="5C6971"/>
                </a:solidFill>
                <a:latin typeface="Calibri" pitchFamily="34" charset="0"/>
                <a:ea typeface="+mn-ea"/>
              </a:endParaRPr>
            </a:p>
            <a:p>
              <a:pPr marL="1260475" indent="-546100">
                <a:lnSpc>
                  <a:spcPct val="120000"/>
                </a:lnSpc>
                <a:spcAft>
                  <a:spcPts val="1100"/>
                </a:spcAft>
                <a:buAutoNum type="arabicPlain"/>
                <a:tabLst>
                  <a:tab pos="1260475" algn="l"/>
                </a:tabLst>
              </a:pPr>
              <a:r>
                <a:rPr lang="de-DE" sz="2800" dirty="0">
                  <a:solidFill>
                    <a:srgbClr val="5C6971"/>
                  </a:solidFill>
                  <a:latin typeface="Calibri" pitchFamily="34" charset="0"/>
                  <a:ea typeface="+mn-ea"/>
                </a:rPr>
                <a:t>Powers, </a:t>
              </a:r>
              <a:r>
                <a:rPr lang="de-DE" sz="2800" dirty="0" err="1">
                  <a:solidFill>
                    <a:srgbClr val="5C6971"/>
                  </a:solidFill>
                  <a:latin typeface="Calibri" pitchFamily="34" charset="0"/>
                  <a:ea typeface="+mn-ea"/>
                </a:rPr>
                <a:t>roots</a:t>
              </a:r>
              <a:r>
                <a:rPr lang="de-DE" sz="2800" dirty="0">
                  <a:solidFill>
                    <a:srgbClr val="5C6971"/>
                  </a:solidFill>
                  <a:latin typeface="Calibri" pitchFamily="34" charset="0"/>
                  <a:ea typeface="+mn-ea"/>
                </a:rPr>
                <a:t>, </a:t>
              </a:r>
              <a:r>
                <a:rPr lang="de-DE" sz="2800" dirty="0" err="1">
                  <a:solidFill>
                    <a:srgbClr val="5C6971"/>
                  </a:solidFill>
                  <a:latin typeface="Calibri" pitchFamily="34" charset="0"/>
                  <a:ea typeface="+mn-ea"/>
                </a:rPr>
                <a:t>logarithms</a:t>
              </a:r>
              <a:endParaRPr lang="de-DE" sz="2800" dirty="0">
                <a:solidFill>
                  <a:srgbClr val="5C6971"/>
                </a:solidFill>
                <a:latin typeface="Calibri" pitchFamily="34" charset="0"/>
                <a:ea typeface="+mn-ea"/>
              </a:endParaRPr>
            </a:p>
            <a:p>
              <a:pPr marL="1260475" indent="-546100">
                <a:lnSpc>
                  <a:spcPct val="120000"/>
                </a:lnSpc>
                <a:spcAft>
                  <a:spcPts val="1100"/>
                </a:spcAft>
                <a:buAutoNum type="arabicPlain"/>
                <a:tabLst>
                  <a:tab pos="1260475" algn="l"/>
                </a:tabLst>
              </a:pPr>
              <a:r>
                <a:rPr lang="de-DE" sz="2800" dirty="0" err="1">
                  <a:solidFill>
                    <a:srgbClr val="5C6971"/>
                  </a:solidFill>
                  <a:latin typeface="Calibri" pitchFamily="34" charset="0"/>
                  <a:ea typeface="+mn-ea"/>
                </a:rPr>
                <a:t>Functions</a:t>
              </a:r>
              <a:endParaRPr lang="de-DE" sz="2800" dirty="0">
                <a:solidFill>
                  <a:srgbClr val="5C6971"/>
                </a:solidFill>
                <a:latin typeface="Calibri" pitchFamily="34" charset="0"/>
                <a:ea typeface="+mn-ea"/>
              </a:endParaRPr>
            </a:p>
            <a:p>
              <a:pPr marL="1260475" indent="-546100">
                <a:lnSpc>
                  <a:spcPct val="120000"/>
                </a:lnSpc>
                <a:spcAft>
                  <a:spcPts val="1100"/>
                </a:spcAft>
                <a:buAutoNum type="arabicPlain"/>
                <a:tabLst>
                  <a:tab pos="1260475" algn="l"/>
                </a:tabLst>
              </a:pPr>
              <a:r>
                <a:rPr lang="de-DE" sz="2800" dirty="0" err="1">
                  <a:solidFill>
                    <a:srgbClr val="5C6971"/>
                  </a:solidFill>
                  <a:latin typeface="Calibri" pitchFamily="34" charset="0"/>
                  <a:ea typeface="+mn-ea"/>
                </a:rPr>
                <a:t>Geometry</a:t>
              </a:r>
              <a:endParaRPr lang="de-DE" sz="2800" dirty="0">
                <a:solidFill>
                  <a:srgbClr val="5C6971"/>
                </a:solidFill>
                <a:latin typeface="Calibri" pitchFamily="34" charset="0"/>
                <a:ea typeface="+mn-ea"/>
              </a:endParaRPr>
            </a:p>
            <a:p>
              <a:pPr marL="1260475" indent="-546100">
                <a:lnSpc>
                  <a:spcPct val="120000"/>
                </a:lnSpc>
                <a:spcAft>
                  <a:spcPts val="1100"/>
                </a:spcAft>
                <a:buAutoNum type="arabicPlain"/>
                <a:tabLst>
                  <a:tab pos="1260475" algn="l"/>
                </a:tabLst>
              </a:pPr>
              <a:r>
                <a:rPr lang="de-DE" sz="2800" dirty="0" err="1">
                  <a:solidFill>
                    <a:srgbClr val="5C6971"/>
                  </a:solidFill>
                  <a:latin typeface="Calibri" pitchFamily="34" charset="0"/>
                  <a:ea typeface="+mn-ea"/>
                </a:rPr>
                <a:t>Trigonometry</a:t>
              </a:r>
              <a:endParaRPr lang="de-DE" sz="2800" dirty="0">
                <a:solidFill>
                  <a:srgbClr val="5C6971"/>
                </a:solidFill>
                <a:latin typeface="Calibri" pitchFamily="34" charset="0"/>
                <a:ea typeface="+mn-ea"/>
              </a:endParaRPr>
            </a:p>
          </p:txBody>
        </p:sp>
        <p:pic>
          <p:nvPicPr>
            <p:cNvPr id="10" name="Grafik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0000" y="1332000"/>
              <a:ext cx="540000" cy="540000"/>
            </a:xfrm>
            <a:prstGeom prst="rect">
              <a:avLst/>
            </a:prstGeom>
          </p:spPr>
        </p:pic>
        <p:pic>
          <p:nvPicPr>
            <p:cNvPr id="14" name="Grafik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000" y="1980000"/>
              <a:ext cx="540000" cy="540000"/>
            </a:xfrm>
            <a:prstGeom prst="rect">
              <a:avLst/>
            </a:prstGeom>
          </p:spPr>
        </p:pic>
        <p:pic>
          <p:nvPicPr>
            <p:cNvPr id="15" name="Grafik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0000" y="2628000"/>
              <a:ext cx="540000" cy="540000"/>
            </a:xfrm>
            <a:prstGeom prst="rect">
              <a:avLst/>
            </a:prstGeom>
          </p:spPr>
        </p:pic>
        <p:pic>
          <p:nvPicPr>
            <p:cNvPr id="16" name="Grafik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0000" y="3276000"/>
              <a:ext cx="540000" cy="540000"/>
            </a:xfrm>
            <a:prstGeom prst="rect">
              <a:avLst/>
            </a:prstGeom>
          </p:spPr>
        </p:pic>
        <p:pic>
          <p:nvPicPr>
            <p:cNvPr id="17" name="Grafik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60000" y="3924000"/>
              <a:ext cx="540000" cy="540000"/>
            </a:xfrm>
            <a:prstGeom prst="rect">
              <a:avLst/>
            </a:prstGeom>
          </p:spPr>
        </p:pic>
        <p:pic>
          <p:nvPicPr>
            <p:cNvPr id="18" name="Grafik 1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0000" y="4572000"/>
              <a:ext cx="540000" cy="540000"/>
            </a:xfrm>
            <a:prstGeom prst="rect">
              <a:avLst/>
            </a:prstGeom>
          </p:spPr>
        </p:pic>
        <p:pic>
          <p:nvPicPr>
            <p:cNvPr id="19" name="Grafik 1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0000" y="5220000"/>
              <a:ext cx="540000" cy="540000"/>
            </a:xfrm>
            <a:prstGeom prst="rect">
              <a:avLst/>
            </a:prstGeom>
          </p:spPr>
        </p:pic>
      </p:grpSp>
      <p:sp>
        <p:nvSpPr>
          <p:cNvPr id="23" name="Textfeld 22"/>
          <p:cNvSpPr txBox="1"/>
          <p:nvPr/>
        </p:nvSpPr>
        <p:spPr>
          <a:xfrm>
            <a:off x="7309660" y="4226312"/>
            <a:ext cx="2099603" cy="1569660"/>
          </a:xfrm>
          <a:prstGeom prst="rect">
            <a:avLst/>
          </a:prstGeom>
          <a:solidFill>
            <a:srgbClr val="FF0000">
              <a:alpha val="20000"/>
            </a:srgbClr>
          </a:solidFill>
          <a:ln w="19050">
            <a:solidFill>
              <a:schemeClr val="tx1"/>
            </a:solidFill>
          </a:ln>
        </p:spPr>
        <p:txBody>
          <a:bodyPr wrap="square" rtlCol="0">
            <a:spAutoFit/>
          </a:bodyPr>
          <a:lstStyle/>
          <a:p>
            <a:pPr lvl="0"/>
            <a:r>
              <a:rPr lang="de-DE" altLang="de-DE" dirty="0">
                <a:latin typeface="Calibri" panose="020F0502020204030204" pitchFamily="34" charset="0"/>
                <a:cs typeface="Calibri" panose="020F0502020204030204" pitchFamily="34" charset="0"/>
              </a:rPr>
              <a:t>Repetition </a:t>
            </a:r>
            <a:r>
              <a:rPr lang="de-DE" altLang="de-DE" dirty="0" err="1">
                <a:latin typeface="Calibri" panose="020F0502020204030204" pitchFamily="34" charset="0"/>
                <a:cs typeface="Calibri" panose="020F0502020204030204" pitchFamily="34" charset="0"/>
              </a:rPr>
              <a:t>of</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secondary</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school</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curriculum</a:t>
            </a:r>
            <a:endParaRPr lang="de-DE" altLang="de-DE" dirty="0">
              <a:latin typeface="Calibri" panose="020F0502020204030204" pitchFamily="34" charset="0"/>
              <a:cs typeface="Calibri" panose="020F0502020204030204" pitchFamily="34" charset="0"/>
            </a:endParaRPr>
          </a:p>
        </p:txBody>
      </p:sp>
      <p:sp>
        <p:nvSpPr>
          <p:cNvPr id="26" name="Textfeld 25"/>
          <p:cNvSpPr txBox="1"/>
          <p:nvPr/>
        </p:nvSpPr>
        <p:spPr>
          <a:xfrm>
            <a:off x="7278416" y="1484784"/>
            <a:ext cx="2130847" cy="1200329"/>
          </a:xfrm>
          <a:prstGeom prst="rect">
            <a:avLst/>
          </a:prstGeom>
          <a:solidFill>
            <a:srgbClr val="FF0000">
              <a:alpha val="20000"/>
            </a:srgbClr>
          </a:solidFill>
          <a:ln w="19050">
            <a:solidFill>
              <a:schemeClr val="tx1"/>
            </a:solidFill>
          </a:ln>
        </p:spPr>
        <p:txBody>
          <a:bodyPr wrap="square" rtlCol="0">
            <a:spAutoFit/>
          </a:bodyPr>
          <a:lstStyle/>
          <a:p>
            <a:pPr lvl="0"/>
            <a:r>
              <a:rPr lang="de-DE" altLang="de-DE" dirty="0">
                <a:latin typeface="Calibri" panose="020F0502020204030204" pitchFamily="34" charset="0"/>
                <a:cs typeface="Calibri" panose="020F0502020204030204" pitchFamily="34" charset="0"/>
              </a:rPr>
              <a:t>Summary </a:t>
            </a:r>
            <a:r>
              <a:rPr lang="de-DE" altLang="de-DE" dirty="0" err="1">
                <a:latin typeface="Calibri" panose="020F0502020204030204" pitchFamily="34" charset="0"/>
                <a:cs typeface="Calibri" panose="020F0502020204030204" pitchFamily="34" charset="0"/>
              </a:rPr>
              <a:t>of</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mathematical</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basics</a:t>
            </a:r>
            <a:r>
              <a:rPr lang="de-DE" altLang="de-DE" sz="800" dirty="0">
                <a:latin typeface="Calibri" panose="020F0502020204030204" pitchFamily="34" charset="0"/>
                <a:cs typeface="Calibri" panose="020F0502020204030204" pitchFamily="34" charset="0"/>
              </a:rPr>
              <a:t> </a:t>
            </a:r>
            <a:endParaRPr lang="de-DE" altLang="de-DE" sz="4800" dirty="0">
              <a:latin typeface="Calibri" panose="020F0502020204030204" pitchFamily="34" charset="0"/>
              <a:cs typeface="Calibri" panose="020F0502020204030204" pitchFamily="34" charset="0"/>
            </a:endParaRPr>
          </a:p>
        </p:txBody>
      </p:sp>
      <p:sp>
        <p:nvSpPr>
          <p:cNvPr id="4" name="Datumsplatzhalter 3"/>
          <p:cNvSpPr>
            <a:spLocks noGrp="1"/>
          </p:cNvSpPr>
          <p:nvPr>
            <p:ph type="dt" sz="half" idx="11"/>
          </p:nvPr>
        </p:nvSpPr>
        <p:spPr/>
        <p:txBody>
          <a:bodyPr/>
          <a:lstStyle/>
          <a:p>
            <a:pPr>
              <a:defRPr/>
            </a:pPr>
            <a:r>
              <a:rPr lang="en-US" sz="1400" smtClean="0"/>
              <a:t>1st July 2020</a:t>
            </a:r>
            <a:endParaRPr lang="de-DE" sz="1400" dirty="0"/>
          </a:p>
        </p:txBody>
      </p:sp>
      <p:sp>
        <p:nvSpPr>
          <p:cNvPr id="5" name="Foliennummernplatzhalter 4"/>
          <p:cNvSpPr>
            <a:spLocks noGrp="1"/>
          </p:cNvSpPr>
          <p:nvPr>
            <p:ph type="sldNum" sz="quarter" idx="10"/>
          </p:nvPr>
        </p:nvSpPr>
        <p:spPr/>
        <p:txBody>
          <a:bodyPr/>
          <a:lstStyle/>
          <a:p>
            <a:pPr>
              <a:defRPr/>
            </a:pPr>
            <a:fld id="{4F2C0B86-591B-4CFA-B584-8B3C0E675724}" type="slidenum">
              <a:rPr lang="de-DE" smtClean="0"/>
              <a:pPr>
                <a:defRPr/>
              </a:pPr>
              <a:t>7</a:t>
            </a:fld>
            <a:endParaRPr lang="de-DE" dirty="0"/>
          </a:p>
        </p:txBody>
      </p:sp>
    </p:spTree>
    <p:extLst>
      <p:ext uri="{BB962C8B-B14F-4D97-AF65-F5344CB8AC3E}">
        <p14:creationId xmlns:p14="http://schemas.microsoft.com/office/powerpoint/2010/main" val="22524272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2" grpId="1" animBg="1"/>
      <p:bldP spid="23" grpId="0" animBg="1"/>
      <p:bldP spid="23" grpId="1"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bwMode="auto">
          <a:xfrm>
            <a:off x="266830" y="4048244"/>
            <a:ext cx="6558378" cy="1540996"/>
          </a:xfrm>
          <a:prstGeom prst="rect">
            <a:avLst/>
          </a:prstGeom>
          <a:solidFill>
            <a:srgbClr val="FF0000">
              <a:alpha val="0"/>
            </a:srgbClr>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2" name="Titel 1"/>
          <p:cNvSpPr>
            <a:spLocks noGrp="1"/>
          </p:cNvSpPr>
          <p:nvPr>
            <p:ph type="title"/>
          </p:nvPr>
        </p:nvSpPr>
        <p:spPr>
          <a:xfrm>
            <a:off x="272480" y="1052848"/>
            <a:ext cx="6876000" cy="1008000"/>
          </a:xfrm>
        </p:spPr>
        <p:txBody>
          <a:bodyPr>
            <a:noAutofit/>
          </a:bodyPr>
          <a:lstStyle/>
          <a:p>
            <a:r>
              <a:rPr lang="de-DE" sz="3200" dirty="0" smtClean="0">
                <a:solidFill>
                  <a:srgbClr val="68737A"/>
                </a:solidFill>
              </a:rPr>
              <a:t>Further </a:t>
            </a:r>
            <a:r>
              <a:rPr lang="de-DE" sz="3200" dirty="0" err="1" smtClean="0">
                <a:solidFill>
                  <a:srgbClr val="68737A"/>
                </a:solidFill>
              </a:rPr>
              <a:t>courses</a:t>
            </a:r>
            <a:endParaRPr lang="de-DE" sz="3600" b="1" dirty="0">
              <a:solidFill>
                <a:srgbClr val="868686"/>
              </a:solidFill>
              <a:latin typeface="+mn-lt"/>
              <a:cs typeface="Calibri" panose="020F0502020204030204" pitchFamily="34" charset="0"/>
            </a:endParaRPr>
          </a:p>
        </p:txBody>
      </p:sp>
      <p:sp>
        <p:nvSpPr>
          <p:cNvPr id="22" name="Rechteck 21"/>
          <p:cNvSpPr/>
          <p:nvPr/>
        </p:nvSpPr>
        <p:spPr bwMode="auto">
          <a:xfrm>
            <a:off x="266832" y="1916832"/>
            <a:ext cx="6558378" cy="3672408"/>
          </a:xfrm>
          <a:prstGeom prst="rect">
            <a:avLst/>
          </a:prstGeom>
          <a:solidFill>
            <a:srgbClr val="FF0000">
              <a:alpha val="0"/>
            </a:srgbClr>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23" name="Textfeld 22"/>
          <p:cNvSpPr txBox="1"/>
          <p:nvPr/>
        </p:nvSpPr>
        <p:spPr>
          <a:xfrm>
            <a:off x="7001887" y="2651671"/>
            <a:ext cx="2271594" cy="830997"/>
          </a:xfrm>
          <a:prstGeom prst="rect">
            <a:avLst/>
          </a:prstGeom>
          <a:solidFill>
            <a:srgbClr val="FF0000">
              <a:alpha val="20000"/>
            </a:srgbClr>
          </a:solidFill>
          <a:ln w="19050">
            <a:solidFill>
              <a:schemeClr val="tx1"/>
            </a:solidFill>
          </a:ln>
        </p:spPr>
        <p:txBody>
          <a:bodyPr wrap="square" rtlCol="0">
            <a:spAutoFit/>
          </a:bodyPr>
          <a:lstStyle/>
          <a:p>
            <a:r>
              <a:rPr lang="de-DE" dirty="0" err="1">
                <a:latin typeface="Calibri" panose="020F0502020204030204" pitchFamily="34" charset="0"/>
                <a:cs typeface="Calibri" panose="020F0502020204030204" pitchFamily="34" charset="0"/>
              </a:rPr>
              <a:t>Subject-</a:t>
            </a:r>
            <a:r>
              <a:rPr lang="de-DE" dirty="0" err="1" smtClean="0">
                <a:latin typeface="Calibri" panose="020F0502020204030204" pitchFamily="34" charset="0"/>
                <a:cs typeface="Calibri" panose="020F0502020204030204" pitchFamily="34" charset="0"/>
              </a:rPr>
              <a:t>specific</a:t>
            </a:r>
            <a:r>
              <a:rPr lang="de-DE" dirty="0" smtClean="0">
                <a:latin typeface="Calibri" panose="020F0502020204030204" pitchFamily="34" charset="0"/>
                <a:cs typeface="Calibri" panose="020F0502020204030204" pitchFamily="34" charset="0"/>
              </a:rPr>
              <a:t> </a:t>
            </a:r>
            <a:r>
              <a:rPr lang="de-DE" dirty="0" err="1" smtClean="0">
                <a:latin typeface="Calibri" panose="020F0502020204030204" pitchFamily="34" charset="0"/>
                <a:cs typeface="Calibri" panose="020F0502020204030204" pitchFamily="34" charset="0"/>
              </a:rPr>
              <a:t>content</a:t>
            </a:r>
            <a:endParaRPr lang="de-DE" dirty="0">
              <a:latin typeface="Calibri" panose="020F0502020204030204" pitchFamily="34" charset="0"/>
              <a:cs typeface="Calibri" panose="020F0502020204030204" pitchFamily="34" charset="0"/>
            </a:endParaRPr>
          </a:p>
        </p:txBody>
      </p:sp>
      <p:grpSp>
        <p:nvGrpSpPr>
          <p:cNvPr id="13" name="Gruppieren 12"/>
          <p:cNvGrpSpPr/>
          <p:nvPr/>
        </p:nvGrpSpPr>
        <p:grpSpPr>
          <a:xfrm>
            <a:off x="360000" y="2107932"/>
            <a:ext cx="6465209" cy="3481308"/>
            <a:chOff x="360000" y="1315844"/>
            <a:chExt cx="6465209" cy="3481308"/>
          </a:xfrm>
        </p:grpSpPr>
        <p:sp>
          <p:nvSpPr>
            <p:cNvPr id="6" name="Textfeld 5"/>
            <p:cNvSpPr txBox="1"/>
            <p:nvPr/>
          </p:nvSpPr>
          <p:spPr>
            <a:xfrm>
              <a:off x="495785" y="1315844"/>
              <a:ext cx="6329424" cy="3481308"/>
            </a:xfrm>
            <a:prstGeom prst="rect">
              <a:avLst/>
            </a:prstGeom>
            <a:noFill/>
          </p:spPr>
          <p:txBody>
            <a:bodyPr wrap="square" rtlCol="0">
              <a:noAutofit/>
            </a:bodyPr>
            <a:lstStyle/>
            <a:p>
              <a:pPr marL="1260475" indent="-546100">
                <a:lnSpc>
                  <a:spcPct val="120000"/>
                </a:lnSpc>
                <a:spcAft>
                  <a:spcPts val="1100"/>
                </a:spcAft>
                <a:tabLst>
                  <a:tab pos="1260475" algn="l"/>
                </a:tabLst>
              </a:pPr>
              <a:r>
                <a:rPr lang="de-DE" sz="2800" dirty="0">
                  <a:solidFill>
                    <a:srgbClr val="5C6971"/>
                  </a:solidFill>
                  <a:latin typeface="Calibri" pitchFamily="34" charset="0"/>
                  <a:ea typeface="+mn-ea"/>
                </a:rPr>
                <a:t>Linear Algebra</a:t>
              </a:r>
            </a:p>
            <a:p>
              <a:pPr marL="1260475" indent="-546100">
                <a:lnSpc>
                  <a:spcPct val="120000"/>
                </a:lnSpc>
                <a:spcAft>
                  <a:spcPts val="1100"/>
                </a:spcAft>
                <a:tabLst>
                  <a:tab pos="1260475" algn="l"/>
                </a:tabLst>
              </a:pPr>
              <a:r>
                <a:rPr lang="de-DE" sz="2800" dirty="0">
                  <a:solidFill>
                    <a:srgbClr val="5C6971"/>
                  </a:solidFill>
                  <a:latin typeface="Calibri" pitchFamily="34" charset="0"/>
                  <a:ea typeface="+mn-ea"/>
                </a:rPr>
                <a:t>Limits </a:t>
              </a:r>
              <a:r>
                <a:rPr lang="de-DE" sz="2800" dirty="0" err="1">
                  <a:solidFill>
                    <a:srgbClr val="5C6971"/>
                  </a:solidFill>
                  <a:latin typeface="Calibri" pitchFamily="34" charset="0"/>
                  <a:ea typeface="+mn-ea"/>
                </a:rPr>
                <a:t>and</a:t>
              </a:r>
              <a:r>
                <a:rPr lang="de-DE" sz="2800" dirty="0">
                  <a:solidFill>
                    <a:srgbClr val="5C6971"/>
                  </a:solidFill>
                  <a:latin typeface="Calibri" pitchFamily="34" charset="0"/>
                  <a:ea typeface="+mn-ea"/>
                </a:rPr>
                <a:t> </a:t>
              </a:r>
              <a:r>
                <a:rPr lang="de-DE" sz="2800" dirty="0" err="1">
                  <a:solidFill>
                    <a:srgbClr val="5C6971"/>
                  </a:solidFill>
                  <a:latin typeface="Calibri" pitchFamily="34" charset="0"/>
                  <a:ea typeface="+mn-ea"/>
                </a:rPr>
                <a:t>continuity</a:t>
              </a:r>
              <a:endParaRPr lang="de-DE" sz="2800" dirty="0">
                <a:solidFill>
                  <a:srgbClr val="5C6971"/>
                </a:solidFill>
                <a:latin typeface="Calibri" pitchFamily="34" charset="0"/>
                <a:ea typeface="+mn-ea"/>
              </a:endParaRPr>
            </a:p>
            <a:p>
              <a:pPr marL="1260475" indent="-546100">
                <a:lnSpc>
                  <a:spcPct val="120000"/>
                </a:lnSpc>
                <a:spcAft>
                  <a:spcPts val="1100"/>
                </a:spcAft>
                <a:tabLst>
                  <a:tab pos="1260475" algn="l"/>
                </a:tabLst>
              </a:pPr>
              <a:r>
                <a:rPr lang="de-DE" sz="2800" dirty="0" err="1">
                  <a:solidFill>
                    <a:srgbClr val="5C6971"/>
                  </a:solidFill>
                  <a:latin typeface="Calibri" pitchFamily="34" charset="0"/>
                  <a:ea typeface="+mn-ea"/>
                </a:rPr>
                <a:t>C</a:t>
              </a:r>
              <a:r>
                <a:rPr lang="de-DE" sz="2800" dirty="0" err="1" smtClean="0">
                  <a:solidFill>
                    <a:srgbClr val="5C6971"/>
                  </a:solidFill>
                  <a:latin typeface="Calibri" pitchFamily="34" charset="0"/>
                  <a:ea typeface="+mn-ea"/>
                </a:rPr>
                <a:t>alculus</a:t>
              </a:r>
              <a:endParaRPr lang="de-DE" sz="2800" dirty="0">
                <a:solidFill>
                  <a:srgbClr val="5C6971"/>
                </a:solidFill>
                <a:latin typeface="Calibri" pitchFamily="34" charset="0"/>
                <a:ea typeface="+mn-ea"/>
              </a:endParaRPr>
            </a:p>
            <a:p>
              <a:pPr marL="1260475" indent="-546100">
                <a:lnSpc>
                  <a:spcPct val="120000"/>
                </a:lnSpc>
                <a:spcAft>
                  <a:spcPts val="1100"/>
                </a:spcAft>
                <a:tabLst>
                  <a:tab pos="1260475" algn="l"/>
                </a:tabLst>
              </a:pPr>
              <a:r>
                <a:rPr lang="de-DE" sz="2800" dirty="0" err="1">
                  <a:solidFill>
                    <a:srgbClr val="5C6971"/>
                  </a:solidFill>
                  <a:latin typeface="Calibri" pitchFamily="34" charset="0"/>
                  <a:ea typeface="+mn-ea"/>
                </a:rPr>
                <a:t>Logic</a:t>
              </a:r>
              <a:endParaRPr lang="de-DE" sz="2800" dirty="0">
                <a:solidFill>
                  <a:srgbClr val="5C6971"/>
                </a:solidFill>
                <a:latin typeface="Calibri" pitchFamily="34" charset="0"/>
                <a:ea typeface="+mn-ea"/>
              </a:endParaRPr>
            </a:p>
            <a:p>
              <a:pPr marL="1260475" indent="-546100">
                <a:lnSpc>
                  <a:spcPct val="120000"/>
                </a:lnSpc>
                <a:spcAft>
                  <a:spcPts val="1100"/>
                </a:spcAft>
                <a:tabLst>
                  <a:tab pos="1260475" algn="l"/>
                </a:tabLst>
              </a:pPr>
              <a:r>
                <a:rPr lang="de-DE" sz="2800" dirty="0" err="1" smtClean="0">
                  <a:solidFill>
                    <a:srgbClr val="5C6971"/>
                  </a:solidFill>
                  <a:latin typeface="Calibri" pitchFamily="34" charset="0"/>
                  <a:ea typeface="+mn-ea"/>
                </a:rPr>
                <a:t>Stochastics</a:t>
              </a:r>
              <a:endParaRPr lang="de-DE" sz="2800" dirty="0">
                <a:solidFill>
                  <a:srgbClr val="5C6971"/>
                </a:solidFill>
                <a:latin typeface="Calibri" pitchFamily="34" charset="0"/>
                <a:ea typeface="+mn-ea"/>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0000" y="3312000"/>
              <a:ext cx="540000" cy="540000"/>
            </a:xfrm>
            <a:prstGeom prst="rect">
              <a:avLst/>
            </a:prstGeom>
          </p:spPr>
        </p:pic>
        <p:pic>
          <p:nvPicPr>
            <p:cNvPr id="5" name="Grafik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053" y="3960000"/>
              <a:ext cx="540000" cy="540000"/>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0000" y="1368000"/>
              <a:ext cx="540000" cy="540000"/>
            </a:xfrm>
            <a:prstGeom prst="rect">
              <a:avLst/>
            </a:prstGeom>
          </p:spPr>
        </p:pic>
        <p:pic>
          <p:nvPicPr>
            <p:cNvPr id="11" name="Grafik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0000" y="2016000"/>
              <a:ext cx="540000" cy="540000"/>
            </a:xfrm>
            <a:prstGeom prst="rect">
              <a:avLst/>
            </a:prstGeom>
          </p:spPr>
        </p:pic>
        <p:pic>
          <p:nvPicPr>
            <p:cNvPr id="12" name="Grafik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5455" y="2664000"/>
              <a:ext cx="540000" cy="540000"/>
            </a:xfrm>
            <a:prstGeom prst="rect">
              <a:avLst/>
            </a:prstGeom>
          </p:spPr>
        </p:pic>
      </p:grpSp>
      <p:sp>
        <p:nvSpPr>
          <p:cNvPr id="18" name="Textfeld 17"/>
          <p:cNvSpPr txBox="1"/>
          <p:nvPr/>
        </p:nvSpPr>
        <p:spPr>
          <a:xfrm>
            <a:off x="7041232" y="4326195"/>
            <a:ext cx="2271594" cy="830997"/>
          </a:xfrm>
          <a:prstGeom prst="rect">
            <a:avLst/>
          </a:prstGeom>
          <a:solidFill>
            <a:srgbClr val="FF0000">
              <a:alpha val="20000"/>
            </a:srgbClr>
          </a:solidFill>
          <a:ln w="19050">
            <a:solidFill>
              <a:schemeClr val="tx1"/>
            </a:solidFill>
          </a:ln>
        </p:spPr>
        <p:txBody>
          <a:bodyPr wrap="square" rtlCol="0">
            <a:spAutoFit/>
          </a:bodyPr>
          <a:lstStyle/>
          <a:p>
            <a:r>
              <a:rPr lang="de-DE" dirty="0" smtClean="0">
                <a:latin typeface="Calibri" panose="020F0502020204030204" pitchFamily="34" charset="0"/>
                <a:cs typeface="Calibri" panose="020F0502020204030204" pitchFamily="34" charset="0"/>
              </a:rPr>
              <a:t>New </a:t>
            </a:r>
            <a:r>
              <a:rPr lang="de-DE" dirty="0" err="1" smtClean="0">
                <a:latin typeface="Calibri" panose="020F0502020204030204" pitchFamily="34" charset="0"/>
                <a:cs typeface="Calibri" panose="020F0502020204030204" pitchFamily="34" charset="0"/>
              </a:rPr>
              <a:t>courses</a:t>
            </a:r>
            <a:r>
              <a:rPr lang="de-DE" dirty="0" smtClean="0">
                <a:latin typeface="Calibri" panose="020F0502020204030204" pitchFamily="34" charset="0"/>
                <a:cs typeface="Calibri" panose="020F0502020204030204" pitchFamily="34" charset="0"/>
              </a:rPr>
              <a:t> 2020</a:t>
            </a:r>
            <a:endParaRPr lang="de-DE" dirty="0">
              <a:latin typeface="Calibri" panose="020F0502020204030204" pitchFamily="34" charset="0"/>
              <a:cs typeface="Calibri" panose="020F0502020204030204" pitchFamily="34" charset="0"/>
            </a:endParaRPr>
          </a:p>
        </p:txBody>
      </p:sp>
      <p:sp>
        <p:nvSpPr>
          <p:cNvPr id="8" name="Datumsplatzhalter 7"/>
          <p:cNvSpPr>
            <a:spLocks noGrp="1"/>
          </p:cNvSpPr>
          <p:nvPr>
            <p:ph type="dt" sz="half" idx="11"/>
          </p:nvPr>
        </p:nvSpPr>
        <p:spPr/>
        <p:txBody>
          <a:bodyPr/>
          <a:lstStyle/>
          <a:p>
            <a:pPr>
              <a:defRPr/>
            </a:pPr>
            <a:r>
              <a:rPr lang="en-US" sz="1400" smtClean="0"/>
              <a:t>1st July 2020</a:t>
            </a:r>
            <a:endParaRPr lang="de-DE" sz="1400" dirty="0"/>
          </a:p>
        </p:txBody>
      </p:sp>
      <p:sp>
        <p:nvSpPr>
          <p:cNvPr id="9" name="Foliennummernplatzhalter 8"/>
          <p:cNvSpPr>
            <a:spLocks noGrp="1"/>
          </p:cNvSpPr>
          <p:nvPr>
            <p:ph type="sldNum" sz="quarter" idx="10"/>
          </p:nvPr>
        </p:nvSpPr>
        <p:spPr/>
        <p:txBody>
          <a:bodyPr/>
          <a:lstStyle/>
          <a:p>
            <a:pPr>
              <a:defRPr/>
            </a:pPr>
            <a:fld id="{4F2C0B86-591B-4CFA-B584-8B3C0E675724}" type="slidenum">
              <a:rPr lang="de-DE" smtClean="0"/>
              <a:pPr>
                <a:defRPr/>
              </a:pPr>
              <a:t>8</a:t>
            </a:fld>
            <a:endParaRPr lang="de-DE" dirty="0"/>
          </a:p>
        </p:txBody>
      </p:sp>
    </p:spTree>
    <p:extLst>
      <p:ext uri="{BB962C8B-B14F-4D97-AF65-F5344CB8AC3E}">
        <p14:creationId xmlns:p14="http://schemas.microsoft.com/office/powerpoint/2010/main" val="753653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2" grpId="1" animBg="1"/>
      <p:bldP spid="23" grpId="0" animBg="1"/>
      <p:bldP spid="23" grpId="1"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737" y="908832"/>
            <a:ext cx="6876000" cy="1008000"/>
          </a:xfrm>
        </p:spPr>
        <p:txBody>
          <a:bodyPr>
            <a:noAutofit/>
          </a:bodyPr>
          <a:lstStyle/>
          <a:p>
            <a:r>
              <a:rPr lang="de-DE" sz="3000" dirty="0" err="1" smtClean="0">
                <a:solidFill>
                  <a:schemeClr val="tx1">
                    <a:lumMod val="65000"/>
                    <a:lumOff val="35000"/>
                  </a:schemeClr>
                </a:solidFill>
              </a:rPr>
              <a:t>Structure</a:t>
            </a:r>
            <a:r>
              <a:rPr lang="de-DE" sz="3000" dirty="0" smtClean="0">
                <a:solidFill>
                  <a:schemeClr val="tx1">
                    <a:lumMod val="65000"/>
                    <a:lumOff val="35000"/>
                  </a:schemeClr>
                </a:solidFill>
              </a:rPr>
              <a:t> </a:t>
            </a:r>
            <a:r>
              <a:rPr lang="de-DE" sz="3000" dirty="0" err="1" smtClean="0">
                <a:solidFill>
                  <a:schemeClr val="tx1">
                    <a:lumMod val="65000"/>
                    <a:lumOff val="35000"/>
                  </a:schemeClr>
                </a:solidFill>
              </a:rPr>
              <a:t>of</a:t>
            </a:r>
            <a:r>
              <a:rPr lang="de-DE" sz="3000" dirty="0" smtClean="0">
                <a:solidFill>
                  <a:schemeClr val="tx1">
                    <a:lumMod val="65000"/>
                    <a:lumOff val="35000"/>
                  </a:schemeClr>
                </a:solidFill>
              </a:rPr>
              <a:t> a </a:t>
            </a:r>
            <a:r>
              <a:rPr lang="de-DE" sz="3000" dirty="0" err="1" smtClean="0">
                <a:solidFill>
                  <a:schemeClr val="tx1">
                    <a:lumMod val="65000"/>
                    <a:lumOff val="35000"/>
                  </a:schemeClr>
                </a:solidFill>
              </a:rPr>
              <a:t>course</a:t>
            </a:r>
            <a:endParaRPr lang="de-DE" sz="3000" dirty="0">
              <a:solidFill>
                <a:schemeClr val="tx1">
                  <a:lumMod val="65000"/>
                  <a:lumOff val="35000"/>
                </a:schemeClr>
              </a:solidFill>
            </a:endParaRPr>
          </a:p>
        </p:txBody>
      </p:sp>
      <p:sp>
        <p:nvSpPr>
          <p:cNvPr id="5" name="Textfeld 4"/>
          <p:cNvSpPr txBox="1"/>
          <p:nvPr/>
        </p:nvSpPr>
        <p:spPr>
          <a:xfrm>
            <a:off x="6300451" y="2155673"/>
            <a:ext cx="3528392" cy="3505575"/>
          </a:xfrm>
          <a:prstGeom prst="rect">
            <a:avLst/>
          </a:prstGeom>
          <a:noFill/>
        </p:spPr>
        <p:txBody>
          <a:bodyPr wrap="square" rtlCol="0">
            <a:spAutoFit/>
          </a:bodyPr>
          <a:lstStyle/>
          <a:p>
            <a:pPr marL="457200" indent="-457200">
              <a:lnSpc>
                <a:spcPct val="120000"/>
              </a:lnSpc>
              <a:spcAft>
                <a:spcPts val="600"/>
              </a:spcAft>
              <a:buClr>
                <a:srgbClr val="FF0000"/>
              </a:buClr>
              <a:buSzPct val="125000"/>
              <a:buFont typeface="Wingdings" panose="05000000000000000000" pitchFamily="2" charset="2"/>
              <a:buChar char="§"/>
            </a:pPr>
            <a:r>
              <a:rPr lang="de-DE" sz="2800" dirty="0" err="1">
                <a:solidFill>
                  <a:srgbClr val="5C6971"/>
                </a:solidFill>
                <a:latin typeface="Calibri" panose="020F0502020204030204" pitchFamily="34" charset="0"/>
                <a:ea typeface="+mn-ea"/>
                <a:cs typeface="Calibri" panose="020F0502020204030204" pitchFamily="34" charset="0"/>
              </a:rPr>
              <a:t>Pre</a:t>
            </a:r>
            <a:r>
              <a:rPr lang="de-DE" sz="2800" dirty="0">
                <a:solidFill>
                  <a:srgbClr val="5C6971"/>
                </a:solidFill>
                <a:latin typeface="Calibri" panose="020F0502020204030204" pitchFamily="34" charset="0"/>
                <a:ea typeface="+mn-ea"/>
                <a:cs typeface="Calibri" panose="020F0502020204030204" pitchFamily="34" charset="0"/>
              </a:rPr>
              <a:t>-test</a:t>
            </a:r>
          </a:p>
          <a:p>
            <a:pPr marL="457200" indent="-457200">
              <a:lnSpc>
                <a:spcPct val="120000"/>
              </a:lnSpc>
              <a:spcAft>
                <a:spcPts val="600"/>
              </a:spcAft>
              <a:buClr>
                <a:srgbClr val="FF0000"/>
              </a:buClr>
              <a:buSzPct val="125000"/>
              <a:buFont typeface="Wingdings" panose="05000000000000000000" pitchFamily="2" charset="2"/>
              <a:buChar char="§"/>
            </a:pPr>
            <a:r>
              <a:rPr lang="de-DE" sz="2800" dirty="0">
                <a:solidFill>
                  <a:srgbClr val="5C6971"/>
                </a:solidFill>
                <a:latin typeface="Calibri" panose="020F0502020204030204" pitchFamily="34" charset="0"/>
                <a:ea typeface="+mn-ea"/>
                <a:cs typeface="Calibri" panose="020F0502020204030204" pitchFamily="34" charset="0"/>
              </a:rPr>
              <a:t>Learning </a:t>
            </a:r>
            <a:r>
              <a:rPr lang="de-DE" sz="2800" dirty="0" smtClean="0">
                <a:solidFill>
                  <a:srgbClr val="5C6971"/>
                </a:solidFill>
                <a:latin typeface="Calibri" panose="020F0502020204030204" pitchFamily="34" charset="0"/>
                <a:ea typeface="+mn-ea"/>
                <a:cs typeface="Calibri" panose="020F0502020204030204" pitchFamily="34" charset="0"/>
              </a:rPr>
              <a:t>material:</a:t>
            </a:r>
          </a:p>
          <a:p>
            <a:pPr marL="814387" lvl="1" indent="-457200">
              <a:lnSpc>
                <a:spcPct val="120000"/>
              </a:lnSpc>
              <a:spcAft>
                <a:spcPts val="600"/>
              </a:spcAft>
              <a:buClr>
                <a:srgbClr val="FF0000"/>
              </a:buClr>
              <a:buSzPct val="125000"/>
              <a:buFont typeface="Symbol" panose="05050102010706020507" pitchFamily="18" charset="2"/>
              <a:buChar char="-"/>
            </a:pPr>
            <a:r>
              <a:rPr lang="de-DE" sz="2800" dirty="0" err="1">
                <a:solidFill>
                  <a:srgbClr val="5C6971"/>
                </a:solidFill>
                <a:latin typeface="Calibri" panose="020F0502020204030204" pitchFamily="34" charset="0"/>
                <a:ea typeface="+mn-ea"/>
                <a:cs typeface="Calibri" panose="020F0502020204030204" pitchFamily="34" charset="0"/>
              </a:rPr>
              <a:t>Theory</a:t>
            </a:r>
            <a:r>
              <a:rPr lang="de-DE" sz="2800" dirty="0">
                <a:solidFill>
                  <a:srgbClr val="5C6971"/>
                </a:solidFill>
                <a:latin typeface="Calibri" panose="020F0502020204030204" pitchFamily="34" charset="0"/>
                <a:ea typeface="+mn-ea"/>
                <a:cs typeface="Calibri" panose="020F0502020204030204" pitchFamily="34" charset="0"/>
              </a:rPr>
              <a:t> </a:t>
            </a:r>
          </a:p>
          <a:p>
            <a:pPr marL="814387" lvl="1" indent="-457200">
              <a:lnSpc>
                <a:spcPct val="120000"/>
              </a:lnSpc>
              <a:spcAft>
                <a:spcPts val="600"/>
              </a:spcAft>
              <a:buClr>
                <a:srgbClr val="FF0000"/>
              </a:buClr>
              <a:buSzPct val="125000"/>
              <a:buFont typeface="Symbol" panose="05050102010706020507" pitchFamily="18" charset="2"/>
              <a:buChar char="-"/>
            </a:pPr>
            <a:r>
              <a:rPr lang="de-DE" sz="2800" dirty="0">
                <a:solidFill>
                  <a:srgbClr val="5C6971"/>
                </a:solidFill>
                <a:latin typeface="Calibri" panose="020F0502020204030204" pitchFamily="34" charset="0"/>
                <a:ea typeface="+mn-ea"/>
                <a:cs typeface="Calibri" panose="020F0502020204030204" pitchFamily="34" charset="0"/>
              </a:rPr>
              <a:t>Trainings</a:t>
            </a:r>
          </a:p>
          <a:p>
            <a:pPr marL="457200" indent="-457200">
              <a:lnSpc>
                <a:spcPct val="120000"/>
              </a:lnSpc>
              <a:spcAft>
                <a:spcPts val="600"/>
              </a:spcAft>
              <a:buClr>
                <a:srgbClr val="FF0000"/>
              </a:buClr>
              <a:buSzPct val="125000"/>
              <a:buFont typeface="Wingdings" panose="05000000000000000000" pitchFamily="2" charset="2"/>
              <a:buChar char="§"/>
            </a:pPr>
            <a:r>
              <a:rPr lang="de-DE" sz="2800" dirty="0" smtClean="0">
                <a:solidFill>
                  <a:srgbClr val="5C6971"/>
                </a:solidFill>
                <a:latin typeface="Calibri" panose="020F0502020204030204" pitchFamily="34" charset="0"/>
                <a:ea typeface="+mn-ea"/>
                <a:cs typeface="Calibri" panose="020F0502020204030204" pitchFamily="34" charset="0"/>
              </a:rPr>
              <a:t>Post-test</a:t>
            </a:r>
            <a:endParaRPr lang="de-DE" sz="2800" dirty="0">
              <a:solidFill>
                <a:srgbClr val="5C6971"/>
              </a:solidFill>
              <a:latin typeface="Calibri" panose="020F0502020204030204" pitchFamily="34" charset="0"/>
              <a:ea typeface="+mn-ea"/>
              <a:cs typeface="Calibri" panose="020F0502020204030204" pitchFamily="34" charset="0"/>
            </a:endParaRPr>
          </a:p>
          <a:p>
            <a:pPr marL="342900" indent="-342900">
              <a:lnSpc>
                <a:spcPct val="120000"/>
              </a:lnSpc>
              <a:spcAft>
                <a:spcPts val="600"/>
              </a:spcAft>
              <a:buFont typeface="Arial" panose="020B0604020202020204" pitchFamily="34" charset="0"/>
              <a:buChar char="•"/>
            </a:pPr>
            <a:endParaRPr lang="de-DE" dirty="0">
              <a:latin typeface="Calibri" panose="020F0502020204030204" pitchFamily="34" charset="0"/>
              <a:cs typeface="Calibri" panose="020F0502020204030204" pitchFamily="34" charset="0"/>
            </a:endParaRPr>
          </a:p>
        </p:txBody>
      </p:sp>
      <p:pic>
        <p:nvPicPr>
          <p:cNvPr id="11" name="Grafik 10">
            <a:extLst>
              <a:ext uri="{FF2B5EF4-FFF2-40B4-BE49-F238E27FC236}">
                <a16:creationId xmlns:a16="http://schemas.microsoft.com/office/drawing/2014/main" id="{CEF995FA-5DB8-DB4E-A72F-779B11BB036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1307" t="12018" r="29655" b="6330"/>
          <a:stretch/>
        </p:blipFill>
        <p:spPr>
          <a:xfrm>
            <a:off x="438283" y="1780687"/>
            <a:ext cx="5862167" cy="4024577"/>
          </a:xfrm>
          <a:prstGeom prst="rect">
            <a:avLst/>
          </a:prstGeom>
        </p:spPr>
      </p:pic>
      <p:sp>
        <p:nvSpPr>
          <p:cNvPr id="22" name="Textfeld 2"/>
          <p:cNvSpPr txBox="1">
            <a:spLocks noChangeArrowheads="1"/>
          </p:cNvSpPr>
          <p:nvPr/>
        </p:nvSpPr>
        <p:spPr bwMode="auto">
          <a:xfrm>
            <a:off x="2124000" y="2880032"/>
            <a:ext cx="1346200" cy="465455"/>
          </a:xfrm>
          <a:prstGeom prst="rect">
            <a:avLst/>
          </a:prstGeom>
          <a:solidFill>
            <a:srgbClr val="A8E5A5"/>
          </a:solidFill>
          <a:ln w="19050">
            <a:solidFill>
              <a:srgbClr val="38AA32"/>
            </a:solidFill>
            <a:miter lim="800000"/>
            <a:headEnd/>
            <a:tailEnd/>
          </a:ln>
        </p:spPr>
        <p:txBody>
          <a:bodyPr rot="0" vert="horz" wrap="square" lIns="36000" tIns="36000" rIns="36000" bIns="36000" anchor="t" anchorCtr="0">
            <a:noAutofit/>
          </a:bodyPr>
          <a:lstStyle/>
          <a:p>
            <a:pPr>
              <a:lnSpc>
                <a:spcPct val="107000"/>
              </a:lnSpc>
              <a:spcAft>
                <a:spcPts val="0"/>
              </a:spcAft>
            </a:pPr>
            <a:r>
              <a:rPr lang="de-DE" sz="1300" dirty="0">
                <a:effectLst/>
                <a:latin typeface="Calibri" panose="020F0502020204030204" pitchFamily="34" charset="0"/>
                <a:ea typeface="Calibri" panose="020F0502020204030204" pitchFamily="34" charset="0"/>
                <a:cs typeface="Times New Roman" panose="02020603050405020304" pitchFamily="18" charset="0"/>
              </a:rPr>
              <a:t>Lernmodul zu LZ 1</a:t>
            </a:r>
          </a:p>
          <a:p>
            <a:pPr>
              <a:lnSpc>
                <a:spcPct val="107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inkl. Beispielaufgaben</a:t>
            </a:r>
          </a:p>
        </p:txBody>
      </p:sp>
      <p:sp>
        <p:nvSpPr>
          <p:cNvPr id="23" name="Textfeld 2"/>
          <p:cNvSpPr txBox="1">
            <a:spLocks noChangeArrowheads="1"/>
          </p:cNvSpPr>
          <p:nvPr/>
        </p:nvSpPr>
        <p:spPr bwMode="auto">
          <a:xfrm>
            <a:off x="2124000" y="3403400"/>
            <a:ext cx="1346200" cy="465455"/>
          </a:xfrm>
          <a:prstGeom prst="rect">
            <a:avLst/>
          </a:prstGeom>
          <a:solidFill>
            <a:srgbClr val="A8E5A5"/>
          </a:solidFill>
          <a:ln w="19050">
            <a:solidFill>
              <a:srgbClr val="38AA32"/>
            </a:solidFill>
            <a:miter lim="800000"/>
            <a:headEnd/>
            <a:tailEnd/>
          </a:ln>
        </p:spPr>
        <p:txBody>
          <a:bodyPr rot="0" vert="horz" wrap="square" lIns="36000" tIns="36000" rIns="36000" bIns="36000" anchor="t" anchorCtr="0">
            <a:noAutofit/>
          </a:bodyPr>
          <a:lstStyle/>
          <a:p>
            <a:pPr>
              <a:lnSpc>
                <a:spcPct val="107000"/>
              </a:lnSpc>
              <a:spcAft>
                <a:spcPts val="0"/>
              </a:spcAft>
            </a:pPr>
            <a:r>
              <a:rPr lang="de-DE" sz="1300" dirty="0">
                <a:effectLst/>
                <a:latin typeface="Calibri" panose="020F0502020204030204" pitchFamily="34" charset="0"/>
                <a:ea typeface="Calibri" panose="020F0502020204030204" pitchFamily="34" charset="0"/>
                <a:cs typeface="Times New Roman" panose="02020603050405020304" pitchFamily="18" charset="0"/>
              </a:rPr>
              <a:t>Lernmodul zu LZ </a:t>
            </a:r>
            <a:r>
              <a:rPr lang="de-DE" sz="13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de-D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inkl. Beispielaufgaben</a:t>
            </a:r>
          </a:p>
        </p:txBody>
      </p:sp>
      <p:sp>
        <p:nvSpPr>
          <p:cNvPr id="24" name="Textfeld 2"/>
          <p:cNvSpPr txBox="1">
            <a:spLocks noChangeArrowheads="1"/>
          </p:cNvSpPr>
          <p:nvPr/>
        </p:nvSpPr>
        <p:spPr bwMode="auto">
          <a:xfrm>
            <a:off x="2120271" y="3930747"/>
            <a:ext cx="1346200" cy="465455"/>
          </a:xfrm>
          <a:prstGeom prst="rect">
            <a:avLst/>
          </a:prstGeom>
          <a:solidFill>
            <a:srgbClr val="A8E5A5"/>
          </a:solidFill>
          <a:ln w="19050">
            <a:solidFill>
              <a:srgbClr val="38AA32"/>
            </a:solidFill>
            <a:miter lim="800000"/>
            <a:headEnd/>
            <a:tailEnd/>
          </a:ln>
        </p:spPr>
        <p:txBody>
          <a:bodyPr rot="0" vert="horz" wrap="square" lIns="36000" tIns="36000" rIns="36000" bIns="36000" anchor="t" anchorCtr="0">
            <a:noAutofit/>
          </a:bodyPr>
          <a:lstStyle/>
          <a:p>
            <a:pPr>
              <a:lnSpc>
                <a:spcPct val="107000"/>
              </a:lnSpc>
              <a:spcAft>
                <a:spcPts val="0"/>
              </a:spcAft>
            </a:pPr>
            <a:r>
              <a:rPr lang="de-DE" sz="1300" dirty="0">
                <a:effectLst/>
                <a:latin typeface="Calibri" panose="020F0502020204030204" pitchFamily="34" charset="0"/>
                <a:ea typeface="Calibri" panose="020F0502020204030204" pitchFamily="34" charset="0"/>
                <a:cs typeface="Times New Roman" panose="02020603050405020304" pitchFamily="18" charset="0"/>
              </a:rPr>
              <a:t>Lernmodul zu LZ </a:t>
            </a:r>
            <a:r>
              <a:rPr lang="de-DE" sz="13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de-D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inkl. Beispielaufgaben</a:t>
            </a:r>
          </a:p>
        </p:txBody>
      </p:sp>
      <p:sp>
        <p:nvSpPr>
          <p:cNvPr id="4" name="Datumsplatzhalter 3"/>
          <p:cNvSpPr>
            <a:spLocks noGrp="1"/>
          </p:cNvSpPr>
          <p:nvPr>
            <p:ph type="dt" sz="half" idx="11"/>
          </p:nvPr>
        </p:nvSpPr>
        <p:spPr/>
        <p:txBody>
          <a:bodyPr/>
          <a:lstStyle/>
          <a:p>
            <a:pPr>
              <a:defRPr/>
            </a:pPr>
            <a:r>
              <a:rPr lang="en-US" sz="1400" smtClean="0"/>
              <a:t>1st July 2020</a:t>
            </a:r>
            <a:endParaRPr lang="de-DE" sz="1400" dirty="0"/>
          </a:p>
        </p:txBody>
      </p:sp>
      <p:sp>
        <p:nvSpPr>
          <p:cNvPr id="6" name="Foliennummernplatzhalter 5"/>
          <p:cNvSpPr>
            <a:spLocks noGrp="1"/>
          </p:cNvSpPr>
          <p:nvPr>
            <p:ph type="sldNum" sz="quarter" idx="10"/>
          </p:nvPr>
        </p:nvSpPr>
        <p:spPr/>
        <p:txBody>
          <a:bodyPr/>
          <a:lstStyle/>
          <a:p>
            <a:pPr>
              <a:defRPr/>
            </a:pPr>
            <a:fld id="{4F2C0B86-591B-4CFA-B584-8B3C0E675724}" type="slidenum">
              <a:rPr lang="de-DE" smtClean="0"/>
              <a:pPr>
                <a:defRPr/>
              </a:pPr>
              <a:t>9</a:t>
            </a:fld>
            <a:endParaRPr lang="de-DE" dirty="0"/>
          </a:p>
        </p:txBody>
      </p:sp>
    </p:spTree>
    <p:extLst>
      <p:ext uri="{BB962C8B-B14F-4D97-AF65-F5344CB8AC3E}">
        <p14:creationId xmlns:p14="http://schemas.microsoft.com/office/powerpoint/2010/main" val="36376431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A4-Papier (210 x 297 mm)</PresentationFormat>
  <Paragraphs>148</Paragraphs>
  <Slides>18</Slides>
  <Notes>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18</vt:i4>
      </vt:variant>
    </vt:vector>
  </HeadingPairs>
  <TitlesOfParts>
    <vt:vector size="27" baseType="lpstr">
      <vt:lpstr>MS PGothic</vt:lpstr>
      <vt:lpstr>MS PGothic</vt:lpstr>
      <vt:lpstr>Arial</vt:lpstr>
      <vt:lpstr>Calibri</vt:lpstr>
      <vt:lpstr>Lucida Grande</vt:lpstr>
      <vt:lpstr>Symbol</vt:lpstr>
      <vt:lpstr>Times New Roman</vt:lpstr>
      <vt:lpstr>Wingdings</vt:lpstr>
      <vt:lpstr>Leere Präsentation</vt:lpstr>
      <vt:lpstr>PowerPoint-Präsentation</vt:lpstr>
      <vt:lpstr>Baden-Wuerttemberg Cooperative State University Mannheim</vt:lpstr>
      <vt:lpstr>Joint project, funded by the German Federal Ministry of Education and Research (BMBF) and its “Quality pact for teaching”.</vt:lpstr>
      <vt:lpstr>Study preparation in mathematics at DHBW Mannheim</vt:lpstr>
      <vt:lpstr>Course structure</vt:lpstr>
      <vt:lpstr>Our courses at DHBW Mannheim</vt:lpstr>
      <vt:lpstr>The curriculum</vt:lpstr>
      <vt:lpstr>Further courses</vt:lpstr>
      <vt:lpstr>Structure of a course</vt:lpstr>
      <vt:lpstr>Our concept</vt:lpstr>
      <vt:lpstr>PowerPoint-Präsentation</vt:lpstr>
      <vt:lpstr>Evaluation</vt:lpstr>
      <vt:lpstr>PowerPoint-Präsentation</vt:lpstr>
      <vt:lpstr>PowerPoint-Präsentation</vt:lpstr>
      <vt:lpstr>PowerPoint-Präsentation</vt:lpstr>
      <vt:lpstr>PowerPoint-Präsentation</vt:lpstr>
      <vt:lpstr>PowerPoint-Präsentation</vt:lpstr>
      <vt:lpstr>Support was provided by the German Federal Ministry of Education and Research (BMBF) in the context of the Federal “Quality pact for teaching” (ref. number 01PL17012). Responsibility for the content rests exclusively with the authors.   More information on optes: www.optes.de; https://demo.optes.de  Pre-course DHBW Mannheim:  https://studienstart.dhbw-mannheim.de Contacts:  Miriam Weigel miriam.weigel@dhbw-mannheim.de  Johann Franke johann.franke@dhbw-mannheim.de  David Obermayr david.obermayr@dhbw-mannheim.de </vt:lpstr>
    </vt:vector>
  </TitlesOfParts>
  <Company>Andreas Jung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Fuchs, Irina</dc:creator>
  <cp:lastModifiedBy>David Obermayr</cp:lastModifiedBy>
  <cp:revision>691</cp:revision>
  <cp:lastPrinted>2009-06-16T07:45:26Z</cp:lastPrinted>
  <dcterms:modified xsi:type="dcterms:W3CDTF">2020-06-24T14:22:16Z</dcterms:modified>
</cp:coreProperties>
</file>