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314" r:id="rId3"/>
    <p:sldId id="366" r:id="rId4"/>
    <p:sldId id="400" r:id="rId5"/>
    <p:sldId id="370" r:id="rId6"/>
    <p:sldId id="396" r:id="rId7"/>
    <p:sldId id="382" r:id="rId8"/>
    <p:sldId id="381" r:id="rId9"/>
    <p:sldId id="375" r:id="rId10"/>
    <p:sldId id="376" r:id="rId11"/>
    <p:sldId id="377" r:id="rId12"/>
    <p:sldId id="385" r:id="rId13"/>
    <p:sldId id="386" r:id="rId14"/>
    <p:sldId id="378" r:id="rId15"/>
    <p:sldId id="389" r:id="rId16"/>
    <p:sldId id="374" r:id="rId17"/>
    <p:sldId id="390" r:id="rId18"/>
    <p:sldId id="397" r:id="rId19"/>
    <p:sldId id="394" r:id="rId20"/>
    <p:sldId id="395" r:id="rId21"/>
    <p:sldId id="399" r:id="rId22"/>
    <p:sldId id="398" r:id="rId23"/>
  </p:sldIdLst>
  <p:sldSz cx="10460038" cy="756126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F6820"/>
    <a:srgbClr val="E3284A"/>
    <a:srgbClr val="9FAA00"/>
    <a:srgbClr val="00AFAD"/>
    <a:srgbClr val="00B1EA"/>
    <a:srgbClr val="5C705E"/>
    <a:srgbClr val="85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7" autoAdjust="0"/>
    <p:restoredTop sz="83552" autoAdjust="0"/>
  </p:normalViewPr>
  <p:slideViewPr>
    <p:cSldViewPr>
      <p:cViewPr varScale="1">
        <p:scale>
          <a:sx n="89" d="100"/>
          <a:sy n="89" d="100"/>
        </p:scale>
        <p:origin x="1240" y="184"/>
      </p:cViewPr>
      <p:guideLst>
        <p:guide orient="horz" pos="2381"/>
        <p:guide pos="3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856" y="0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>
              <a:defRPr sz="1200"/>
            </a:lvl1pPr>
          </a:lstStyle>
          <a:p>
            <a:pPr>
              <a:defRPr/>
            </a:pPr>
            <a:fld id="{7DF5DECF-8932-4881-9E5C-DEBBCCEE46A2}" type="datetimeFigureOut">
              <a:rPr lang="en-US"/>
              <a:pPr>
                <a:defRPr/>
              </a:pPr>
              <a:t>7/1/21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7135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856" y="6457135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>
              <a:defRPr sz="1200"/>
            </a:lvl1pPr>
          </a:lstStyle>
          <a:p>
            <a:pPr>
              <a:defRPr/>
            </a:pPr>
            <a:fld id="{EB0D181F-50F7-405E-B940-46A5C8393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7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856" y="0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290F68B-F04C-4F67-920A-86F7659E3021}" type="datetimeFigureOut">
              <a:rPr lang="en-US"/>
              <a:pPr>
                <a:defRPr/>
              </a:pPr>
              <a:t>7/1/21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3413" y="509588"/>
            <a:ext cx="3527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6" tIns="45953" rIns="91906" bIns="4595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29116"/>
            <a:ext cx="7899400" cy="3058297"/>
          </a:xfrm>
          <a:prstGeom prst="rect">
            <a:avLst/>
          </a:prstGeom>
        </p:spPr>
        <p:txBody>
          <a:bodyPr vert="horz" lIns="91906" tIns="45953" rIns="91906" bIns="4595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7135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856" y="6457135"/>
            <a:ext cx="4278066" cy="339446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66B9F5-528F-4C2A-A354-EC1E09E36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6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EE7CCC-BC14-49E6-9966-E9B565258F6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8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01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08124-593A-4769-9721-1DADF14987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4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08124-593A-4769-9721-1DADF14987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2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08124-593A-4769-9721-1DADF14987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5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8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4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B9F5-528F-4C2A-A354-EC1E09E36C7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9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UPowerPoint38mm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9163" y="395288"/>
            <a:ext cx="2946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in Black - Arial 40pt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GB"/>
              <a:t>Subheading and date in grey - Arial 30pt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BF4B-A657-4ED2-968B-63F3F76151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A0D5-A2A6-418E-98E6-33E1C84ED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A648-28C9-477C-A768-4D4CC4F2B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4071-7A17-440D-9633-B5526AF0B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E7FB-5C10-49BC-9819-F3B29225B8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7AF7-79CD-48F4-BAE1-C0E100E8C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8585-D2B2-4F03-94D8-7A318C4A5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45D3-2695-4B2F-88FC-43BBB6553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8CD7-434A-4C0C-B8AD-A8D663A877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3F24-CA97-4CB5-AD17-D96D44190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F9BD-B0E8-4D80-AA20-16937B4E0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1FB9-DE68-4BD0-A4EB-8EAED174D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F7C9-8C1F-492F-943F-DD98290FD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8F40-1649-479E-B4EF-60EF293C3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F922-FFC9-43FA-9282-300C24EBC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B13E-B7DE-4097-B997-4F0EC027B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B15E-5957-412A-92B3-064717EF70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85D1-C099-4D6E-92D4-46D8B07D2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BC93-07BD-4C0C-B5E8-8BEE5A1AF1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E1A1-C245-4738-8DEF-4073FAC6A4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F22B-E0AE-4BB9-B4E7-FE8859419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A12D-661C-47AD-AF89-50E2A3900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 in colour - Arial 48pt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Tabbed text information in black with bullet - Arial 28pt</a:t>
            </a:r>
          </a:p>
          <a:p>
            <a:pPr lvl="1"/>
            <a:r>
              <a:rPr lang="en-GB"/>
              <a:t>Bullet point should be in the same colour as heading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11E8589-8F5E-4444-95EE-7C2E20E4F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1" descr="OUPowerPoint18mmShiel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Divider title in black - Arial 50pt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E83FE46-3F84-4F9D-9DF8-09127F235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Picture 6" descr="OUPowerPoint18mmShiel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1.0/deed.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21100/msor.v17i1.89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093/teamat/hrz0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Chmee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2979" y="540271"/>
            <a:ext cx="6916339" cy="2542424"/>
          </a:xfrm>
        </p:spPr>
        <p:txBody>
          <a:bodyPr/>
          <a:lstStyle/>
          <a:p>
            <a:pPr eaLnBrk="1" hangingPunct="1"/>
            <a:r>
              <a:rPr lang="en-GB" dirty="0"/>
              <a:t>E-assessment at masters level: a case study from the Open University's MSc in Mathematics using STACK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08812" y="2484487"/>
            <a:ext cx="83094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0070C0"/>
              </a:solidFill>
            </a:endParaRPr>
          </a:p>
          <a:p>
            <a:r>
              <a:rPr lang="en-GB" sz="4000" dirty="0">
                <a:solidFill>
                  <a:srgbClr val="0070C0"/>
                </a:solidFill>
              </a:rPr>
              <a:t>Ben Mestel</a:t>
            </a:r>
          </a:p>
          <a:p>
            <a:r>
              <a:rPr lang="en-GB" sz="2800" dirty="0">
                <a:solidFill>
                  <a:srgbClr val="0070C0"/>
                </a:solidFill>
              </a:rPr>
              <a:t>School of Mathematics &amp; Statistics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The Open University, UK</a:t>
            </a:r>
          </a:p>
          <a:p>
            <a:endParaRPr lang="en-GB" sz="36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Joint work with Grahame Erskine &amp; Tim Lowe 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92979" y="6156895"/>
            <a:ext cx="93251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/>
              <a:t>EAMS 2021</a:t>
            </a:r>
          </a:p>
          <a:p>
            <a:r>
              <a:rPr lang="en-GB" sz="3600" b="1"/>
              <a:t>2 July </a:t>
            </a:r>
            <a:r>
              <a:rPr lang="en-GB" sz="36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95098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00" y="324247"/>
            <a:ext cx="9410700" cy="811212"/>
          </a:xfrm>
        </p:spPr>
        <p:txBody>
          <a:bodyPr/>
          <a:lstStyle/>
          <a:p>
            <a:r>
              <a:rPr lang="en-US" dirty="0"/>
              <a:t>Devising a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467" y="1404367"/>
                <a:ext cx="9410700" cy="7348548"/>
              </a:xfrm>
            </p:spPr>
            <p:txBody>
              <a:bodyPr/>
              <a:lstStyle/>
              <a:p>
                <a:r>
                  <a:rPr lang="en-GB" dirty="0"/>
                  <a:t>Restrict to quadratic </a:t>
                </a:r>
                <a:r>
                  <a:rPr lang="en-GB" dirty="0" err="1"/>
                  <a:t>functionals</a:t>
                </a:r>
                <a:r>
                  <a:rPr lang="en-GB" dirty="0"/>
                  <a:t>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charset="0"/>
                            </a:rPr>
                            <m:t>𝑎</m:t>
                          </m:r>
                        </m:sub>
                        <m:sup>
                          <m:r>
                            <a:rPr lang="en-GB" i="1">
                              <a:latin typeface="Cambria Math" charset="0"/>
                            </a:rPr>
                            <m:t>𝑏</m:t>
                          </m:r>
                        </m:sup>
                        <m:e>
                          <m:r>
                            <a:rPr lang="en-GB" i="1">
                              <a:latin typeface="Cambria Math" charset="0"/>
                            </a:rPr>
                            <m:t>𝑑𝑥</m:t>
                          </m:r>
                          <m:r>
                            <a:rPr lang="en-GB" i="1">
                              <a:latin typeface="Cambria Math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charset="0"/>
                        </a:rPr>
                        <m:t>) , </m:t>
                      </m:r>
                    </m:oMath>
                  </m:oMathPara>
                </a14:m>
                <a:endParaRPr lang="en-GB" dirty="0"/>
              </a:p>
              <a:p>
                <a:pPr marL="349250" lvl="1" indent="0">
                  <a:buNone/>
                </a:pPr>
                <a:r>
                  <a:rPr lang="en-GB" dirty="0"/>
                  <a:t>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  <m:r>
                          <a:rPr lang="en-GB" i="1">
                            <a:latin typeface="Cambria Math" charset="0"/>
                          </a:rPr>
                          <m:t>,</m:t>
                        </m:r>
                        <m:r>
                          <a:rPr lang="en-GB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GB" dirty="0"/>
                  <a:t>with boundary conditions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 </m:t>
                    </m:r>
                    <m:r>
                      <a:rPr lang="en-GB" i="1"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GB" dirty="0"/>
                  <a:t>,  where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 </m:t>
                    </m:r>
                    <m:r>
                      <a:rPr lang="en-GB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𝐵</m:t>
                    </m:r>
                    <m:r>
                      <a:rPr lang="en-GB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are constants, chosen to reduce the algebra</a:t>
                </a:r>
              </a:p>
              <a:p>
                <a:pPr marL="349250" lvl="1" indent="0">
                  <a:buNone/>
                </a:pPr>
                <a:endParaRPr lang="en-GB" dirty="0"/>
              </a:p>
              <a:p>
                <a:r>
                  <a:rPr lang="en-GB" dirty="0"/>
                  <a:t>The constants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𝑎</m:t>
                    </m:r>
                    <m:r>
                      <a:rPr lang="en-GB" i="1">
                        <a:latin typeface="Cambria Math" charset="0"/>
                      </a:rPr>
                      <m:t>,</m:t>
                    </m:r>
                    <m:r>
                      <a:rPr lang="en-GB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GB" i="1" dirty="0">
                    <a:latin typeface="Cambria Math" charset="0"/>
                  </a:rPr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GB" dirty="0"/>
                  <a:t> specialised as below.</a:t>
                </a:r>
              </a:p>
              <a:p>
                <a:endParaRPr lang="en-GB" dirty="0"/>
              </a:p>
              <a:p>
                <a:r>
                  <a:rPr lang="en-GB" dirty="0"/>
                  <a:t>For this example the Euler-Lagrange equation and the Jacobi equation are the same equation (but different problems !) </a:t>
                </a:r>
                <a:endParaRPr lang="en-US" dirty="0"/>
              </a:p>
              <a:p>
                <a:endParaRPr lang="en-GB" i="1" dirty="0">
                  <a:latin typeface="Cambria Math" charset="0"/>
                </a:endParaRPr>
              </a:p>
              <a:p>
                <a:endParaRPr lang="en-GB" i="1" dirty="0">
                  <a:latin typeface="Cambria Math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467" y="1404367"/>
                <a:ext cx="9410700" cy="7348548"/>
              </a:xfrm>
              <a:blipFill rotWithShape="0">
                <a:blip r:embed="rId2"/>
                <a:stretch>
                  <a:fillRect l="-1295" t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0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31" y="180231"/>
            <a:ext cx="9410700" cy="811212"/>
          </a:xfrm>
        </p:spPr>
        <p:txBody>
          <a:bodyPr/>
          <a:lstStyle/>
          <a:p>
            <a:r>
              <a:rPr lang="en-US"/>
              <a:t>Solving Jacobi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731" y="997316"/>
                <a:ext cx="9410700" cy="7182669"/>
              </a:xfrm>
            </p:spPr>
            <p:txBody>
              <a:bodyPr/>
              <a:lstStyle/>
              <a:p>
                <a:r>
                  <a:rPr lang="en-GB" dirty="0"/>
                  <a:t>Jacobi equation is Euler equation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charset="0"/>
                            </a:rPr>
                            <m:t>𝑢</m:t>
                          </m:r>
                        </m:num>
                        <m:den>
                          <m:r>
                            <a:rPr lang="en-GB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charset="0"/>
                            </a:rPr>
                            <m:t>𝑑𝑢</m:t>
                          </m:r>
                        </m:num>
                        <m:den>
                          <m:r>
                            <a:rPr lang="en-GB" i="1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 charset="0"/>
                        </a:rPr>
                        <m:t> 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</a:rPr>
                        <m:t>𝑢</m:t>
                      </m:r>
                      <m:r>
                        <a:rPr lang="en-GB" i="1">
                          <a:latin typeface="Cambria Math" charset="0"/>
                        </a:rPr>
                        <m:t>=0,      </m:t>
                      </m:r>
                    </m:oMath>
                  </m:oMathPara>
                </a14:m>
                <a:endParaRPr lang="en-GB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en-GB" i="1">
                          <a:latin typeface="Cambria Math" charset="0"/>
                        </a:rPr>
                        <m:t>=0,  </m:t>
                      </m:r>
                      <m:r>
                        <a:rPr lang="en-GB" i="1">
                          <a:latin typeface="Cambria Math" charset="0"/>
                        </a:rPr>
                        <m:t>𝑢</m:t>
                      </m:r>
                      <m:r>
                        <a:rPr lang="en-GB" i="1"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en-GB" i="1">
                          <a:latin typeface="Cambria Math" charset="0"/>
                        </a:rPr>
                        <m:t>=1,</m:t>
                      </m:r>
                    </m:oMath>
                  </m:oMathPara>
                </a14:m>
                <a:endParaRPr lang="en-US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𝑚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=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 The usual transformation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𝑥</m:t>
                    </m:r>
                    <m:r>
                      <a:rPr lang="en-GB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 leads to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charset="0"/>
                            </a:rPr>
                            <m:t>𝑢</m:t>
                          </m:r>
                        </m:num>
                        <m:den>
                          <m:r>
                            <a:rPr lang="en-GB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(</m:t>
                          </m:r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charset="0"/>
                            </a:rPr>
                            <m:t>𝑑𝑢</m:t>
                          </m:r>
                        </m:num>
                        <m:den>
                          <m:r>
                            <a:rPr lang="en-GB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latin typeface="Cambria Math" charset="0"/>
                        </a:rPr>
                        <m:t> 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</a:rPr>
                        <m:t>𝑢</m:t>
                      </m:r>
                      <m:r>
                        <a:rPr lang="en-GB" i="1">
                          <a:latin typeface="Cambria Math" charset="0"/>
                        </a:rPr>
                        <m:t>=0,  </m:t>
                      </m:r>
                    </m:oMath>
                  </m:oMathPara>
                </a14:m>
                <a:endParaRPr lang="en-GB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  <m:r>
                        <a:rPr lang="en-GB" i="1">
                          <a:latin typeface="Cambria Math" charset="0"/>
                        </a:rPr>
                        <m:t>=0</m:t>
                      </m:r>
                      <m:r>
                        <a:rPr lang="en-GB" b="0" i="1" smtClean="0">
                          <a:latin typeface="Cambria Math" charset="0"/>
                        </a:rPr>
                        <m:t>,</m:t>
                      </m:r>
                      <m:r>
                        <a:rPr lang="en-GB" i="1">
                          <a:latin typeface="Cambria Math" charset="0"/>
                        </a:rPr>
                        <m:t> </m:t>
                      </m:r>
                      <m:r>
                        <a:rPr lang="en-GB" b="0" i="1" smtClean="0">
                          <a:latin typeface="Cambria Math" charset="0"/>
                        </a:rPr>
                        <m:t> </m:t>
                      </m:r>
                      <m:r>
                        <a:rPr lang="en-GB" i="1">
                          <a:latin typeface="Cambria Math" charset="0"/>
                        </a:rPr>
                        <m:t>𝑢</m:t>
                      </m:r>
                      <m:r>
                        <a:rPr lang="en-GB" i="1"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  <m:r>
                        <a:rPr lang="en-GB" i="1">
                          <a:latin typeface="Cambria Math" charset="0"/>
                        </a:rPr>
                        <m:t>=1.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Choose auxiliary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charset="0"/>
                      </a:rPr>
                      <m:t>−2</m:t>
                    </m:r>
                    <m:r>
                      <a:rPr lang="en-GB" i="1">
                        <a:latin typeface="Cambria Math" charset="0"/>
                      </a:rPr>
                      <m:t>𝜌𝜆</m:t>
                    </m:r>
                    <m:r>
                      <a:rPr lang="en-GB" i="1">
                        <a:latin typeface="Cambria Math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𝜌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GB" dirty="0"/>
                  <a:t> are ‘nice’ constants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  <m:r>
                      <a:rPr lang="en-GB" i="1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𝜌</m:t>
                    </m:r>
                    <m:r>
                      <a:rPr lang="en-GB" b="0" i="0" smtClean="0">
                        <a:latin typeface="Cambria Math" charset="0"/>
                      </a:rPr>
                      <m:t>,</m:t>
                    </m:r>
                    <m:r>
                      <a:rPr lang="en-GB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GB" dirty="0"/>
                  <a:t> not both zero.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charset="0"/>
                                  </a:rPr>
                                  <m:t>𝜔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𝜌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𝜔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  <m:r>
                      <a:rPr lang="en-GB" i="1">
                        <a:latin typeface="Cambria Math" charset="0"/>
                      </a:rPr>
                      <m:t>)) </m:t>
                    </m:r>
                  </m:oMath>
                </a14:m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  <m:r>
                      <a:rPr lang="en-GB" i="1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GB" dirty="0"/>
                  <a:t> and </a:t>
                </a:r>
                <a:endParaRPr lang="en-GB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i="1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𝑎</m:t>
                    </m:r>
                    <m:r>
                      <a:rPr lang="en-GB" i="1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𝜌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GB" i="1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  <m:r>
                          <a:rPr lang="en-GB" i="1">
                            <a:latin typeface="Cambria Math" charset="0"/>
                          </a:rPr>
                          <m:t>/</m:t>
                        </m:r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</m:e>
                    </m:func>
                    <m:r>
                      <a:rPr lang="en-GB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  <m:r>
                      <a:rPr lang="en-GB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731" y="997316"/>
                <a:ext cx="9410700" cy="7182669"/>
              </a:xfrm>
              <a:blipFill>
                <a:blip r:embed="rId3"/>
                <a:stretch>
                  <a:fillRect l="-1213" t="-1058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7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13" y="396255"/>
            <a:ext cx="9410700" cy="811212"/>
          </a:xfrm>
        </p:spPr>
        <p:txBody>
          <a:bodyPr/>
          <a:lstStyle/>
          <a:p>
            <a:r>
              <a:rPr lang="en-US" dirty="0"/>
              <a:t>Restricting and randomizing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713" y="1434049"/>
                <a:ext cx="9410700" cy="6723312"/>
              </a:xfrm>
            </p:spPr>
            <p:txBody>
              <a:bodyPr/>
              <a:lstStyle/>
              <a:p>
                <a:r>
                  <a:rPr lang="en-GB" dirty="0"/>
                  <a:t>To reduce complexity,  restrict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𝑎</m:t>
                    </m:r>
                    <m:r>
                      <a:rPr lang="en-GB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  <m:r>
                      <a:rPr lang="en-GB" i="1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GB" dirty="0"/>
                  <a:t>, 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charset="0"/>
                              </a:rPr>
                              <m:t>𝜔</m:t>
                            </m:r>
                          </m:den>
                        </m:f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𝜌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𝜔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en-GB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Zeros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(1,</m:t>
                    </m:r>
                    <m:r>
                      <a:rPr lang="en-GB" i="1">
                        <a:latin typeface="Cambria Math" charset="0"/>
                      </a:rPr>
                      <m:t>𝑏</m:t>
                    </m:r>
                    <m:r>
                      <a:rPr lang="en-GB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GB" dirty="0"/>
                  <a:t> if and only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GB" i="1">
                            <a:latin typeface="Cambria Math" charset="0"/>
                          </a:rPr>
                          <m:t> </m:t>
                        </m:r>
                        <m:r>
                          <a:rPr lang="en-GB" i="1">
                            <a:latin typeface="Cambria Math" charset="0"/>
                          </a:rPr>
                          <m:t>𝑏</m:t>
                        </m:r>
                        <m:r>
                          <a:rPr lang="en-GB" i="1">
                            <a:latin typeface="Cambria Math" charset="0"/>
                          </a:rPr>
                          <m:t> </m:t>
                        </m:r>
                      </m:e>
                    </m:func>
                    <m:r>
                      <a:rPr lang="en-GB" i="1">
                        <a:latin typeface="Cambria Math" charset="0"/>
                      </a:rPr>
                      <m:t>≥</m:t>
                    </m:r>
                    <m:r>
                      <a:rPr lang="en-GB" i="1">
                        <a:latin typeface="Cambria Math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r>
                  <a:rPr lang="en-GB" dirty="0"/>
                  <a:t>Vary choice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𝑏</m:t>
                    </m:r>
                    <m:r>
                      <a:rPr lang="en-GB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to flip between the two cases </a:t>
                </a:r>
              </a:p>
              <a:p>
                <a:pPr lvl="1"/>
                <a:r>
                  <a:rPr lang="en-GB" dirty="0"/>
                  <a:t>no zeros &amp; Jacobi test applies</a:t>
                </a:r>
              </a:p>
              <a:p>
                <a:pPr lvl="1"/>
                <a:r>
                  <a:rPr lang="en-GB" dirty="0"/>
                  <a:t>at lest one zero &amp; Jacobi test fails.   </a:t>
                </a:r>
              </a:p>
              <a:p>
                <a:pPr lvl="1"/>
                <a:r>
                  <a:rPr lang="en-GB" dirty="0"/>
                  <a:t>In the first case, </a:t>
                </a:r>
              </a:p>
              <a:p>
                <a:pPr lvl="2"/>
                <a:r>
                  <a:rPr lang="en-GB" dirty="0"/>
                  <a:t>minimum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maximum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GB" dirty="0"/>
                  <a:t> is of fixed sign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≠0</m:t>
                    </m:r>
                  </m:oMath>
                </a14:m>
                <a:r>
                  <a:rPr lang="en-GB" dirty="0"/>
                  <a:t>) so the stationary path is either a local maximum or a local minimum.)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713" y="1434049"/>
                <a:ext cx="9410700" cy="6723312"/>
              </a:xfrm>
              <a:blipFill rotWithShape="0">
                <a:blip r:embed="rId2"/>
                <a:stretch>
                  <a:fillRect l="-1296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46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28303"/>
            <a:ext cx="9410700" cy="811212"/>
          </a:xfrm>
        </p:spPr>
        <p:txBody>
          <a:bodyPr/>
          <a:lstStyle/>
          <a:p>
            <a:r>
              <a:rPr lang="en-US" dirty="0"/>
              <a:t>Euler-Lagrange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1460" y="1639515"/>
                <a:ext cx="9410700" cy="421955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Euler-Lagrange boundary value problem: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 charset="0"/>
                        </a:rPr>
                        <m:t> 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charset="0"/>
                        </a:rPr>
                        <m:t>𝑦</m:t>
                      </m:r>
                      <m:r>
                        <a:rPr lang="en-GB" i="1">
                          <a:latin typeface="Cambria Math" charset="0"/>
                        </a:rPr>
                        <m:t>=0,      </m:t>
                      </m:r>
                    </m:oMath>
                  </m:oMathPara>
                </a14:m>
                <a:endParaRPr lang="en-GB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en-GB" b="0" i="1" smtClean="0">
                          <a:latin typeface="Cambria Math" charset="0"/>
                        </a:rPr>
                        <m:t>𝐴</m:t>
                      </m:r>
                      <m:r>
                        <a:rPr lang="en-GB" i="1">
                          <a:latin typeface="Cambria Math" charset="0"/>
                        </a:rPr>
                        <m:t>,  </m:t>
                      </m:r>
                      <m:r>
                        <a:rPr lang="en-GB" b="0" i="1" smtClean="0">
                          <a:latin typeface="Cambria Math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en-GB" b="0" i="1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simplicity choose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𝐴</m:t>
                    </m:r>
                    <m:r>
                      <a:rPr lang="en-GB" b="0" i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𝐵</m:t>
                    </m:r>
                    <m:r>
                      <a:rPr lang="en-GB" i="1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𝜌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charset="0"/>
                          </a:rPr>
                          <m:t>𝜔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𝑏</m:t>
                            </m:r>
                          </m:e>
                        </m:func>
                      </m:e>
                    </m:func>
                    <m:r>
                      <a:rPr lang="en-GB" b="0" i="0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GB" dirty="0"/>
                  <a:t> is a small random positive integer</a:t>
                </a:r>
              </a:p>
              <a:p>
                <a:r>
                  <a:rPr lang="en-GB" dirty="0"/>
                  <a:t>Stationary path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r>
                      <a:rPr lang="en-GB" i="1">
                        <a:latin typeface="Cambria Math" charset="0"/>
                      </a:rPr>
                      <m:t>𝑘</m:t>
                    </m:r>
                    <m:r>
                      <a:rPr lang="en-GB" i="1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𝜌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𝜔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60" y="1639515"/>
                <a:ext cx="9410700" cy="4219550"/>
              </a:xfrm>
              <a:blipFill rotWithShape="0">
                <a:blip r:embed="rId2"/>
                <a:stretch>
                  <a:fillRect l="-1295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68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16" y="450578"/>
            <a:ext cx="9410700" cy="811212"/>
          </a:xfrm>
        </p:spPr>
        <p:txBody>
          <a:bodyPr/>
          <a:lstStyle/>
          <a:p>
            <a:r>
              <a:rPr lang="en-US" dirty="0"/>
              <a:t>STACK Jacobi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0716" y="1476375"/>
            <a:ext cx="9410700" cy="53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75" y="180231"/>
            <a:ext cx="9410700" cy="811212"/>
          </a:xfrm>
        </p:spPr>
        <p:txBody>
          <a:bodyPr/>
          <a:lstStyle/>
          <a:p>
            <a:r>
              <a:rPr lang="en-US" dirty="0"/>
              <a:t>Question in practice: feedback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5523" y="991443"/>
            <a:ext cx="7416824" cy="64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12279"/>
            <a:ext cx="9410700" cy="811212"/>
          </a:xfrm>
        </p:spPr>
        <p:txBody>
          <a:bodyPr/>
          <a:lstStyle/>
          <a:p>
            <a:r>
              <a:rPr lang="en-US" dirty="0"/>
              <a:t>How did it STACK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2" y="1692399"/>
            <a:ext cx="5152729" cy="7146762"/>
          </a:xfrm>
        </p:spPr>
        <p:txBody>
          <a:bodyPr/>
          <a:lstStyle/>
          <a:p>
            <a:r>
              <a:rPr lang="en-US" dirty="0"/>
              <a:t>Well received by students</a:t>
            </a:r>
          </a:p>
          <a:p>
            <a:r>
              <a:rPr lang="en-US" dirty="0"/>
              <a:t>“Started using these for exam revision. Great questions and the answers are very well written. Would love to see more types of questions.”</a:t>
            </a:r>
          </a:p>
          <a:p>
            <a:r>
              <a:rPr lang="en-US" dirty="0"/>
              <a:t>“Practice quizzes were fabulous for revision”</a:t>
            </a:r>
          </a:p>
          <a:p>
            <a:r>
              <a:rPr lang="en-US" dirty="0"/>
              <a:t>“In particular the practice quizzes and screencasts were by far the most helpful!”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270" y="1423491"/>
            <a:ext cx="3312368" cy="5299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3284" y="6779707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Modern Book Printing, Walk of Ideas, </a:t>
            </a:r>
          </a:p>
          <a:p>
            <a:r>
              <a:rPr lang="en-US" sz="1600" dirty="0"/>
              <a:t>Berlin, 2006.  Photo: Matthew6476 </a:t>
            </a:r>
            <a:r>
              <a:rPr lang="en-US" sz="1600" dirty="0">
                <a:hlinkClick r:id="rId4"/>
              </a:rPr>
              <a:t>CCSAL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663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12279"/>
            <a:ext cx="9410700" cy="811212"/>
          </a:xfrm>
        </p:spPr>
        <p:txBody>
          <a:bodyPr/>
          <a:lstStyle/>
          <a:p>
            <a:r>
              <a:rPr lang="en-US" dirty="0"/>
              <a:t>Statistical analysis of first-year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B62AF-FC23-7741-B705-3ED48B5D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161" y="1620391"/>
            <a:ext cx="7442200" cy="516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4D3531-2AE3-224F-B144-000E4822DB07}"/>
              </a:ext>
            </a:extLst>
          </p:cNvPr>
          <p:cNvSpPr txBox="1"/>
          <p:nvPr/>
        </p:nvSpPr>
        <p:spPr>
          <a:xfrm>
            <a:off x="4653955" y="2118637"/>
            <a:ext cx="58224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Blue: interacted with quizzes</a:t>
            </a:r>
          </a:p>
          <a:p>
            <a:r>
              <a:rPr lang="en-GB" i="1" dirty="0">
                <a:solidFill>
                  <a:srgbClr val="0070C0"/>
                </a:solidFill>
              </a:rPr>
              <a:t>E </a:t>
            </a:r>
            <a:r>
              <a:rPr lang="en-GB" dirty="0">
                <a:solidFill>
                  <a:srgbClr val="0070C0"/>
                </a:solidFill>
              </a:rPr>
              <a:t>= 15.20 + 0.67</a:t>
            </a:r>
            <a:r>
              <a:rPr lang="en-GB" i="1" dirty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Red: did not interact with quizzes</a:t>
            </a:r>
          </a:p>
          <a:p>
            <a:r>
              <a:rPr lang="en-GB" i="1" dirty="0"/>
              <a:t>E </a:t>
            </a:r>
            <a:r>
              <a:rPr lang="en-GB" dirty="0"/>
              <a:t>= −24.99 + 1.22</a:t>
            </a:r>
            <a:r>
              <a:rPr lang="en-GB" i="1" dirty="0"/>
              <a:t>T </a:t>
            </a:r>
            <a:endParaRPr lang="en-GB" dirty="0"/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Exam mark vs</a:t>
            </a:r>
          </a:p>
          <a:p>
            <a:r>
              <a:rPr lang="en-US" dirty="0">
                <a:solidFill>
                  <a:srgbClr val="000000"/>
                </a:solidFill>
              </a:rPr>
              <a:t>continuous assessment mark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1DFD7-D9E6-CC4A-B6F6-2FCCC7D0A3EF}"/>
              </a:ext>
            </a:extLst>
          </p:cNvPr>
          <p:cNvSpPr txBox="1"/>
          <p:nvPr/>
        </p:nvSpPr>
        <p:spPr>
          <a:xfrm>
            <a:off x="1773635" y="6789291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(Mestel &amp; Lowe, 2019)</a:t>
            </a:r>
          </a:p>
        </p:txBody>
      </p:sp>
    </p:spTree>
    <p:extLst>
      <p:ext uri="{BB962C8B-B14F-4D97-AF65-F5344CB8AC3E}">
        <p14:creationId xmlns:p14="http://schemas.microsoft.com/office/powerpoint/2010/main" val="572036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59" y="396255"/>
            <a:ext cx="9410700" cy="818875"/>
          </a:xfrm>
        </p:spPr>
        <p:txBody>
          <a:bodyPr/>
          <a:lstStyle/>
          <a:p>
            <a:r>
              <a:rPr lang="en-US" dirty="0"/>
              <a:t>Some (STACK) authoring tips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912D0-AF1A-824D-8A05-775AFD38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036" y="1918173"/>
            <a:ext cx="5775336" cy="4216729"/>
          </a:xfrm>
        </p:spPr>
        <p:txBody>
          <a:bodyPr/>
          <a:lstStyle/>
          <a:p>
            <a:r>
              <a:rPr lang="en-US" dirty="0"/>
              <a:t>Mostly common sense, but hopefully useful</a:t>
            </a:r>
          </a:p>
          <a:p>
            <a:r>
              <a:rPr lang="en-US" dirty="0"/>
              <a:t>Not hard and fast rules, rather suggestions</a:t>
            </a:r>
          </a:p>
          <a:p>
            <a:r>
              <a:rPr lang="en-US" dirty="0"/>
              <a:t>Based on our experience of authoring e-assessment questions in STACK and other systems</a:t>
            </a:r>
          </a:p>
          <a:p>
            <a:r>
              <a:rPr lang="en-US" dirty="0"/>
              <a:t>Feel free to disagree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BDCDC9-79FD-784C-94DC-EF86C700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3" y="1398519"/>
            <a:ext cx="3337198" cy="53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8918A-AC48-A14D-A80E-3B86AB48132F}"/>
              </a:ext>
            </a:extLst>
          </p:cNvPr>
          <p:cNvSpPr txBox="1"/>
          <p:nvPr/>
        </p:nvSpPr>
        <p:spPr>
          <a:xfrm>
            <a:off x="222593" y="6888009"/>
            <a:ext cx="53351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Bust of Socrates. Photo: </a:t>
            </a:r>
            <a:r>
              <a:rPr lang="en-US" dirty="0" err="1"/>
              <a:t>Bregi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4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78" y="27387"/>
            <a:ext cx="9410700" cy="818875"/>
          </a:xfrm>
        </p:spPr>
        <p:txBody>
          <a:bodyPr/>
          <a:lstStyle/>
          <a:p>
            <a:r>
              <a:rPr lang="en-US" dirty="0"/>
              <a:t>Some question authoring tips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912D0-AF1A-824D-8A05-775AFD38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8" y="684287"/>
            <a:ext cx="9567945" cy="9387375"/>
          </a:xfrm>
        </p:spPr>
        <p:txBody>
          <a:bodyPr/>
          <a:lstStyle/>
          <a:p>
            <a:r>
              <a:rPr lang="en-US" dirty="0"/>
              <a:t>Design and implementation: iterative process, useful to have more than one person involved</a:t>
            </a:r>
          </a:p>
          <a:p>
            <a:r>
              <a:rPr lang="en-US" dirty="0"/>
              <a:t>Start from the solution and derive the question</a:t>
            </a:r>
          </a:p>
          <a:p>
            <a:r>
              <a:rPr lang="en-US" dirty="0"/>
              <a:t>Check the answers - don’t pattern match</a:t>
            </a:r>
          </a:p>
          <a:p>
            <a:r>
              <a:rPr lang="en-US" dirty="0"/>
              <a:t>Handle each case separately – don’t try to do everything in one go</a:t>
            </a:r>
          </a:p>
          <a:p>
            <a:r>
              <a:rPr lang="en-US" dirty="0"/>
              <a:t>Helpful to solve the problem in CAS (Maxima) first, before implementation. </a:t>
            </a:r>
          </a:p>
          <a:p>
            <a:r>
              <a:rPr lang="en-US" dirty="0" err="1"/>
              <a:t>Randomise</a:t>
            </a:r>
            <a:r>
              <a:rPr lang="en-US" dirty="0"/>
              <a:t> in Maxima and then select a good set of parameter values</a:t>
            </a:r>
          </a:p>
          <a:p>
            <a:r>
              <a:rPr lang="en-US" dirty="0"/>
              <a:t>Use multi-question quizzes not questions with many parts</a:t>
            </a:r>
          </a:p>
          <a:p>
            <a:r>
              <a:rPr lang="en-US" dirty="0"/>
              <a:t>Hard work to coax Maxima to display formulae nicely </a:t>
            </a:r>
          </a:p>
          <a:p>
            <a:r>
              <a:rPr lang="en-US" dirty="0"/>
              <a:t>Feedback is often the most time-consuming part and it is frequently omitted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0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44811" y="108223"/>
            <a:ext cx="9415462" cy="818875"/>
          </a:xfrm>
        </p:spPr>
        <p:txBody>
          <a:bodyPr/>
          <a:lstStyle/>
          <a:p>
            <a:r>
              <a:rPr lang="en-GB" dirty="0"/>
              <a:t>The Open University (OU)</a:t>
            </a:r>
          </a:p>
        </p:txBody>
      </p:sp>
      <p:sp>
        <p:nvSpPr>
          <p:cNvPr id="5125" name="Content Placeholder 5"/>
          <p:cNvSpPr>
            <a:spLocks noGrp="1"/>
          </p:cNvSpPr>
          <p:nvPr>
            <p:ph sz="quarter" idx="4"/>
          </p:nvPr>
        </p:nvSpPr>
        <p:spPr>
          <a:xfrm>
            <a:off x="5152541" y="959294"/>
            <a:ext cx="4613981" cy="5915655"/>
          </a:xfrm>
        </p:spPr>
        <p:txBody>
          <a:bodyPr/>
          <a:lstStyle/>
          <a:p>
            <a:r>
              <a:rPr lang="en-GB" dirty="0"/>
              <a:t>Britain’s distance learning university since 1969</a:t>
            </a:r>
          </a:p>
          <a:p>
            <a:r>
              <a:rPr lang="en-GB" dirty="0"/>
              <a:t>Based in Milton Keynes but with offices around the UK in England, Northern Ireland, Scotland and Wales</a:t>
            </a:r>
          </a:p>
          <a:p>
            <a:r>
              <a:rPr lang="en-GB" dirty="0"/>
              <a:t>168,000 students, most studying part-time</a:t>
            </a:r>
          </a:p>
          <a:p>
            <a:r>
              <a:rPr lang="en-GB" dirty="0"/>
              <a:t>Levels from opening to BSc to Masters and PhD</a:t>
            </a:r>
          </a:p>
          <a:p>
            <a:r>
              <a:rPr lang="en-GB" i="1" dirty="0"/>
              <a:t>Modus Operandi: </a:t>
            </a:r>
            <a:r>
              <a:rPr lang="en-GB" dirty="0"/>
              <a:t>high quality course notes, supplemented by tutor-marked assignments, correspondence tuition and  face-to-face/online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CD32-6A5B-BB48-97E8-08403FFD80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irections to Walton Hall | Estates">
            <a:extLst>
              <a:ext uri="{FF2B5EF4-FFF2-40B4-BE49-F238E27FC236}">
                <a16:creationId xmlns:a16="http://schemas.microsoft.com/office/drawing/2014/main" id="{B9D98DD3-B1FD-8648-A5E0-013CA701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8" y="1011976"/>
            <a:ext cx="4054841" cy="54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FDA06-EE45-C748-BAC1-A529A63786DF}"/>
              </a:ext>
            </a:extLst>
          </p:cNvPr>
          <p:cNvSpPr txBox="1"/>
          <p:nvPr/>
        </p:nvSpPr>
        <p:spPr>
          <a:xfrm>
            <a:off x="693516" y="6549287"/>
            <a:ext cx="443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Berrill</a:t>
            </a:r>
            <a:r>
              <a:rPr lang="en-US" sz="2000" dirty="0"/>
              <a:t> Building, Walton Hall Campus, </a:t>
            </a:r>
          </a:p>
          <a:p>
            <a:r>
              <a:rPr lang="en-US" sz="2000" dirty="0"/>
              <a:t>Milton Keynes</a:t>
            </a:r>
          </a:p>
        </p:txBody>
      </p:sp>
    </p:spTree>
    <p:extLst>
      <p:ext uri="{BB962C8B-B14F-4D97-AF65-F5344CB8AC3E}">
        <p14:creationId xmlns:p14="http://schemas.microsoft.com/office/powerpoint/2010/main" val="54021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00" y="180231"/>
            <a:ext cx="9410700" cy="1557539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inhomogeneous linear ODE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B9912D0-AF1A-824D-8A05-775AFD388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200" y="1980430"/>
                <a:ext cx="9567945" cy="7027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b="0" dirty="0"/>
              </a:p>
              <a:p>
                <a:r>
                  <a:rPr lang="en-US" dirty="0"/>
                  <a:t>Discriminant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&gt;0 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&lt;0 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, eigenvalue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B9912D0-AF1A-824D-8A05-775AFD388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200" y="1980430"/>
                <a:ext cx="9567945" cy="7027200"/>
              </a:xfrm>
              <a:blipFill>
                <a:blip r:embed="rId3"/>
                <a:stretch>
                  <a:fillRect l="-1192" t="-53069" r="-9272" b="-18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B26859F-9CCC-944D-B72D-2F6470BE1864}"/>
              </a:ext>
            </a:extLst>
          </p:cNvPr>
          <p:cNvSpPr/>
          <p:nvPr/>
        </p:nvSpPr>
        <p:spPr bwMode="auto">
          <a:xfrm>
            <a:off x="5152585" y="4284687"/>
            <a:ext cx="1323764" cy="1636534"/>
          </a:xfrm>
          <a:prstGeom prst="ellips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9CB8B8-92A3-4D40-824C-E24E0D111E96}"/>
              </a:ext>
            </a:extLst>
          </p:cNvPr>
          <p:cNvSpPr/>
          <p:nvPr/>
        </p:nvSpPr>
        <p:spPr bwMode="auto">
          <a:xfrm>
            <a:off x="277200" y="1532029"/>
            <a:ext cx="4237467" cy="3384376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72C-1FE6-B148-9F8F-15006142B332}"/>
              </a:ext>
            </a:extLst>
          </p:cNvPr>
          <p:cNvSpPr/>
          <p:nvPr/>
        </p:nvSpPr>
        <p:spPr bwMode="auto">
          <a:xfrm>
            <a:off x="8182347" y="4284687"/>
            <a:ext cx="1323764" cy="1636534"/>
          </a:xfrm>
          <a:prstGeom prst="ellips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BA0244-B2E9-FC4A-9CD7-AA694C85E585}"/>
              </a:ext>
            </a:extLst>
          </p:cNvPr>
          <p:cNvSpPr/>
          <p:nvPr/>
        </p:nvSpPr>
        <p:spPr bwMode="auto">
          <a:xfrm>
            <a:off x="3413954" y="5536003"/>
            <a:ext cx="2647528" cy="1097767"/>
          </a:xfrm>
          <a:prstGeom prst="ellips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3A0BB0-0086-A84D-A5E1-B6867A335EE6}"/>
              </a:ext>
            </a:extLst>
          </p:cNvPr>
          <p:cNvSpPr/>
          <p:nvPr/>
        </p:nvSpPr>
        <p:spPr bwMode="auto">
          <a:xfrm>
            <a:off x="5742459" y="1628776"/>
            <a:ext cx="3464768" cy="2456656"/>
          </a:xfrm>
          <a:prstGeom prst="ellips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2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E3284A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8FE35-5C5B-9043-B1A8-0455F3F3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83" y="468263"/>
            <a:ext cx="9410700" cy="811212"/>
          </a:xfrm>
        </p:spPr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C7D575-5492-9841-8C9A-D1FBE6C4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83" y="2628503"/>
            <a:ext cx="9410700" cy="4647616"/>
          </a:xfrm>
        </p:spPr>
        <p:txBody>
          <a:bodyPr/>
          <a:lstStyle/>
          <a:p>
            <a:r>
              <a:rPr lang="en-GB" dirty="0"/>
              <a:t>Grahame Erskine and Ben Mestel, Developing STACK practice questions for the Mathematics Masters Programme at the OU, MSOR Connections, 17 (1) (2018), </a:t>
            </a:r>
            <a:r>
              <a:rPr lang="en-GB" dirty="0">
                <a:hlinkClick r:id="rId3"/>
              </a:rPr>
              <a:t>http://dx.doi.org/10.21100/msor.v17i1.896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Ben Mestel and Tim Lowe, Using STACK to support student learning at masters level: a case study, Teaching Mathematics and its Applications, 03 (2019), </a:t>
            </a:r>
            <a:r>
              <a:rPr lang="en-GB" dirty="0">
                <a:hlinkClick r:id="rId4"/>
              </a:rPr>
              <a:t>https://dx.doi.org/10.1093/teamat/hrz001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44811" y="108223"/>
            <a:ext cx="9415462" cy="818875"/>
          </a:xfrm>
        </p:spPr>
        <p:txBody>
          <a:bodyPr/>
          <a:lstStyle/>
          <a:p>
            <a:r>
              <a:rPr lang="en-GB" dirty="0"/>
              <a:t>e-Assessment at the OU</a:t>
            </a:r>
          </a:p>
        </p:txBody>
      </p:sp>
      <p:sp>
        <p:nvSpPr>
          <p:cNvPr id="5125" name="Content Placeholder 5"/>
          <p:cNvSpPr>
            <a:spLocks noGrp="1"/>
          </p:cNvSpPr>
          <p:nvPr>
            <p:ph sz="quarter" idx="4"/>
          </p:nvPr>
        </p:nvSpPr>
        <p:spPr>
          <a:xfrm>
            <a:off x="5152542" y="1260351"/>
            <a:ext cx="4457116" cy="6284987"/>
          </a:xfrm>
        </p:spPr>
        <p:txBody>
          <a:bodyPr/>
          <a:lstStyle/>
          <a:p>
            <a:r>
              <a:rPr lang="en-GB" dirty="0"/>
              <a:t>The OU was a pioneer in computer-marked objective testing (i.e. multiple choice)</a:t>
            </a:r>
          </a:p>
          <a:p>
            <a:r>
              <a:rPr lang="en-GB" dirty="0"/>
              <a:t>Developed its own bespoke e-assessment system – </a:t>
            </a:r>
            <a:r>
              <a:rPr lang="en-GB" dirty="0" err="1"/>
              <a:t>OpenMark</a:t>
            </a:r>
            <a:r>
              <a:rPr lang="en-GB" dirty="0"/>
              <a:t> (excellent system but required professional programming in many instances)</a:t>
            </a:r>
          </a:p>
          <a:p>
            <a:r>
              <a:rPr lang="en-GB" dirty="0"/>
              <a:t>Since 2008 significant investment in the STACK system although and other systems used as well</a:t>
            </a:r>
          </a:p>
          <a:p>
            <a:pPr marL="398462" lvl="1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D2E0-7F86-0C46-8606-A626C78A36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F53C2-D9D7-D440-943C-4B4E80E0768A}"/>
              </a:ext>
            </a:extLst>
          </p:cNvPr>
          <p:cNvSpPr txBox="1"/>
          <p:nvPr/>
        </p:nvSpPr>
        <p:spPr>
          <a:xfrm>
            <a:off x="166371" y="6437342"/>
            <a:ext cx="769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Early e-assessment at the </a:t>
            </a:r>
          </a:p>
          <a:p>
            <a:r>
              <a:rPr lang="en-GB" sz="2400" dirty="0"/>
              <a:t>OU pioneered by Phil Butcher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52019A4-D1B6-4047-B29F-F7A7CD45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00" y="1067667"/>
            <a:ext cx="5009191" cy="523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85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15" y="468263"/>
            <a:ext cx="9410700" cy="811212"/>
          </a:xfrm>
        </p:spPr>
        <p:txBody>
          <a:bodyPr/>
          <a:lstStyle/>
          <a:p>
            <a:r>
              <a:rPr lang="en-US"/>
              <a:t>STACK AT THE 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049" y="3497726"/>
            <a:ext cx="4651159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9172" y="6610725"/>
            <a:ext cx="4228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Lowe and Tim Hunt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65" y="586784"/>
            <a:ext cx="2597191" cy="271125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5323" y="1296130"/>
            <a:ext cx="6548871" cy="188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>
            <a:lvl1pPr marL="298450" indent="-29845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4923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993775" indent="-196850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392238" indent="-19843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787525" indent="-198438" algn="l" defTabSz="7969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44725" indent="-198438" algn="l" defTabSz="79692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01925" indent="-198438" algn="l" defTabSz="79692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59125" indent="-198438" algn="l" defTabSz="79692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16325" indent="-198438" algn="l" defTabSz="79692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Integrated as part of the Moodle Quiz Engine in the Virtual Learning Environment</a:t>
            </a:r>
          </a:p>
          <a:p>
            <a:r>
              <a:rPr lang="en-US" kern="0" dirty="0"/>
              <a:t>1.3 million STACK questions annually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91" y="3225676"/>
            <a:ext cx="3288710" cy="36404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9795" y="6910131"/>
            <a:ext cx="2659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Chris </a:t>
            </a:r>
            <a:r>
              <a:rPr lang="en-US" dirty="0" err="1"/>
              <a:t>Sangwin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7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44811" y="108223"/>
            <a:ext cx="9415462" cy="818875"/>
          </a:xfrm>
        </p:spPr>
        <p:txBody>
          <a:bodyPr/>
          <a:lstStyle/>
          <a:p>
            <a:r>
              <a:rPr lang="en-GB" dirty="0"/>
              <a:t>Mathematics Master of Science</a:t>
            </a:r>
          </a:p>
        </p:txBody>
      </p:sp>
      <p:sp>
        <p:nvSpPr>
          <p:cNvPr id="5125" name="Content Placeholder 5"/>
          <p:cNvSpPr>
            <a:spLocks noGrp="1"/>
          </p:cNvSpPr>
          <p:nvPr>
            <p:ph sz="quarter" idx="4"/>
          </p:nvPr>
        </p:nvSpPr>
        <p:spPr>
          <a:xfrm>
            <a:off x="5152542" y="1260351"/>
            <a:ext cx="4457116" cy="7183695"/>
          </a:xfrm>
        </p:spPr>
        <p:txBody>
          <a:bodyPr/>
          <a:lstStyle/>
          <a:p>
            <a:r>
              <a:rPr lang="en-GB" dirty="0"/>
              <a:t>Mathematics MSc offered since 1980s</a:t>
            </a:r>
          </a:p>
          <a:p>
            <a:r>
              <a:rPr lang="en-GB" dirty="0"/>
              <a:t>About 500 students</a:t>
            </a:r>
          </a:p>
          <a:p>
            <a:r>
              <a:rPr lang="en-GB" dirty="0"/>
              <a:t>2 - 6 years to complete 6 30-credit modules</a:t>
            </a:r>
          </a:p>
          <a:p>
            <a:r>
              <a:rPr lang="en-GB" dirty="0"/>
              <a:t>Modules cover a range of subjects in pure and applied mathematics but not statistics</a:t>
            </a:r>
          </a:p>
          <a:p>
            <a:r>
              <a:rPr lang="en-GB" dirty="0"/>
              <a:t>STACK used for two modules:</a:t>
            </a:r>
          </a:p>
          <a:p>
            <a:pPr lvl="1"/>
            <a:r>
              <a:rPr lang="en-GB" dirty="0"/>
              <a:t>M820 Calculus of Variations and Advanced Calculus</a:t>
            </a:r>
          </a:p>
          <a:p>
            <a:pPr lvl="1"/>
            <a:r>
              <a:rPr lang="en-GB" dirty="0"/>
              <a:t>M823 Analytic Number Theory I</a:t>
            </a:r>
          </a:p>
          <a:p>
            <a:r>
              <a:rPr lang="en-GB" dirty="0"/>
              <a:t>Modules mainly assessed by final exam</a:t>
            </a:r>
          </a:p>
          <a:p>
            <a:pPr marL="398462" lvl="1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D2E0-7F86-0C46-8606-A626C78A36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F53C2-D9D7-D440-943C-4B4E80E0768A}"/>
              </a:ext>
            </a:extLst>
          </p:cNvPr>
          <p:cNvSpPr txBox="1"/>
          <p:nvPr/>
        </p:nvSpPr>
        <p:spPr>
          <a:xfrm>
            <a:off x="621507" y="6676230"/>
            <a:ext cx="7699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Alan Turing Building at Open University </a:t>
            </a:r>
          </a:p>
          <a:p>
            <a:r>
              <a:rPr lang="en-GB" sz="1800" dirty="0"/>
              <a:t>Campus in Milton Keynes, Spring 2013  </a:t>
            </a:r>
          </a:p>
          <a:p>
            <a:r>
              <a:rPr lang="en-GB" sz="1800" dirty="0"/>
              <a:t>Photo by: </a:t>
            </a:r>
            <a:r>
              <a:rPr lang="en-GB" sz="1800" dirty="0">
                <a:hlinkClick r:id="rId3" tooltip="User:Chmee2"/>
              </a:rPr>
              <a:t>Chmee2</a:t>
            </a:r>
            <a:endParaRPr lang="en-GB" sz="1800" dirty="0"/>
          </a:p>
          <a:p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1DC718E-3F03-164E-929A-7117B7D2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3" y="930706"/>
            <a:ext cx="3847066" cy="57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7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67108"/>
            <a:ext cx="9410700" cy="1557539"/>
          </a:xfrm>
        </p:spPr>
        <p:txBody>
          <a:bodyPr/>
          <a:lstStyle/>
          <a:p>
            <a:r>
              <a:rPr lang="en-US" dirty="0"/>
              <a:t>M820 Calculus of Variations &amp; Advanced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15" y="2412479"/>
            <a:ext cx="9410700" cy="5423213"/>
          </a:xfrm>
        </p:spPr>
        <p:txBody>
          <a:bodyPr/>
          <a:lstStyle/>
          <a:p>
            <a:r>
              <a:rPr lang="en-US" dirty="0"/>
              <a:t>Introductory module of the MSc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About 130 students annually</a:t>
            </a:r>
          </a:p>
          <a:p>
            <a:r>
              <a:rPr lang="en-US" dirty="0"/>
              <a:t>8 multi-question STACK quizzes were developed to assist with learning and preparation for the module exam (currently taken remotely)</a:t>
            </a:r>
          </a:p>
          <a:p>
            <a:r>
              <a:rPr lang="en-US" dirty="0"/>
              <a:t>30 STACK questions in total</a:t>
            </a:r>
          </a:p>
          <a:p>
            <a:r>
              <a:rPr lang="en-US" dirty="0"/>
              <a:t>STACK questions developed first in 2017 and extended in 2020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7" y="161935"/>
            <a:ext cx="9410700" cy="818875"/>
          </a:xfrm>
        </p:spPr>
        <p:txBody>
          <a:bodyPr/>
          <a:lstStyle/>
          <a:p>
            <a:r>
              <a:rPr lang="en-US" dirty="0"/>
              <a:t>8 multi-question STACK quizzes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67" y="980810"/>
            <a:ext cx="9410700" cy="7023651"/>
          </a:xfrm>
        </p:spPr>
        <p:txBody>
          <a:bodyPr/>
          <a:lstStyle/>
          <a:p>
            <a:pPr lvl="0"/>
            <a:r>
              <a:rPr lang="en-GB" sz="2400" dirty="0"/>
              <a:t>Solution of the </a:t>
            </a:r>
            <a:r>
              <a:rPr lang="en-GB" sz="2400" b="1" dirty="0"/>
              <a:t>Euler-Lagrange differential equation</a:t>
            </a:r>
            <a:r>
              <a:rPr lang="en-GB" sz="2400" dirty="0"/>
              <a:t> for quadratic functionals to obtain the stationary path.</a:t>
            </a:r>
            <a:endParaRPr lang="en-US" sz="2400" dirty="0"/>
          </a:p>
          <a:p>
            <a:pPr lvl="0"/>
            <a:r>
              <a:rPr lang="en-GB" sz="2400" dirty="0"/>
              <a:t>Solution of </a:t>
            </a:r>
            <a:r>
              <a:rPr lang="en-GB" sz="2400" dirty="0" err="1"/>
              <a:t>variational</a:t>
            </a:r>
            <a:r>
              <a:rPr lang="en-GB" sz="2400" dirty="0"/>
              <a:t> problems through the </a:t>
            </a:r>
            <a:r>
              <a:rPr lang="en-GB" sz="2400" b="1" dirty="0"/>
              <a:t>first-integral,</a:t>
            </a:r>
            <a:r>
              <a:rPr lang="en-GB" sz="2400" dirty="0"/>
              <a:t> for those </a:t>
            </a:r>
            <a:r>
              <a:rPr lang="en-GB" sz="2400" dirty="0" err="1"/>
              <a:t>functionals</a:t>
            </a:r>
            <a:r>
              <a:rPr lang="en-GB" sz="2400" dirty="0"/>
              <a:t> permitting such an approach.</a:t>
            </a:r>
            <a:endParaRPr lang="en-US" sz="2400" dirty="0"/>
          </a:p>
          <a:p>
            <a:pPr lvl="0"/>
            <a:r>
              <a:rPr lang="en-GB" sz="2400" dirty="0"/>
              <a:t>Local classification of stationary paths of </a:t>
            </a:r>
            <a:r>
              <a:rPr lang="en-GB" sz="2400" dirty="0" err="1"/>
              <a:t>functionals</a:t>
            </a:r>
            <a:r>
              <a:rPr lang="en-GB" sz="2400" dirty="0"/>
              <a:t> into minima, maxima and saddle points, through the analysis of the </a:t>
            </a:r>
            <a:r>
              <a:rPr lang="en-GB" sz="2400" b="1" dirty="0"/>
              <a:t>Jacobi differential equation</a:t>
            </a:r>
            <a:r>
              <a:rPr lang="en-GB" sz="2400" dirty="0"/>
              <a:t>.</a:t>
            </a:r>
            <a:endParaRPr lang="en-US" sz="2400" dirty="0"/>
          </a:p>
          <a:p>
            <a:pPr lvl="0"/>
            <a:r>
              <a:rPr lang="en-GB" sz="2400" dirty="0"/>
              <a:t>Calculation of the </a:t>
            </a:r>
            <a:r>
              <a:rPr lang="en-GB" sz="2400" b="1" dirty="0" err="1"/>
              <a:t>Noether</a:t>
            </a:r>
            <a:r>
              <a:rPr lang="en-GB" sz="2400" b="1" dirty="0"/>
              <a:t> invariants </a:t>
            </a:r>
            <a:r>
              <a:rPr lang="en-GB" sz="2400" dirty="0"/>
              <a:t>(first-integrals) for </a:t>
            </a:r>
            <a:r>
              <a:rPr lang="en-GB" sz="2400" dirty="0" err="1"/>
              <a:t>functionals</a:t>
            </a:r>
            <a:r>
              <a:rPr lang="en-GB" sz="2400" dirty="0"/>
              <a:t> invariant under a scale change in the variables.</a:t>
            </a:r>
            <a:endParaRPr lang="en-US" sz="2400" dirty="0"/>
          </a:p>
          <a:p>
            <a:pPr lvl="0"/>
            <a:r>
              <a:rPr lang="en-GB" sz="2400" dirty="0"/>
              <a:t>Diagonalisation of quadratic functionals involving </a:t>
            </a:r>
            <a:r>
              <a:rPr lang="en-GB" sz="2400" b="1" dirty="0"/>
              <a:t>two dependent variables</a:t>
            </a:r>
            <a:r>
              <a:rPr lang="en-GB" sz="2400" dirty="0"/>
              <a:t>, therefore allowing the stationary paths to be calculated by the solution of two independent variational problems.</a:t>
            </a:r>
          </a:p>
          <a:p>
            <a:pPr lvl="0"/>
            <a:r>
              <a:rPr lang="en-GB" sz="2400" b="1" dirty="0"/>
              <a:t>Constrained variational problems</a:t>
            </a:r>
            <a:r>
              <a:rPr lang="en-GB" sz="2400" dirty="0"/>
              <a:t> with integral constraints.</a:t>
            </a:r>
            <a:endParaRPr lang="en-GB" sz="2400" b="1" dirty="0"/>
          </a:p>
          <a:p>
            <a:pPr lvl="0"/>
            <a:r>
              <a:rPr lang="en-US" sz="2400"/>
              <a:t>Non-fixed </a:t>
            </a:r>
            <a:r>
              <a:rPr lang="en-US" sz="2400" dirty="0"/>
              <a:t>endpoint conditions using the </a:t>
            </a:r>
            <a:r>
              <a:rPr lang="en-US" sz="2400" b="1"/>
              <a:t>transversality condition</a:t>
            </a:r>
            <a:r>
              <a:rPr lang="en-US" sz="2400"/>
              <a:t>.</a:t>
            </a:r>
            <a:endParaRPr lang="en-US" sz="2400" b="1" dirty="0"/>
          </a:p>
          <a:p>
            <a:pPr lvl="0"/>
            <a:r>
              <a:rPr lang="en-GB" sz="2400" dirty="0"/>
              <a:t>The use of the </a:t>
            </a:r>
            <a:r>
              <a:rPr lang="en-GB" sz="2400" b="1" dirty="0"/>
              <a:t>Rayleigh-Ritz method </a:t>
            </a:r>
            <a:r>
              <a:rPr lang="en-GB" sz="2400" dirty="0"/>
              <a:t>to find an upper bound for the least eigenvalue of a Sturm-Liouville problem.            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5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83" y="180231"/>
            <a:ext cx="9410700" cy="1557539"/>
          </a:xfrm>
        </p:spPr>
        <p:txBody>
          <a:bodyPr/>
          <a:lstStyle/>
          <a:p>
            <a:r>
              <a:rPr lang="en-US" dirty="0"/>
              <a:t>Crash course in Calculus of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4983" y="1908423"/>
                <a:ext cx="9410700" cy="5783824"/>
              </a:xfrm>
            </p:spPr>
            <p:txBody>
              <a:bodyPr/>
              <a:lstStyle/>
              <a:p>
                <a:r>
                  <a:rPr lang="en-GB" dirty="0"/>
                  <a:t>Applications in physics, biology, control engineering, economics and chemistry and more...</a:t>
                </a:r>
              </a:p>
              <a:p>
                <a:r>
                  <a:rPr lang="en-GB" dirty="0"/>
                  <a:t>Extremal paths of </a:t>
                </a:r>
                <a:r>
                  <a:rPr lang="en-GB" dirty="0" err="1"/>
                  <a:t>functionals</a:t>
                </a:r>
                <a:r>
                  <a:rPr lang="en-GB" dirty="0"/>
                  <a:t> of the form</a:t>
                </a:r>
              </a:p>
              <a:p>
                <a:pPr marL="0" indent="0" algn="ctr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latin typeface="Cambria Math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charset="0"/>
                          </a:rPr>
                          <m:t>𝑑𝑥</m:t>
                        </m:r>
                        <m:r>
                          <a:rPr lang="en-GB" i="1">
                            <a:latin typeface="Cambria Math" charset="0"/>
                          </a:rPr>
                          <m:t> </m:t>
                        </m:r>
                        <m:r>
                          <a:rPr lang="en-GB" i="1">
                            <a:latin typeface="Cambria Math" charset="0"/>
                          </a:rPr>
                          <m:t>𝐹</m:t>
                        </m:r>
                        <m:r>
                          <a:rPr lang="en-GB" i="1">
                            <a:latin typeface="Cambria Math" charset="0"/>
                          </a:rPr>
                          <m:t>(</m:t>
                        </m:r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  <m:r>
                          <a:rPr lang="en-GB" i="1">
                            <a:latin typeface="Cambria Math" charset="0"/>
                          </a:rPr>
                          <m:t>,</m:t>
                        </m:r>
                        <m:r>
                          <a:rPr lang="en-GB" i="1">
                            <a:latin typeface="Cambria Math" charset="0"/>
                          </a:rPr>
                          <m:t>𝑦</m:t>
                        </m:r>
                        <m:r>
                          <a:rPr lang="en-GB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(and generalisations) together with boundary conditions and constraints. </a:t>
                </a:r>
                <a:endParaRPr lang="en-US" dirty="0"/>
              </a:p>
              <a:p>
                <a:pPr algn="ctr"/>
                <a:r>
                  <a:rPr lang="en-GB" dirty="0"/>
                  <a:t>Stationary paths solve Euler-Lagrange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GB" i="1">
                                <a:latin typeface="Cambria Math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i="1">
                        <a:latin typeface="Cambria Math" charset="0"/>
                      </a:rPr>
                      <m:t>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charset="0"/>
                          </a:rPr>
                          <m:t>𝜕</m:t>
                        </m:r>
                        <m:r>
                          <a:rPr lang="en-GB" i="1">
                            <a:latin typeface="Cambria Math" charset="0"/>
                          </a:rPr>
                          <m:t>𝐹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𝜕</m:t>
                        </m:r>
                        <m:r>
                          <a:rPr lang="en-GB" i="1">
                            <a:latin typeface="Cambria Math" charset="0"/>
                          </a:rPr>
                          <m:t>𝑦</m:t>
                        </m:r>
                      </m:den>
                    </m:f>
                    <m:r>
                      <a:rPr lang="en-GB" i="1">
                        <a:latin typeface="Cambria Math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Second order differential equation – boundary value problem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983" y="1908423"/>
                <a:ext cx="9410700" cy="5783824"/>
              </a:xfrm>
              <a:blipFill>
                <a:blip r:embed="rId2"/>
                <a:stretch>
                  <a:fillRect l="-1348" t="-1316"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45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7" y="396255"/>
            <a:ext cx="9410700" cy="811212"/>
          </a:xfrm>
        </p:spPr>
        <p:txBody>
          <a:bodyPr/>
          <a:lstStyle/>
          <a:p>
            <a:r>
              <a:rPr lang="en-US" dirty="0"/>
              <a:t>Classification via Jacobi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467" y="1404367"/>
                <a:ext cx="9410700" cy="6199195"/>
              </a:xfrm>
            </p:spPr>
            <p:txBody>
              <a:bodyPr/>
              <a:lstStyle/>
              <a:p>
                <a:r>
                  <a:rPr lang="en-GB" dirty="0"/>
                  <a:t>Classification of stationary paths into local maxima, local minima and saddles – generally a hard problem </a:t>
                </a:r>
                <a:r>
                  <a:rPr lang="en-GB" dirty="0">
                    <a:sym typeface="Wingdings"/>
                  </a:rPr>
                  <a:t> </a:t>
                </a:r>
              </a:p>
              <a:p>
                <a:r>
                  <a:rPr lang="en-GB" dirty="0"/>
                  <a:t>One approach – solve the Jacobi differential equation initial value problem</a:t>
                </a: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 </m:t>
                        </m:r>
                        <m:r>
                          <a:rPr lang="en-GB" i="1">
                            <a:latin typeface="Cambria Math" charset="0"/>
                          </a:rPr>
                          <m:t>𝑃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charset="0"/>
                              </a:rPr>
                              <m:t>𝑑𝑢</m:t>
                            </m:r>
                          </m:num>
                          <m:den>
                            <m:r>
                              <a:rPr lang="en-GB" i="1">
                                <a:latin typeface="Cambria Math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–</m:t>
                    </m:r>
                    <m:r>
                      <a:rPr lang="en-GB" i="1">
                        <a:latin typeface="Cambria Math" charset="0"/>
                      </a:rPr>
                      <m:t>𝑄</m:t>
                    </m:r>
                    <m:r>
                      <a:rPr lang="en-GB" i="1">
                        <a:latin typeface="Cambria Math" charset="0"/>
                      </a:rPr>
                      <m:t> </m:t>
                    </m:r>
                    <m:r>
                      <a:rPr lang="en-GB" i="1">
                        <a:latin typeface="Cambria Math" charset="0"/>
                      </a:rPr>
                      <m:t>𝑢</m:t>
                    </m:r>
                    <m:r>
                      <a:rPr lang="en-GB" i="1">
                        <a:latin typeface="Cambria Math" charset="0"/>
                      </a:rPr>
                      <m:t>=0,  </m:t>
                    </m:r>
                    <m:r>
                      <a:rPr lang="en-GB" i="1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 0,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  </m:t>
                        </m:r>
                        <m:r>
                          <a:rPr lang="en-GB" i="1">
                            <a:latin typeface="Cambria Math" charset="0"/>
                          </a:rPr>
                          <m:t>𝑢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 1,</m:t>
                    </m:r>
                    <m:r>
                      <a:rPr lang="en-GB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where </a:t>
                </a:r>
                <a:endParaRPr lang="en-GB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r>
                      <a:rPr lang="en-GB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charset="0"/>
                          </a:rPr>
                          <m:t>𝐹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i="1">
                                <a:latin typeface="Cambria Math" charset="0"/>
                              </a:rPr>
                              <m:t>′2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𝑄</m:t>
                    </m:r>
                    <m:r>
                      <a:rPr lang="en-GB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charset="0"/>
                          </a:rPr>
                          <m:t>𝐹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GB" i="1">
                            <a:latin typeface="Cambria Math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GB" i="1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GB" i="1">
                                <a:latin typeface="Cambria Math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GB" dirty="0"/>
                  <a:t>evaluated on the stationary path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.</m:t>
                    </m:r>
                  </m:oMath>
                </a14:m>
                <a:r>
                  <a:rPr lang="en-GB" dirty="0"/>
                  <a:t>  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has no zeros (“conjugate points” in the jargon) in the half-open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(</m:t>
                    </m:r>
                    <m:r>
                      <a:rPr lang="en-GB" i="1">
                        <a:latin typeface="Cambria Math" charset="0"/>
                      </a:rPr>
                      <m:t>𝑎</m:t>
                    </m:r>
                    <m:r>
                      <a:rPr lang="en-GB" i="1">
                        <a:latin typeface="Cambria Math" charset="0"/>
                      </a:rPr>
                      <m:t>,</m:t>
                    </m:r>
                    <m:r>
                      <a:rPr lang="en-GB" i="1">
                        <a:latin typeface="Cambria Math" charset="0"/>
                      </a:rPr>
                      <m:t>𝑏</m:t>
                    </m:r>
                    <m:r>
                      <a:rPr lang="en-GB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𝑦</m:t>
                    </m:r>
                    <m:r>
                      <a:rPr lang="en-GB" i="1">
                        <a:latin typeface="Cambria Math" charset="0"/>
                      </a:rPr>
                      <m:t>(</m:t>
                    </m:r>
                    <m:r>
                      <a:rPr lang="en-GB" i="1">
                        <a:latin typeface="Cambria Math" charset="0"/>
                      </a:rPr>
                      <m:t>𝑥</m:t>
                    </m:r>
                    <m:r>
                      <a:rPr lang="en-GB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GB" dirty="0"/>
                  <a:t> is a local minimum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r>
                      <a:rPr lang="en-GB" i="1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[</m:t>
                    </m:r>
                    <m:r>
                      <a:rPr lang="en-GB" i="1">
                        <a:latin typeface="Cambria Math" charset="0"/>
                      </a:rPr>
                      <m:t>𝑎</m:t>
                    </m:r>
                    <m:r>
                      <a:rPr lang="en-GB" i="1">
                        <a:latin typeface="Cambria Math" charset="0"/>
                      </a:rPr>
                      <m:t>,</m:t>
                    </m:r>
                    <m:r>
                      <a:rPr lang="en-GB" i="1">
                        <a:latin typeface="Cambria Math" charset="0"/>
                      </a:rPr>
                      <m:t>𝑏</m:t>
                    </m:r>
                    <m:r>
                      <a:rPr lang="en-GB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GB" dirty="0"/>
                  <a:t>; a local maximum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  <m:r>
                      <a:rPr lang="en-GB" i="1">
                        <a:latin typeface="Cambria Math" charset="0"/>
                      </a:rPr>
                      <m:t>&lt; 0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[</m:t>
                    </m:r>
                    <m:r>
                      <a:rPr lang="en-GB" i="1">
                        <a:latin typeface="Cambria Math" charset="0"/>
                      </a:rPr>
                      <m:t>𝑎</m:t>
                    </m:r>
                    <m:r>
                      <a:rPr lang="en-GB" i="1">
                        <a:latin typeface="Cambria Math" charset="0"/>
                      </a:rPr>
                      <m:t>,</m:t>
                    </m:r>
                    <m:r>
                      <a:rPr lang="en-GB" i="1">
                        <a:latin typeface="Cambria Math" charset="0"/>
                      </a:rPr>
                      <m:t>𝑏</m:t>
                    </m:r>
                    <m:r>
                      <a:rPr lang="en-GB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GB" dirty="0"/>
                  <a:t>; and a saddle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GB" dirty="0"/>
                  <a:t> changes sign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  <m:r>
                          <a:rPr lang="en-GB" i="1">
                            <a:latin typeface="Cambria Math" charset="0"/>
                          </a:rPr>
                          <m:t>,</m:t>
                        </m:r>
                        <m:r>
                          <a:rPr lang="en-GB" i="1">
                            <a:latin typeface="Cambria Math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. Further analysis is needed in other cases.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467" y="1404367"/>
                <a:ext cx="9410700" cy="6199195"/>
              </a:xfrm>
              <a:blipFill>
                <a:blip r:embed="rId2"/>
                <a:stretch>
                  <a:fillRect l="-1213" t="-1022" r="-2291"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342392"/>
      </p:ext>
    </p:extLst>
  </p:cSld>
  <p:clrMapOvr>
    <a:masterClrMapping/>
  </p:clrMapOvr>
</p:sld>
</file>

<file path=ppt/theme/theme1.xml><?xml version="1.0" encoding="utf-8"?>
<a:theme xmlns:a="http://schemas.openxmlformats.org/drawingml/2006/main" name="h54823">
  <a:themeElements>
    <a:clrScheme name="h548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548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548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54823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h54823</Template>
  <TotalTime>16348</TotalTime>
  <Words>1523</Words>
  <Application>Microsoft Macintosh PowerPoint</Application>
  <PresentationFormat>Custom</PresentationFormat>
  <Paragraphs>174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h54823</vt:lpstr>
      <vt:lpstr>Divider</vt:lpstr>
      <vt:lpstr>E-assessment at masters level: a case study from the Open University's MSc in Mathematics using STACK</vt:lpstr>
      <vt:lpstr>The Open University (OU)</vt:lpstr>
      <vt:lpstr>e-Assessment at the OU</vt:lpstr>
      <vt:lpstr>STACK AT THE OU</vt:lpstr>
      <vt:lpstr>Mathematics Master of Science</vt:lpstr>
      <vt:lpstr>M820 Calculus of Variations &amp; Advanced Calculus</vt:lpstr>
      <vt:lpstr>8 multi-question STACK quizzes </vt:lpstr>
      <vt:lpstr>Crash course in Calculus of Variations</vt:lpstr>
      <vt:lpstr>Classification via Jacobi equation</vt:lpstr>
      <vt:lpstr>Devising a question</vt:lpstr>
      <vt:lpstr>Solving Jacobi</vt:lpstr>
      <vt:lpstr>Restricting and randomizing</vt:lpstr>
      <vt:lpstr>Euler-Lagrange equation</vt:lpstr>
      <vt:lpstr>STACK Jacobi Quiz</vt:lpstr>
      <vt:lpstr>Question in practice: feedback</vt:lpstr>
      <vt:lpstr>How did it STACK up?</vt:lpstr>
      <vt:lpstr>Statistical analysis of first-year</vt:lpstr>
      <vt:lpstr>Some (STACK) authoring tips</vt:lpstr>
      <vt:lpstr>Some question authoring tips</vt:lpstr>
      <vt:lpstr>2nd order inhomogeneous linear ODE with constant coefficients</vt:lpstr>
      <vt:lpstr>Thank you !</vt:lpstr>
    </vt:vector>
  </TitlesOfParts>
  <Company>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talk</dc:title>
  <dc:creator>Your User Name</dc:creator>
  <cp:lastModifiedBy>Ben.Mestel</cp:lastModifiedBy>
  <cp:revision>712</cp:revision>
  <cp:lastPrinted>2021-07-01T08:32:56Z</cp:lastPrinted>
  <dcterms:created xsi:type="dcterms:W3CDTF">2006-10-21T14:23:48Z</dcterms:created>
  <dcterms:modified xsi:type="dcterms:W3CDTF">2021-07-01T12:49:48Z</dcterms:modified>
</cp:coreProperties>
</file>