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4"/>
  </p:notesMasterIdLst>
  <p:sldIdLst>
    <p:sldId id="256" r:id="rId5"/>
    <p:sldId id="257" r:id="rId6"/>
    <p:sldId id="258" r:id="rId7"/>
    <p:sldId id="259" r:id="rId8"/>
    <p:sldId id="260" r:id="rId9"/>
    <p:sldId id="262" r:id="rId10"/>
    <p:sldId id="263" r:id="rId11"/>
    <p:sldId id="264" r:id="rId12"/>
    <p:sldId id="265"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4F7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034" autoAdjust="0"/>
    <p:restoredTop sz="74087" autoAdjust="0"/>
  </p:normalViewPr>
  <p:slideViewPr>
    <p:cSldViewPr snapToGrid="0">
      <p:cViewPr varScale="1">
        <p:scale>
          <a:sx n="49" d="100"/>
          <a:sy n="49" d="100"/>
        </p:scale>
        <p:origin x="1184" y="2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19"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eter Jarrett" userId="adf3aadf-c74d-4212-8f69-df9d21dfb34b" providerId="ADAL" clId="{487FF939-4776-4EC5-AB96-405855FD7B1E}"/>
    <pc:docChg chg="custSel addSld delSld modSld sldOrd">
      <pc:chgData name="Peter Jarrett" userId="adf3aadf-c74d-4212-8f69-df9d21dfb34b" providerId="ADAL" clId="{487FF939-4776-4EC5-AB96-405855FD7B1E}" dt="2021-06-21T11:51:54.121" v="7579" actId="1076"/>
      <pc:docMkLst>
        <pc:docMk/>
      </pc:docMkLst>
      <pc:sldChg chg="modNotesTx">
        <pc:chgData name="Peter Jarrett" userId="adf3aadf-c74d-4212-8f69-df9d21dfb34b" providerId="ADAL" clId="{487FF939-4776-4EC5-AB96-405855FD7B1E}" dt="2021-06-21T08:53:08.214" v="802" actId="20577"/>
        <pc:sldMkLst>
          <pc:docMk/>
          <pc:sldMk cId="3751134027" sldId="256"/>
        </pc:sldMkLst>
      </pc:sldChg>
      <pc:sldChg chg="modSp mod modNotesTx">
        <pc:chgData name="Peter Jarrett" userId="adf3aadf-c74d-4212-8f69-df9d21dfb34b" providerId="ADAL" clId="{487FF939-4776-4EC5-AB96-405855FD7B1E}" dt="2021-06-21T10:25:44.978" v="2011" actId="20577"/>
        <pc:sldMkLst>
          <pc:docMk/>
          <pc:sldMk cId="4109763117" sldId="257"/>
        </pc:sldMkLst>
        <pc:spChg chg="mod">
          <ac:chgData name="Peter Jarrett" userId="adf3aadf-c74d-4212-8f69-df9d21dfb34b" providerId="ADAL" clId="{487FF939-4776-4EC5-AB96-405855FD7B1E}" dt="2021-06-18T14:59:17.998" v="618" actId="6549"/>
          <ac:spMkLst>
            <pc:docMk/>
            <pc:sldMk cId="4109763117" sldId="257"/>
            <ac:spMk id="7" creationId="{1290D482-390E-44A9-BF6F-1FD83BC2A7DF}"/>
          </ac:spMkLst>
        </pc:spChg>
      </pc:sldChg>
      <pc:sldChg chg="modNotesTx">
        <pc:chgData name="Peter Jarrett" userId="adf3aadf-c74d-4212-8f69-df9d21dfb34b" providerId="ADAL" clId="{487FF939-4776-4EC5-AB96-405855FD7B1E}" dt="2021-06-21T11:20:28.435" v="4521" actId="20577"/>
        <pc:sldMkLst>
          <pc:docMk/>
          <pc:sldMk cId="926851408" sldId="258"/>
        </pc:sldMkLst>
      </pc:sldChg>
      <pc:sldChg chg="modNotesTx">
        <pc:chgData name="Peter Jarrett" userId="adf3aadf-c74d-4212-8f69-df9d21dfb34b" providerId="ADAL" clId="{487FF939-4776-4EC5-AB96-405855FD7B1E}" dt="2021-06-21T11:31:03.720" v="5887" actId="313"/>
        <pc:sldMkLst>
          <pc:docMk/>
          <pc:sldMk cId="2041093930" sldId="259"/>
        </pc:sldMkLst>
      </pc:sldChg>
      <pc:sldChg chg="addSp modSp new mod">
        <pc:chgData name="Peter Jarrett" userId="adf3aadf-c74d-4212-8f69-df9d21dfb34b" providerId="ADAL" clId="{487FF939-4776-4EC5-AB96-405855FD7B1E}" dt="2021-06-21T11:50:28.744" v="7545" actId="1076"/>
        <pc:sldMkLst>
          <pc:docMk/>
          <pc:sldMk cId="470750400" sldId="260"/>
        </pc:sldMkLst>
        <pc:spChg chg="add mod">
          <ac:chgData name="Peter Jarrett" userId="adf3aadf-c74d-4212-8f69-df9d21dfb34b" providerId="ADAL" clId="{487FF939-4776-4EC5-AB96-405855FD7B1E}" dt="2021-06-21T11:35:08.139" v="6095" actId="20577"/>
          <ac:spMkLst>
            <pc:docMk/>
            <pc:sldMk cId="470750400" sldId="260"/>
            <ac:spMk id="6" creationId="{666247AB-93B0-4D9A-B2A2-02725CB41EB7}"/>
          </ac:spMkLst>
        </pc:spChg>
        <pc:picChg chg="add mod">
          <ac:chgData name="Peter Jarrett" userId="adf3aadf-c74d-4212-8f69-df9d21dfb34b" providerId="ADAL" clId="{487FF939-4776-4EC5-AB96-405855FD7B1E}" dt="2021-06-21T11:32:16.818" v="5902" actId="1076"/>
          <ac:picMkLst>
            <pc:docMk/>
            <pc:sldMk cId="470750400" sldId="260"/>
            <ac:picMk id="3" creationId="{06759F13-7865-4C05-9ECC-CD1AF9ED7263}"/>
          </ac:picMkLst>
        </pc:picChg>
        <pc:picChg chg="add mod">
          <ac:chgData name="Peter Jarrett" userId="adf3aadf-c74d-4212-8f69-df9d21dfb34b" providerId="ADAL" clId="{487FF939-4776-4EC5-AB96-405855FD7B1E}" dt="2021-06-21T11:32:12.793" v="5901" actId="1076"/>
          <ac:picMkLst>
            <pc:docMk/>
            <pc:sldMk cId="470750400" sldId="260"/>
            <ac:picMk id="5" creationId="{07B3C6CF-0581-43ED-8D22-D83CE02F49D9}"/>
          </ac:picMkLst>
        </pc:picChg>
        <pc:picChg chg="add mod">
          <ac:chgData name="Peter Jarrett" userId="adf3aadf-c74d-4212-8f69-df9d21dfb34b" providerId="ADAL" clId="{487FF939-4776-4EC5-AB96-405855FD7B1E}" dt="2021-06-21T11:50:28.744" v="7545" actId="1076"/>
          <ac:picMkLst>
            <pc:docMk/>
            <pc:sldMk cId="470750400" sldId="260"/>
            <ac:picMk id="7" creationId="{EEBEEDDB-C0B1-4630-8C96-59401E2927F1}"/>
          </ac:picMkLst>
        </pc:picChg>
      </pc:sldChg>
      <pc:sldChg chg="new del">
        <pc:chgData name="Peter Jarrett" userId="adf3aadf-c74d-4212-8f69-df9d21dfb34b" providerId="ADAL" clId="{487FF939-4776-4EC5-AB96-405855FD7B1E}" dt="2021-06-21T11:38:27.812" v="6098" actId="2696"/>
        <pc:sldMkLst>
          <pc:docMk/>
          <pc:sldMk cId="1363280540" sldId="261"/>
        </pc:sldMkLst>
      </pc:sldChg>
      <pc:sldChg chg="addSp modSp add mod">
        <pc:chgData name="Peter Jarrett" userId="adf3aadf-c74d-4212-8f69-df9d21dfb34b" providerId="ADAL" clId="{487FF939-4776-4EC5-AB96-405855FD7B1E}" dt="2021-06-21T11:50:43.961" v="7547" actId="1076"/>
        <pc:sldMkLst>
          <pc:docMk/>
          <pc:sldMk cId="2834049491" sldId="262"/>
        </pc:sldMkLst>
        <pc:spChg chg="mod">
          <ac:chgData name="Peter Jarrett" userId="adf3aadf-c74d-4212-8f69-df9d21dfb34b" providerId="ADAL" clId="{487FF939-4776-4EC5-AB96-405855FD7B1E}" dt="2021-06-21T11:41:51.347" v="6495" actId="20577"/>
          <ac:spMkLst>
            <pc:docMk/>
            <pc:sldMk cId="2834049491" sldId="262"/>
            <ac:spMk id="6" creationId="{666247AB-93B0-4D9A-B2A2-02725CB41EB7}"/>
          </ac:spMkLst>
        </pc:spChg>
        <pc:picChg chg="add mod">
          <ac:chgData name="Peter Jarrett" userId="adf3aadf-c74d-4212-8f69-df9d21dfb34b" providerId="ADAL" clId="{487FF939-4776-4EC5-AB96-405855FD7B1E}" dt="2021-06-21T11:50:43.961" v="7547" actId="1076"/>
          <ac:picMkLst>
            <pc:docMk/>
            <pc:sldMk cId="2834049491" sldId="262"/>
            <ac:picMk id="2" creationId="{CD76D505-F8FC-40DC-8FCA-4AEE80773E12}"/>
          </ac:picMkLst>
        </pc:picChg>
      </pc:sldChg>
      <pc:sldChg chg="addSp modSp add mod">
        <pc:chgData name="Peter Jarrett" userId="adf3aadf-c74d-4212-8f69-df9d21dfb34b" providerId="ADAL" clId="{487FF939-4776-4EC5-AB96-405855FD7B1E}" dt="2021-06-21T11:50:54.433" v="7549" actId="1076"/>
        <pc:sldMkLst>
          <pc:docMk/>
          <pc:sldMk cId="3321987610" sldId="263"/>
        </pc:sldMkLst>
        <pc:spChg chg="mod">
          <ac:chgData name="Peter Jarrett" userId="adf3aadf-c74d-4212-8f69-df9d21dfb34b" providerId="ADAL" clId="{487FF939-4776-4EC5-AB96-405855FD7B1E}" dt="2021-06-21T11:49:59.112" v="7542" actId="1076"/>
          <ac:spMkLst>
            <pc:docMk/>
            <pc:sldMk cId="3321987610" sldId="263"/>
            <ac:spMk id="6" creationId="{666247AB-93B0-4D9A-B2A2-02725CB41EB7}"/>
          </ac:spMkLst>
        </pc:spChg>
        <pc:picChg chg="add mod">
          <ac:chgData name="Peter Jarrett" userId="adf3aadf-c74d-4212-8f69-df9d21dfb34b" providerId="ADAL" clId="{487FF939-4776-4EC5-AB96-405855FD7B1E}" dt="2021-06-21T11:50:54.433" v="7549" actId="1076"/>
          <ac:picMkLst>
            <pc:docMk/>
            <pc:sldMk cId="3321987610" sldId="263"/>
            <ac:picMk id="2" creationId="{144D1049-6AF4-4C6F-8FF0-9843A580D2C0}"/>
          </ac:picMkLst>
        </pc:picChg>
      </pc:sldChg>
      <pc:sldChg chg="addSp modSp add mod">
        <pc:chgData name="Peter Jarrett" userId="adf3aadf-c74d-4212-8f69-df9d21dfb34b" providerId="ADAL" clId="{487FF939-4776-4EC5-AB96-405855FD7B1E}" dt="2021-06-21T11:51:04.489" v="7551" actId="1076"/>
        <pc:sldMkLst>
          <pc:docMk/>
          <pc:sldMk cId="2613739567" sldId="264"/>
        </pc:sldMkLst>
        <pc:spChg chg="mod">
          <ac:chgData name="Peter Jarrett" userId="adf3aadf-c74d-4212-8f69-df9d21dfb34b" providerId="ADAL" clId="{487FF939-4776-4EC5-AB96-405855FD7B1E}" dt="2021-06-21T11:48:59.554" v="7487" actId="20577"/>
          <ac:spMkLst>
            <pc:docMk/>
            <pc:sldMk cId="2613739567" sldId="264"/>
            <ac:spMk id="6" creationId="{666247AB-93B0-4D9A-B2A2-02725CB41EB7}"/>
          </ac:spMkLst>
        </pc:spChg>
        <pc:picChg chg="add mod">
          <ac:chgData name="Peter Jarrett" userId="adf3aadf-c74d-4212-8f69-df9d21dfb34b" providerId="ADAL" clId="{487FF939-4776-4EC5-AB96-405855FD7B1E}" dt="2021-06-21T11:51:04.489" v="7551" actId="1076"/>
          <ac:picMkLst>
            <pc:docMk/>
            <pc:sldMk cId="2613739567" sldId="264"/>
            <ac:picMk id="2" creationId="{558120CA-6AC4-4765-A885-2803C51E58DC}"/>
          </ac:picMkLst>
        </pc:picChg>
      </pc:sldChg>
      <pc:sldChg chg="modSp add mod ord">
        <pc:chgData name="Peter Jarrett" userId="adf3aadf-c74d-4212-8f69-df9d21dfb34b" providerId="ADAL" clId="{487FF939-4776-4EC5-AB96-405855FD7B1E}" dt="2021-06-21T11:51:54.121" v="7579" actId="1076"/>
        <pc:sldMkLst>
          <pc:docMk/>
          <pc:sldMk cId="3275701671" sldId="265"/>
        </pc:sldMkLst>
        <pc:spChg chg="mod">
          <ac:chgData name="Peter Jarrett" userId="adf3aadf-c74d-4212-8f69-df9d21dfb34b" providerId="ADAL" clId="{487FF939-4776-4EC5-AB96-405855FD7B1E}" dt="2021-06-21T11:51:54.121" v="7579" actId="1076"/>
          <ac:spMkLst>
            <pc:docMk/>
            <pc:sldMk cId="3275701671" sldId="265"/>
            <ac:spMk id="2" creationId="{15C3C90F-D589-40F6-A47C-A4CAE0FD8A05}"/>
          </ac:spMkLst>
        </pc:spChg>
      </pc:sldChg>
    </pc:docChg>
  </pc:docChgLst>
  <pc:docChgLst>
    <pc:chgData name="Peter Jarrett" userId="adf3aadf-c74d-4212-8f69-df9d21dfb34b" providerId="ADAL" clId="{96D091A0-0EF7-4F1D-B702-281C6639C5B2}"/>
    <pc:docChg chg="modSld">
      <pc:chgData name="Peter Jarrett" userId="adf3aadf-c74d-4212-8f69-df9d21dfb34b" providerId="ADAL" clId="{96D091A0-0EF7-4F1D-B702-281C6639C5B2}" dt="2021-06-24T12:45:22.070" v="0"/>
      <pc:docMkLst>
        <pc:docMk/>
      </pc:docMkLst>
      <pc:sldChg chg="modNotesTx">
        <pc:chgData name="Peter Jarrett" userId="adf3aadf-c74d-4212-8f69-df9d21dfb34b" providerId="ADAL" clId="{96D091A0-0EF7-4F1D-B702-281C6639C5B2}" dt="2021-06-24T12:45:22.070" v="0"/>
        <pc:sldMkLst>
          <pc:docMk/>
          <pc:sldMk cId="470750400" sldId="260"/>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d-ID"/>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548B584-8213-469E-8826-72709C2F8937}" type="datetimeFigureOut">
              <a:rPr lang="id-ID" smtClean="0"/>
              <a:t>24/06/2021</a:t>
            </a:fld>
            <a:endParaRPr lang="id-ID"/>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d-ID"/>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d-ID"/>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7346EF9-83C8-4085-8BF5-911B79C9904B}" type="slidenum">
              <a:rPr lang="id-ID" smtClean="0"/>
              <a:t>‹#›</a:t>
            </a:fld>
            <a:endParaRPr lang="id-ID"/>
          </a:p>
        </p:txBody>
      </p:sp>
    </p:spTree>
    <p:extLst>
      <p:ext uri="{BB962C8B-B14F-4D97-AF65-F5344CB8AC3E}">
        <p14:creationId xmlns:p14="http://schemas.microsoft.com/office/powerpoint/2010/main" val="10664634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This short recording introduces a project focusing on financial literacy that has presented interesting challenges around pedagogy on digital platforms, and in this case, the pre-assessment of contextual functional numeracy skills. In particular, these challenges have highlighted how technology can manage some of the fundamental difficulties presented in traditional pedagogical approaches, and more importantly, how we can now begin to think of more efficient ways to provide adaptive and intelligent learning opportunities to a diverse set of learners through the prism of mathematics and computer sciences.</a:t>
            </a:r>
            <a:endParaRPr lang="id-ID" dirty="0"/>
          </a:p>
        </p:txBody>
      </p:sp>
      <p:sp>
        <p:nvSpPr>
          <p:cNvPr id="4" name="Slide Number Placeholder 3"/>
          <p:cNvSpPr>
            <a:spLocks noGrp="1"/>
          </p:cNvSpPr>
          <p:nvPr>
            <p:ph type="sldNum" sz="quarter" idx="5"/>
          </p:nvPr>
        </p:nvSpPr>
        <p:spPr/>
        <p:txBody>
          <a:bodyPr/>
          <a:lstStyle/>
          <a:p>
            <a:fld id="{B7346EF9-83C8-4085-8BF5-911B79C9904B}" type="slidenum">
              <a:rPr lang="id-ID" smtClean="0"/>
              <a:t>1</a:t>
            </a:fld>
            <a:endParaRPr lang="id-ID"/>
          </a:p>
        </p:txBody>
      </p:sp>
    </p:spTree>
    <p:extLst>
      <p:ext uri="{BB962C8B-B14F-4D97-AF65-F5344CB8AC3E}">
        <p14:creationId xmlns:p14="http://schemas.microsoft.com/office/powerpoint/2010/main" val="1213885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Tutorum have been involved in learning platform and digital curriculum design for a number of years now. Because of our early and mid career roles in Ecology, specific learning difficulties, particularly dyscalculia, and complex systems design we have always had an interest in the interface between pedagogy and data – especially, data to inform and guide learning rather than as evidence of learning.</a:t>
            </a:r>
          </a:p>
          <a:p>
            <a:r>
              <a:rPr lang="en-GB" dirty="0"/>
              <a:t>We have recently been presented with a challenge that has given us the opportunity to think more deeply about many of the inefficiencies in traditional learning, both digital and face to face. We are in the early stages of a project with an NGO in Indonesia. Their client base ranges from employees of factories to rural cooperative involved in industries such as seaweed farming. The purpose of their activity is to build financial and disaster resilience and to allow for more sustainable supply chains that benefit the producer. There are a number of challenges in working across an archipelago and with a rural population</a:t>
            </a:r>
          </a:p>
          <a:p>
            <a:endParaRPr lang="id-ID" dirty="0"/>
          </a:p>
        </p:txBody>
      </p:sp>
      <p:sp>
        <p:nvSpPr>
          <p:cNvPr id="4" name="Slide Number Placeholder 3"/>
          <p:cNvSpPr>
            <a:spLocks noGrp="1"/>
          </p:cNvSpPr>
          <p:nvPr>
            <p:ph type="sldNum" sz="quarter" idx="5"/>
          </p:nvPr>
        </p:nvSpPr>
        <p:spPr/>
        <p:txBody>
          <a:bodyPr/>
          <a:lstStyle/>
          <a:p>
            <a:fld id="{B7346EF9-83C8-4085-8BF5-911B79C9904B}" type="slidenum">
              <a:rPr lang="id-ID" smtClean="0"/>
              <a:t>2</a:t>
            </a:fld>
            <a:endParaRPr lang="id-ID"/>
          </a:p>
        </p:txBody>
      </p:sp>
    </p:spTree>
    <p:extLst>
      <p:ext uri="{BB962C8B-B14F-4D97-AF65-F5344CB8AC3E}">
        <p14:creationId xmlns:p14="http://schemas.microsoft.com/office/powerpoint/2010/main" val="327016349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We have always been guided by Bloom’s 2 sigma problem, and the benefit of moving away from ‘one and done’ courses. A focus of ours is the different start points that individual’s bring. Many courses around financial literacy make an assumption that people have the requisite skills to address the mathematics in the course. In reality this is unlikely within any group of learners. The levels of innumeracy in the UK are well recognised, with somewhere is the region of 25-30% of the working age population having difficulties with maths. The figures of 5-7% of the population with dyscalculia and 15% of the population with wider maths learning difficulties (such as impairments in working memory and speed of processing) further evidence the likelihood of a significant number of people struggling to access even foundational processes. </a:t>
            </a:r>
          </a:p>
          <a:p>
            <a:r>
              <a:rPr lang="en-GB" dirty="0"/>
              <a:t>This also does not address a range of other barriers to successful engagement with learning, maths and other situational anxieties, differences in exposure to formal learning and the level of metacognitive learning abilities, digital literacy and first language literacy.</a:t>
            </a:r>
          </a:p>
          <a:p>
            <a:r>
              <a:rPr lang="en-GB" dirty="0"/>
              <a:t>A sound initial assessment is part of the solution – however, finding out what someone doesn’t know can be time-consuming, and again influenced by the fuzziness of learning. Having established a position within a knowledge space, it is then possible to create an adaptive learning pathway through a set of points within a curriculum. Furthermore, it makes sense to build a curriculum that links elements from more than one domain of knowledge and skills. For example, in the case of financial literacy, to link back to numeracy and digital literacy, and forward to business literacy. Adaptive assessments and curriculum pathways are becoming increasingly available. However, because of some of the inherent complexities in these systems, they are often focused at educational settings where license costs per user reflect the costs inherent in building complex systems.</a:t>
            </a:r>
            <a:endParaRPr lang="id-ID" dirty="0"/>
          </a:p>
        </p:txBody>
      </p:sp>
      <p:sp>
        <p:nvSpPr>
          <p:cNvPr id="4" name="Slide Number Placeholder 3"/>
          <p:cNvSpPr>
            <a:spLocks noGrp="1"/>
          </p:cNvSpPr>
          <p:nvPr>
            <p:ph type="sldNum" sz="quarter" idx="5"/>
          </p:nvPr>
        </p:nvSpPr>
        <p:spPr/>
        <p:txBody>
          <a:bodyPr/>
          <a:lstStyle/>
          <a:p>
            <a:fld id="{B7346EF9-83C8-4085-8BF5-911B79C9904B}" type="slidenum">
              <a:rPr lang="id-ID" smtClean="0"/>
              <a:t>3</a:t>
            </a:fld>
            <a:endParaRPr lang="id-ID"/>
          </a:p>
        </p:txBody>
      </p:sp>
    </p:spTree>
    <p:extLst>
      <p:ext uri="{BB962C8B-B14F-4D97-AF65-F5344CB8AC3E}">
        <p14:creationId xmlns:p14="http://schemas.microsoft.com/office/powerpoint/2010/main" val="42456870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Our challenge was to take our knowledge of adaptive learning and focus it towards some of the logistical and technical difficulties faced in working in a large archipelago.</a:t>
            </a:r>
          </a:p>
          <a:p>
            <a:r>
              <a:rPr lang="en-GB" dirty="0"/>
              <a:t>Indonesia, like many parts of the World, is focusing much of it’s infrastructure roll-out on 3-5g. Reach is currently reasonable in many coastal areas, and the network is growing. Smartphone use is reasonably common, although in rural and less affluent areas there is much device sharing, and we are often working with older devices and legacy versions of </a:t>
            </a:r>
            <a:r>
              <a:rPr lang="en-GB" dirty="0" err="1"/>
              <a:t>os</a:t>
            </a:r>
            <a:r>
              <a:rPr lang="en-GB" dirty="0"/>
              <a:t>. Android is by far the most commonly used OS.</a:t>
            </a:r>
          </a:p>
          <a:p>
            <a:r>
              <a:rPr lang="en-GB" dirty="0"/>
              <a:t>We have designed the platform to be mobile first and as data light as possible – for example, we use podcasts in preference to videos. In addition, we have been constrained by the need to keep user costs down to a reasonable and affordable cost, even though the likely business model is that costs will be born by financial institutions. We must also offer return on investment in time for the user, and therefore build a platform that encourages successful learning outcomes.</a:t>
            </a:r>
          </a:p>
          <a:p>
            <a:r>
              <a:rPr lang="en-GB" dirty="0"/>
              <a:t>In short, we have looked for a cost effective solution to adaptive learning, that accommodates the complexities of the learning process – kind of taking Formula 1 technology and putting it in an affordable family car.</a:t>
            </a:r>
            <a:endParaRPr lang="id-ID" dirty="0"/>
          </a:p>
        </p:txBody>
      </p:sp>
      <p:sp>
        <p:nvSpPr>
          <p:cNvPr id="4" name="Slide Number Placeholder 3"/>
          <p:cNvSpPr>
            <a:spLocks noGrp="1"/>
          </p:cNvSpPr>
          <p:nvPr>
            <p:ph type="sldNum" sz="quarter" idx="5"/>
          </p:nvPr>
        </p:nvSpPr>
        <p:spPr/>
        <p:txBody>
          <a:bodyPr/>
          <a:lstStyle/>
          <a:p>
            <a:fld id="{B7346EF9-83C8-4085-8BF5-911B79C9904B}" type="slidenum">
              <a:rPr lang="id-ID" smtClean="0"/>
              <a:t>4</a:t>
            </a:fld>
            <a:endParaRPr lang="id-ID"/>
          </a:p>
        </p:txBody>
      </p:sp>
    </p:spTree>
    <p:extLst>
      <p:ext uri="{BB962C8B-B14F-4D97-AF65-F5344CB8AC3E}">
        <p14:creationId xmlns:p14="http://schemas.microsoft.com/office/powerpoint/2010/main" val="26108767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id-ID" dirty="0"/>
              <a:t>https://www.arangodb.com/resources/white-paper/multi-model-database/</a:t>
            </a:r>
          </a:p>
        </p:txBody>
      </p:sp>
      <p:sp>
        <p:nvSpPr>
          <p:cNvPr id="4" name="Slide Number Placeholder 3"/>
          <p:cNvSpPr>
            <a:spLocks noGrp="1"/>
          </p:cNvSpPr>
          <p:nvPr>
            <p:ph type="sldNum" sz="quarter" idx="5"/>
          </p:nvPr>
        </p:nvSpPr>
        <p:spPr/>
        <p:txBody>
          <a:bodyPr/>
          <a:lstStyle/>
          <a:p>
            <a:fld id="{B7346EF9-83C8-4085-8BF5-911B79C9904B}" type="slidenum">
              <a:rPr lang="id-ID" smtClean="0"/>
              <a:t>5</a:t>
            </a:fld>
            <a:endParaRPr lang="id-ID"/>
          </a:p>
        </p:txBody>
      </p:sp>
    </p:spTree>
    <p:extLst>
      <p:ext uri="{BB962C8B-B14F-4D97-AF65-F5344CB8AC3E}">
        <p14:creationId xmlns:p14="http://schemas.microsoft.com/office/powerpoint/2010/main" val="76935038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d-ID" dirty="0"/>
          </a:p>
        </p:txBody>
      </p:sp>
      <p:sp>
        <p:nvSpPr>
          <p:cNvPr id="4" name="Slide Number Placeholder 3"/>
          <p:cNvSpPr>
            <a:spLocks noGrp="1"/>
          </p:cNvSpPr>
          <p:nvPr>
            <p:ph type="sldNum" sz="quarter" idx="5"/>
          </p:nvPr>
        </p:nvSpPr>
        <p:spPr/>
        <p:txBody>
          <a:bodyPr/>
          <a:lstStyle/>
          <a:p>
            <a:fld id="{B7346EF9-83C8-4085-8BF5-911B79C9904B}" type="slidenum">
              <a:rPr lang="id-ID" smtClean="0"/>
              <a:t>6</a:t>
            </a:fld>
            <a:endParaRPr lang="id-ID"/>
          </a:p>
        </p:txBody>
      </p:sp>
    </p:spTree>
    <p:extLst>
      <p:ext uri="{BB962C8B-B14F-4D97-AF65-F5344CB8AC3E}">
        <p14:creationId xmlns:p14="http://schemas.microsoft.com/office/powerpoint/2010/main" val="19331408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d-ID" dirty="0"/>
          </a:p>
        </p:txBody>
      </p:sp>
      <p:sp>
        <p:nvSpPr>
          <p:cNvPr id="4" name="Slide Number Placeholder 3"/>
          <p:cNvSpPr>
            <a:spLocks noGrp="1"/>
          </p:cNvSpPr>
          <p:nvPr>
            <p:ph type="sldNum" sz="quarter" idx="5"/>
          </p:nvPr>
        </p:nvSpPr>
        <p:spPr/>
        <p:txBody>
          <a:bodyPr/>
          <a:lstStyle/>
          <a:p>
            <a:fld id="{B7346EF9-83C8-4085-8BF5-911B79C9904B}" type="slidenum">
              <a:rPr lang="id-ID" smtClean="0"/>
              <a:t>7</a:t>
            </a:fld>
            <a:endParaRPr lang="id-ID"/>
          </a:p>
        </p:txBody>
      </p:sp>
    </p:spTree>
    <p:extLst>
      <p:ext uri="{BB962C8B-B14F-4D97-AF65-F5344CB8AC3E}">
        <p14:creationId xmlns:p14="http://schemas.microsoft.com/office/powerpoint/2010/main" val="318300918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d-ID" dirty="0"/>
          </a:p>
        </p:txBody>
      </p:sp>
      <p:sp>
        <p:nvSpPr>
          <p:cNvPr id="4" name="Slide Number Placeholder 3"/>
          <p:cNvSpPr>
            <a:spLocks noGrp="1"/>
          </p:cNvSpPr>
          <p:nvPr>
            <p:ph type="sldNum" sz="quarter" idx="5"/>
          </p:nvPr>
        </p:nvSpPr>
        <p:spPr/>
        <p:txBody>
          <a:bodyPr/>
          <a:lstStyle/>
          <a:p>
            <a:fld id="{B7346EF9-83C8-4085-8BF5-911B79C9904B}" type="slidenum">
              <a:rPr lang="id-ID" smtClean="0"/>
              <a:t>8</a:t>
            </a:fld>
            <a:endParaRPr lang="id-ID"/>
          </a:p>
        </p:txBody>
      </p:sp>
    </p:spTree>
    <p:extLst>
      <p:ext uri="{BB962C8B-B14F-4D97-AF65-F5344CB8AC3E}">
        <p14:creationId xmlns:p14="http://schemas.microsoft.com/office/powerpoint/2010/main" val="156875235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This short recording introduces a project focusing on financial literacy that has presented interesting challenges around pedagogy on digital platforms, and in this case, the pre-assessment of contextual functional numeracy skills. In particular, these challenges have highlighted how technology can manage some of the fundamental difficulties presented in traditional pedagogical approaches, and more importantly, how we can now begin to think of more efficient ways to provide adaptive and intelligent learning opportunities to a diverse set of learners through the prism of mathematics and computer sciences.</a:t>
            </a:r>
            <a:endParaRPr lang="id-ID" dirty="0"/>
          </a:p>
        </p:txBody>
      </p:sp>
      <p:sp>
        <p:nvSpPr>
          <p:cNvPr id="4" name="Slide Number Placeholder 3"/>
          <p:cNvSpPr>
            <a:spLocks noGrp="1"/>
          </p:cNvSpPr>
          <p:nvPr>
            <p:ph type="sldNum" sz="quarter" idx="5"/>
          </p:nvPr>
        </p:nvSpPr>
        <p:spPr/>
        <p:txBody>
          <a:bodyPr/>
          <a:lstStyle/>
          <a:p>
            <a:fld id="{B7346EF9-83C8-4085-8BF5-911B79C9904B}" type="slidenum">
              <a:rPr lang="id-ID" smtClean="0"/>
              <a:t>9</a:t>
            </a:fld>
            <a:endParaRPr lang="id-ID"/>
          </a:p>
        </p:txBody>
      </p:sp>
    </p:spTree>
    <p:extLst>
      <p:ext uri="{BB962C8B-B14F-4D97-AF65-F5344CB8AC3E}">
        <p14:creationId xmlns:p14="http://schemas.microsoft.com/office/powerpoint/2010/main" val="18400329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65AA40-C7B5-42A3-AD61-5A1D27F6E28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id-ID"/>
          </a:p>
        </p:txBody>
      </p:sp>
      <p:sp>
        <p:nvSpPr>
          <p:cNvPr id="3" name="Subtitle 2">
            <a:extLst>
              <a:ext uri="{FF2B5EF4-FFF2-40B4-BE49-F238E27FC236}">
                <a16:creationId xmlns:a16="http://schemas.microsoft.com/office/drawing/2014/main" id="{AA18035B-22C6-4762-B69A-83F193DB352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id-ID"/>
          </a:p>
        </p:txBody>
      </p:sp>
      <p:sp>
        <p:nvSpPr>
          <p:cNvPr id="4" name="Date Placeholder 3">
            <a:extLst>
              <a:ext uri="{FF2B5EF4-FFF2-40B4-BE49-F238E27FC236}">
                <a16:creationId xmlns:a16="http://schemas.microsoft.com/office/drawing/2014/main" id="{96D7F18F-F023-4891-A8F1-446741D474E6}"/>
              </a:ext>
            </a:extLst>
          </p:cNvPr>
          <p:cNvSpPr>
            <a:spLocks noGrp="1"/>
          </p:cNvSpPr>
          <p:nvPr>
            <p:ph type="dt" sz="half" idx="10"/>
          </p:nvPr>
        </p:nvSpPr>
        <p:spPr/>
        <p:txBody>
          <a:bodyPr/>
          <a:lstStyle/>
          <a:p>
            <a:fld id="{2CBDA5F8-EAE1-41EE-876C-171FB4AAA27F}" type="datetimeFigureOut">
              <a:rPr lang="id-ID" smtClean="0"/>
              <a:t>24/06/2021</a:t>
            </a:fld>
            <a:endParaRPr lang="id-ID"/>
          </a:p>
        </p:txBody>
      </p:sp>
      <p:sp>
        <p:nvSpPr>
          <p:cNvPr id="5" name="Footer Placeholder 4">
            <a:extLst>
              <a:ext uri="{FF2B5EF4-FFF2-40B4-BE49-F238E27FC236}">
                <a16:creationId xmlns:a16="http://schemas.microsoft.com/office/drawing/2014/main" id="{1DF1207F-AB85-4A74-A5BA-BDACE9E0F287}"/>
              </a:ext>
            </a:extLst>
          </p:cNvPr>
          <p:cNvSpPr>
            <a:spLocks noGrp="1"/>
          </p:cNvSpPr>
          <p:nvPr>
            <p:ph type="ftr" sz="quarter" idx="11"/>
          </p:nvPr>
        </p:nvSpPr>
        <p:spPr/>
        <p:txBody>
          <a:bodyPr/>
          <a:lstStyle/>
          <a:p>
            <a:endParaRPr lang="id-ID"/>
          </a:p>
        </p:txBody>
      </p:sp>
      <p:sp>
        <p:nvSpPr>
          <p:cNvPr id="6" name="Slide Number Placeholder 5">
            <a:extLst>
              <a:ext uri="{FF2B5EF4-FFF2-40B4-BE49-F238E27FC236}">
                <a16:creationId xmlns:a16="http://schemas.microsoft.com/office/drawing/2014/main" id="{5ECEDA5E-8F56-47A0-BEFD-1FA5FBAD5187}"/>
              </a:ext>
            </a:extLst>
          </p:cNvPr>
          <p:cNvSpPr>
            <a:spLocks noGrp="1"/>
          </p:cNvSpPr>
          <p:nvPr>
            <p:ph type="sldNum" sz="quarter" idx="12"/>
          </p:nvPr>
        </p:nvSpPr>
        <p:spPr/>
        <p:txBody>
          <a:bodyPr/>
          <a:lstStyle/>
          <a:p>
            <a:fld id="{A3BCC0F6-198F-4280-8EF3-DED94D082250}" type="slidenum">
              <a:rPr lang="id-ID" smtClean="0"/>
              <a:t>‹#›</a:t>
            </a:fld>
            <a:endParaRPr lang="id-ID"/>
          </a:p>
        </p:txBody>
      </p:sp>
    </p:spTree>
    <p:extLst>
      <p:ext uri="{BB962C8B-B14F-4D97-AF65-F5344CB8AC3E}">
        <p14:creationId xmlns:p14="http://schemas.microsoft.com/office/powerpoint/2010/main" val="30106256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3CC8B4-C3FA-445A-B39B-2F2E5600E396}"/>
              </a:ext>
            </a:extLst>
          </p:cNvPr>
          <p:cNvSpPr>
            <a:spLocks noGrp="1"/>
          </p:cNvSpPr>
          <p:nvPr>
            <p:ph type="title"/>
          </p:nvPr>
        </p:nvSpPr>
        <p:spPr/>
        <p:txBody>
          <a:bodyPr/>
          <a:lstStyle/>
          <a:p>
            <a:r>
              <a:rPr lang="en-US"/>
              <a:t>Click to edit Master title style</a:t>
            </a:r>
            <a:endParaRPr lang="id-ID"/>
          </a:p>
        </p:txBody>
      </p:sp>
      <p:sp>
        <p:nvSpPr>
          <p:cNvPr id="3" name="Vertical Text Placeholder 2">
            <a:extLst>
              <a:ext uri="{FF2B5EF4-FFF2-40B4-BE49-F238E27FC236}">
                <a16:creationId xmlns:a16="http://schemas.microsoft.com/office/drawing/2014/main" id="{6355F22E-0727-481B-B9F9-3BDFBFB4134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4" name="Date Placeholder 3">
            <a:extLst>
              <a:ext uri="{FF2B5EF4-FFF2-40B4-BE49-F238E27FC236}">
                <a16:creationId xmlns:a16="http://schemas.microsoft.com/office/drawing/2014/main" id="{690E07A7-6593-4171-884C-A2114CE18204}"/>
              </a:ext>
            </a:extLst>
          </p:cNvPr>
          <p:cNvSpPr>
            <a:spLocks noGrp="1"/>
          </p:cNvSpPr>
          <p:nvPr>
            <p:ph type="dt" sz="half" idx="10"/>
          </p:nvPr>
        </p:nvSpPr>
        <p:spPr/>
        <p:txBody>
          <a:bodyPr/>
          <a:lstStyle/>
          <a:p>
            <a:fld id="{2CBDA5F8-EAE1-41EE-876C-171FB4AAA27F}" type="datetimeFigureOut">
              <a:rPr lang="id-ID" smtClean="0"/>
              <a:t>24/06/2021</a:t>
            </a:fld>
            <a:endParaRPr lang="id-ID"/>
          </a:p>
        </p:txBody>
      </p:sp>
      <p:sp>
        <p:nvSpPr>
          <p:cNvPr id="5" name="Footer Placeholder 4">
            <a:extLst>
              <a:ext uri="{FF2B5EF4-FFF2-40B4-BE49-F238E27FC236}">
                <a16:creationId xmlns:a16="http://schemas.microsoft.com/office/drawing/2014/main" id="{6C5A9A3E-462F-4EA7-9EC5-3095B5D027DC}"/>
              </a:ext>
            </a:extLst>
          </p:cNvPr>
          <p:cNvSpPr>
            <a:spLocks noGrp="1"/>
          </p:cNvSpPr>
          <p:nvPr>
            <p:ph type="ftr" sz="quarter" idx="11"/>
          </p:nvPr>
        </p:nvSpPr>
        <p:spPr/>
        <p:txBody>
          <a:bodyPr/>
          <a:lstStyle/>
          <a:p>
            <a:endParaRPr lang="id-ID"/>
          </a:p>
        </p:txBody>
      </p:sp>
      <p:sp>
        <p:nvSpPr>
          <p:cNvPr id="6" name="Slide Number Placeholder 5">
            <a:extLst>
              <a:ext uri="{FF2B5EF4-FFF2-40B4-BE49-F238E27FC236}">
                <a16:creationId xmlns:a16="http://schemas.microsoft.com/office/drawing/2014/main" id="{DAA373DF-9A9C-4172-91E6-9EC040554B8C}"/>
              </a:ext>
            </a:extLst>
          </p:cNvPr>
          <p:cNvSpPr>
            <a:spLocks noGrp="1"/>
          </p:cNvSpPr>
          <p:nvPr>
            <p:ph type="sldNum" sz="quarter" idx="12"/>
          </p:nvPr>
        </p:nvSpPr>
        <p:spPr/>
        <p:txBody>
          <a:bodyPr/>
          <a:lstStyle/>
          <a:p>
            <a:fld id="{A3BCC0F6-198F-4280-8EF3-DED94D082250}" type="slidenum">
              <a:rPr lang="id-ID" smtClean="0"/>
              <a:t>‹#›</a:t>
            </a:fld>
            <a:endParaRPr lang="id-ID"/>
          </a:p>
        </p:txBody>
      </p:sp>
    </p:spTree>
    <p:extLst>
      <p:ext uri="{BB962C8B-B14F-4D97-AF65-F5344CB8AC3E}">
        <p14:creationId xmlns:p14="http://schemas.microsoft.com/office/powerpoint/2010/main" val="11902484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BF0F16C-5830-4FBF-A253-FA9CB8FB48FF}"/>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id-ID"/>
          </a:p>
        </p:txBody>
      </p:sp>
      <p:sp>
        <p:nvSpPr>
          <p:cNvPr id="3" name="Vertical Text Placeholder 2">
            <a:extLst>
              <a:ext uri="{FF2B5EF4-FFF2-40B4-BE49-F238E27FC236}">
                <a16:creationId xmlns:a16="http://schemas.microsoft.com/office/drawing/2014/main" id="{2F35D50E-22C3-4D5D-B96D-8A3B634B9C8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4" name="Date Placeholder 3">
            <a:extLst>
              <a:ext uri="{FF2B5EF4-FFF2-40B4-BE49-F238E27FC236}">
                <a16:creationId xmlns:a16="http://schemas.microsoft.com/office/drawing/2014/main" id="{6A7EA6A4-CAB5-4BEA-B60F-656DD719C9B0}"/>
              </a:ext>
            </a:extLst>
          </p:cNvPr>
          <p:cNvSpPr>
            <a:spLocks noGrp="1"/>
          </p:cNvSpPr>
          <p:nvPr>
            <p:ph type="dt" sz="half" idx="10"/>
          </p:nvPr>
        </p:nvSpPr>
        <p:spPr/>
        <p:txBody>
          <a:bodyPr/>
          <a:lstStyle/>
          <a:p>
            <a:fld id="{2CBDA5F8-EAE1-41EE-876C-171FB4AAA27F}" type="datetimeFigureOut">
              <a:rPr lang="id-ID" smtClean="0"/>
              <a:t>24/06/2021</a:t>
            </a:fld>
            <a:endParaRPr lang="id-ID"/>
          </a:p>
        </p:txBody>
      </p:sp>
      <p:sp>
        <p:nvSpPr>
          <p:cNvPr id="5" name="Footer Placeholder 4">
            <a:extLst>
              <a:ext uri="{FF2B5EF4-FFF2-40B4-BE49-F238E27FC236}">
                <a16:creationId xmlns:a16="http://schemas.microsoft.com/office/drawing/2014/main" id="{1EC28227-A894-4D66-8C0D-003BCEAD6C65}"/>
              </a:ext>
            </a:extLst>
          </p:cNvPr>
          <p:cNvSpPr>
            <a:spLocks noGrp="1"/>
          </p:cNvSpPr>
          <p:nvPr>
            <p:ph type="ftr" sz="quarter" idx="11"/>
          </p:nvPr>
        </p:nvSpPr>
        <p:spPr/>
        <p:txBody>
          <a:bodyPr/>
          <a:lstStyle/>
          <a:p>
            <a:endParaRPr lang="id-ID"/>
          </a:p>
        </p:txBody>
      </p:sp>
      <p:sp>
        <p:nvSpPr>
          <p:cNvPr id="6" name="Slide Number Placeholder 5">
            <a:extLst>
              <a:ext uri="{FF2B5EF4-FFF2-40B4-BE49-F238E27FC236}">
                <a16:creationId xmlns:a16="http://schemas.microsoft.com/office/drawing/2014/main" id="{C31E20DC-1ABB-462C-B244-0CAE5C9BF42C}"/>
              </a:ext>
            </a:extLst>
          </p:cNvPr>
          <p:cNvSpPr>
            <a:spLocks noGrp="1"/>
          </p:cNvSpPr>
          <p:nvPr>
            <p:ph type="sldNum" sz="quarter" idx="12"/>
          </p:nvPr>
        </p:nvSpPr>
        <p:spPr/>
        <p:txBody>
          <a:bodyPr/>
          <a:lstStyle/>
          <a:p>
            <a:fld id="{A3BCC0F6-198F-4280-8EF3-DED94D082250}" type="slidenum">
              <a:rPr lang="id-ID" smtClean="0"/>
              <a:t>‹#›</a:t>
            </a:fld>
            <a:endParaRPr lang="id-ID"/>
          </a:p>
        </p:txBody>
      </p:sp>
    </p:spTree>
    <p:extLst>
      <p:ext uri="{BB962C8B-B14F-4D97-AF65-F5344CB8AC3E}">
        <p14:creationId xmlns:p14="http://schemas.microsoft.com/office/powerpoint/2010/main" val="3501943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94B1E1-D055-4CCD-BFAC-F5394319843F}"/>
              </a:ext>
            </a:extLst>
          </p:cNvPr>
          <p:cNvSpPr>
            <a:spLocks noGrp="1"/>
          </p:cNvSpPr>
          <p:nvPr>
            <p:ph type="title"/>
          </p:nvPr>
        </p:nvSpPr>
        <p:spPr/>
        <p:txBody>
          <a:bodyPr/>
          <a:lstStyle/>
          <a:p>
            <a:r>
              <a:rPr lang="en-US"/>
              <a:t>Click to edit Master title style</a:t>
            </a:r>
            <a:endParaRPr lang="id-ID"/>
          </a:p>
        </p:txBody>
      </p:sp>
      <p:sp>
        <p:nvSpPr>
          <p:cNvPr id="3" name="Content Placeholder 2">
            <a:extLst>
              <a:ext uri="{FF2B5EF4-FFF2-40B4-BE49-F238E27FC236}">
                <a16:creationId xmlns:a16="http://schemas.microsoft.com/office/drawing/2014/main" id="{C111EE1B-92EF-4168-B421-77D01511975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4" name="Date Placeholder 3">
            <a:extLst>
              <a:ext uri="{FF2B5EF4-FFF2-40B4-BE49-F238E27FC236}">
                <a16:creationId xmlns:a16="http://schemas.microsoft.com/office/drawing/2014/main" id="{45A6F14F-6CC4-476E-A8B4-6581709EA318}"/>
              </a:ext>
            </a:extLst>
          </p:cNvPr>
          <p:cNvSpPr>
            <a:spLocks noGrp="1"/>
          </p:cNvSpPr>
          <p:nvPr>
            <p:ph type="dt" sz="half" idx="10"/>
          </p:nvPr>
        </p:nvSpPr>
        <p:spPr/>
        <p:txBody>
          <a:bodyPr/>
          <a:lstStyle/>
          <a:p>
            <a:fld id="{2CBDA5F8-EAE1-41EE-876C-171FB4AAA27F}" type="datetimeFigureOut">
              <a:rPr lang="id-ID" smtClean="0"/>
              <a:t>24/06/2021</a:t>
            </a:fld>
            <a:endParaRPr lang="id-ID"/>
          </a:p>
        </p:txBody>
      </p:sp>
      <p:sp>
        <p:nvSpPr>
          <p:cNvPr id="5" name="Footer Placeholder 4">
            <a:extLst>
              <a:ext uri="{FF2B5EF4-FFF2-40B4-BE49-F238E27FC236}">
                <a16:creationId xmlns:a16="http://schemas.microsoft.com/office/drawing/2014/main" id="{6F49BC94-E823-48FD-9AF4-AD8355904520}"/>
              </a:ext>
            </a:extLst>
          </p:cNvPr>
          <p:cNvSpPr>
            <a:spLocks noGrp="1"/>
          </p:cNvSpPr>
          <p:nvPr>
            <p:ph type="ftr" sz="quarter" idx="11"/>
          </p:nvPr>
        </p:nvSpPr>
        <p:spPr/>
        <p:txBody>
          <a:bodyPr/>
          <a:lstStyle/>
          <a:p>
            <a:endParaRPr lang="id-ID"/>
          </a:p>
        </p:txBody>
      </p:sp>
      <p:sp>
        <p:nvSpPr>
          <p:cNvPr id="6" name="Slide Number Placeholder 5">
            <a:extLst>
              <a:ext uri="{FF2B5EF4-FFF2-40B4-BE49-F238E27FC236}">
                <a16:creationId xmlns:a16="http://schemas.microsoft.com/office/drawing/2014/main" id="{AA4A7A93-F9AC-4564-B861-C3D58A6D6FC7}"/>
              </a:ext>
            </a:extLst>
          </p:cNvPr>
          <p:cNvSpPr>
            <a:spLocks noGrp="1"/>
          </p:cNvSpPr>
          <p:nvPr>
            <p:ph type="sldNum" sz="quarter" idx="12"/>
          </p:nvPr>
        </p:nvSpPr>
        <p:spPr/>
        <p:txBody>
          <a:bodyPr/>
          <a:lstStyle/>
          <a:p>
            <a:fld id="{A3BCC0F6-198F-4280-8EF3-DED94D082250}" type="slidenum">
              <a:rPr lang="id-ID" smtClean="0"/>
              <a:t>‹#›</a:t>
            </a:fld>
            <a:endParaRPr lang="id-ID"/>
          </a:p>
        </p:txBody>
      </p:sp>
    </p:spTree>
    <p:extLst>
      <p:ext uri="{BB962C8B-B14F-4D97-AF65-F5344CB8AC3E}">
        <p14:creationId xmlns:p14="http://schemas.microsoft.com/office/powerpoint/2010/main" val="35616870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537297-5A84-4A1C-97AC-5EDF8CC154D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id-ID"/>
          </a:p>
        </p:txBody>
      </p:sp>
      <p:sp>
        <p:nvSpPr>
          <p:cNvPr id="3" name="Text Placeholder 2">
            <a:extLst>
              <a:ext uri="{FF2B5EF4-FFF2-40B4-BE49-F238E27FC236}">
                <a16:creationId xmlns:a16="http://schemas.microsoft.com/office/drawing/2014/main" id="{A427B2B4-42B0-400E-BDE7-BE4298650E5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5BB8FF3-43AD-4012-9676-79A8C7A98F23}"/>
              </a:ext>
            </a:extLst>
          </p:cNvPr>
          <p:cNvSpPr>
            <a:spLocks noGrp="1"/>
          </p:cNvSpPr>
          <p:nvPr>
            <p:ph type="dt" sz="half" idx="10"/>
          </p:nvPr>
        </p:nvSpPr>
        <p:spPr/>
        <p:txBody>
          <a:bodyPr/>
          <a:lstStyle/>
          <a:p>
            <a:fld id="{2CBDA5F8-EAE1-41EE-876C-171FB4AAA27F}" type="datetimeFigureOut">
              <a:rPr lang="id-ID" smtClean="0"/>
              <a:t>24/06/2021</a:t>
            </a:fld>
            <a:endParaRPr lang="id-ID"/>
          </a:p>
        </p:txBody>
      </p:sp>
      <p:sp>
        <p:nvSpPr>
          <p:cNvPr id="5" name="Footer Placeholder 4">
            <a:extLst>
              <a:ext uri="{FF2B5EF4-FFF2-40B4-BE49-F238E27FC236}">
                <a16:creationId xmlns:a16="http://schemas.microsoft.com/office/drawing/2014/main" id="{B06C1717-9D8F-4866-9A2F-B91909D6218B}"/>
              </a:ext>
            </a:extLst>
          </p:cNvPr>
          <p:cNvSpPr>
            <a:spLocks noGrp="1"/>
          </p:cNvSpPr>
          <p:nvPr>
            <p:ph type="ftr" sz="quarter" idx="11"/>
          </p:nvPr>
        </p:nvSpPr>
        <p:spPr/>
        <p:txBody>
          <a:bodyPr/>
          <a:lstStyle/>
          <a:p>
            <a:endParaRPr lang="id-ID"/>
          </a:p>
        </p:txBody>
      </p:sp>
      <p:sp>
        <p:nvSpPr>
          <p:cNvPr id="6" name="Slide Number Placeholder 5">
            <a:extLst>
              <a:ext uri="{FF2B5EF4-FFF2-40B4-BE49-F238E27FC236}">
                <a16:creationId xmlns:a16="http://schemas.microsoft.com/office/drawing/2014/main" id="{D62BD0B2-267D-425C-936F-AD8BB6A7E205}"/>
              </a:ext>
            </a:extLst>
          </p:cNvPr>
          <p:cNvSpPr>
            <a:spLocks noGrp="1"/>
          </p:cNvSpPr>
          <p:nvPr>
            <p:ph type="sldNum" sz="quarter" idx="12"/>
          </p:nvPr>
        </p:nvSpPr>
        <p:spPr/>
        <p:txBody>
          <a:bodyPr/>
          <a:lstStyle/>
          <a:p>
            <a:fld id="{A3BCC0F6-198F-4280-8EF3-DED94D082250}" type="slidenum">
              <a:rPr lang="id-ID" smtClean="0"/>
              <a:t>‹#›</a:t>
            </a:fld>
            <a:endParaRPr lang="id-ID"/>
          </a:p>
        </p:txBody>
      </p:sp>
    </p:spTree>
    <p:extLst>
      <p:ext uri="{BB962C8B-B14F-4D97-AF65-F5344CB8AC3E}">
        <p14:creationId xmlns:p14="http://schemas.microsoft.com/office/powerpoint/2010/main" val="19249163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F7D647-9A8D-404B-88C7-D7ECD89F5F96}"/>
              </a:ext>
            </a:extLst>
          </p:cNvPr>
          <p:cNvSpPr>
            <a:spLocks noGrp="1"/>
          </p:cNvSpPr>
          <p:nvPr>
            <p:ph type="title"/>
          </p:nvPr>
        </p:nvSpPr>
        <p:spPr/>
        <p:txBody>
          <a:bodyPr/>
          <a:lstStyle/>
          <a:p>
            <a:r>
              <a:rPr lang="en-US"/>
              <a:t>Click to edit Master title style</a:t>
            </a:r>
            <a:endParaRPr lang="id-ID"/>
          </a:p>
        </p:txBody>
      </p:sp>
      <p:sp>
        <p:nvSpPr>
          <p:cNvPr id="3" name="Content Placeholder 2">
            <a:extLst>
              <a:ext uri="{FF2B5EF4-FFF2-40B4-BE49-F238E27FC236}">
                <a16:creationId xmlns:a16="http://schemas.microsoft.com/office/drawing/2014/main" id="{5CDD1690-EEC4-4C8F-8E0B-03ADB81C70E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4" name="Content Placeholder 3">
            <a:extLst>
              <a:ext uri="{FF2B5EF4-FFF2-40B4-BE49-F238E27FC236}">
                <a16:creationId xmlns:a16="http://schemas.microsoft.com/office/drawing/2014/main" id="{5A75C5DF-7AD3-46C5-89B0-565A6FEEF11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5" name="Date Placeholder 4">
            <a:extLst>
              <a:ext uri="{FF2B5EF4-FFF2-40B4-BE49-F238E27FC236}">
                <a16:creationId xmlns:a16="http://schemas.microsoft.com/office/drawing/2014/main" id="{36234120-82E3-494B-BF6B-07632C99F208}"/>
              </a:ext>
            </a:extLst>
          </p:cNvPr>
          <p:cNvSpPr>
            <a:spLocks noGrp="1"/>
          </p:cNvSpPr>
          <p:nvPr>
            <p:ph type="dt" sz="half" idx="10"/>
          </p:nvPr>
        </p:nvSpPr>
        <p:spPr/>
        <p:txBody>
          <a:bodyPr/>
          <a:lstStyle/>
          <a:p>
            <a:fld id="{2CBDA5F8-EAE1-41EE-876C-171FB4AAA27F}" type="datetimeFigureOut">
              <a:rPr lang="id-ID" smtClean="0"/>
              <a:t>24/06/2021</a:t>
            </a:fld>
            <a:endParaRPr lang="id-ID"/>
          </a:p>
        </p:txBody>
      </p:sp>
      <p:sp>
        <p:nvSpPr>
          <p:cNvPr id="6" name="Footer Placeholder 5">
            <a:extLst>
              <a:ext uri="{FF2B5EF4-FFF2-40B4-BE49-F238E27FC236}">
                <a16:creationId xmlns:a16="http://schemas.microsoft.com/office/drawing/2014/main" id="{C0BB961F-6C92-48DA-B1CD-99A0769B2C33}"/>
              </a:ext>
            </a:extLst>
          </p:cNvPr>
          <p:cNvSpPr>
            <a:spLocks noGrp="1"/>
          </p:cNvSpPr>
          <p:nvPr>
            <p:ph type="ftr" sz="quarter" idx="11"/>
          </p:nvPr>
        </p:nvSpPr>
        <p:spPr/>
        <p:txBody>
          <a:bodyPr/>
          <a:lstStyle/>
          <a:p>
            <a:endParaRPr lang="id-ID"/>
          </a:p>
        </p:txBody>
      </p:sp>
      <p:sp>
        <p:nvSpPr>
          <p:cNvPr id="7" name="Slide Number Placeholder 6">
            <a:extLst>
              <a:ext uri="{FF2B5EF4-FFF2-40B4-BE49-F238E27FC236}">
                <a16:creationId xmlns:a16="http://schemas.microsoft.com/office/drawing/2014/main" id="{6922635D-8C1A-498D-A24F-64520BD667F4}"/>
              </a:ext>
            </a:extLst>
          </p:cNvPr>
          <p:cNvSpPr>
            <a:spLocks noGrp="1"/>
          </p:cNvSpPr>
          <p:nvPr>
            <p:ph type="sldNum" sz="quarter" idx="12"/>
          </p:nvPr>
        </p:nvSpPr>
        <p:spPr/>
        <p:txBody>
          <a:bodyPr/>
          <a:lstStyle/>
          <a:p>
            <a:fld id="{A3BCC0F6-198F-4280-8EF3-DED94D082250}" type="slidenum">
              <a:rPr lang="id-ID" smtClean="0"/>
              <a:t>‹#›</a:t>
            </a:fld>
            <a:endParaRPr lang="id-ID"/>
          </a:p>
        </p:txBody>
      </p:sp>
    </p:spTree>
    <p:extLst>
      <p:ext uri="{BB962C8B-B14F-4D97-AF65-F5344CB8AC3E}">
        <p14:creationId xmlns:p14="http://schemas.microsoft.com/office/powerpoint/2010/main" val="16758031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2042A2-A76C-42F1-8B80-7896CFD7124A}"/>
              </a:ext>
            </a:extLst>
          </p:cNvPr>
          <p:cNvSpPr>
            <a:spLocks noGrp="1"/>
          </p:cNvSpPr>
          <p:nvPr>
            <p:ph type="title"/>
          </p:nvPr>
        </p:nvSpPr>
        <p:spPr>
          <a:xfrm>
            <a:off x="839788" y="365125"/>
            <a:ext cx="10515600" cy="1325563"/>
          </a:xfrm>
        </p:spPr>
        <p:txBody>
          <a:bodyPr/>
          <a:lstStyle/>
          <a:p>
            <a:r>
              <a:rPr lang="en-US"/>
              <a:t>Click to edit Master title style</a:t>
            </a:r>
            <a:endParaRPr lang="id-ID"/>
          </a:p>
        </p:txBody>
      </p:sp>
      <p:sp>
        <p:nvSpPr>
          <p:cNvPr id="3" name="Text Placeholder 2">
            <a:extLst>
              <a:ext uri="{FF2B5EF4-FFF2-40B4-BE49-F238E27FC236}">
                <a16:creationId xmlns:a16="http://schemas.microsoft.com/office/drawing/2014/main" id="{C0005795-8C3B-49EC-A84E-E0C5C8706F7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389CBF7-072C-4D66-9C4C-157D54976A7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5" name="Text Placeholder 4">
            <a:extLst>
              <a:ext uri="{FF2B5EF4-FFF2-40B4-BE49-F238E27FC236}">
                <a16:creationId xmlns:a16="http://schemas.microsoft.com/office/drawing/2014/main" id="{6B431F96-E9AE-4A1B-9FDC-C89DB6BC834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E557752-33FE-4731-89F7-C46DDD7C829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7" name="Date Placeholder 6">
            <a:extLst>
              <a:ext uri="{FF2B5EF4-FFF2-40B4-BE49-F238E27FC236}">
                <a16:creationId xmlns:a16="http://schemas.microsoft.com/office/drawing/2014/main" id="{94DE5A2B-E668-4D35-A3E9-3F632CCAAB22}"/>
              </a:ext>
            </a:extLst>
          </p:cNvPr>
          <p:cNvSpPr>
            <a:spLocks noGrp="1"/>
          </p:cNvSpPr>
          <p:nvPr>
            <p:ph type="dt" sz="half" idx="10"/>
          </p:nvPr>
        </p:nvSpPr>
        <p:spPr/>
        <p:txBody>
          <a:bodyPr/>
          <a:lstStyle/>
          <a:p>
            <a:fld id="{2CBDA5F8-EAE1-41EE-876C-171FB4AAA27F}" type="datetimeFigureOut">
              <a:rPr lang="id-ID" smtClean="0"/>
              <a:t>24/06/2021</a:t>
            </a:fld>
            <a:endParaRPr lang="id-ID"/>
          </a:p>
        </p:txBody>
      </p:sp>
      <p:sp>
        <p:nvSpPr>
          <p:cNvPr id="8" name="Footer Placeholder 7">
            <a:extLst>
              <a:ext uri="{FF2B5EF4-FFF2-40B4-BE49-F238E27FC236}">
                <a16:creationId xmlns:a16="http://schemas.microsoft.com/office/drawing/2014/main" id="{B27741FC-ADF2-47AA-94C2-4B0A8FA459CC}"/>
              </a:ext>
            </a:extLst>
          </p:cNvPr>
          <p:cNvSpPr>
            <a:spLocks noGrp="1"/>
          </p:cNvSpPr>
          <p:nvPr>
            <p:ph type="ftr" sz="quarter" idx="11"/>
          </p:nvPr>
        </p:nvSpPr>
        <p:spPr/>
        <p:txBody>
          <a:bodyPr/>
          <a:lstStyle/>
          <a:p>
            <a:endParaRPr lang="id-ID"/>
          </a:p>
        </p:txBody>
      </p:sp>
      <p:sp>
        <p:nvSpPr>
          <p:cNvPr id="9" name="Slide Number Placeholder 8">
            <a:extLst>
              <a:ext uri="{FF2B5EF4-FFF2-40B4-BE49-F238E27FC236}">
                <a16:creationId xmlns:a16="http://schemas.microsoft.com/office/drawing/2014/main" id="{035888C9-8103-4E8F-9D55-63BA138A89EF}"/>
              </a:ext>
            </a:extLst>
          </p:cNvPr>
          <p:cNvSpPr>
            <a:spLocks noGrp="1"/>
          </p:cNvSpPr>
          <p:nvPr>
            <p:ph type="sldNum" sz="quarter" idx="12"/>
          </p:nvPr>
        </p:nvSpPr>
        <p:spPr/>
        <p:txBody>
          <a:bodyPr/>
          <a:lstStyle/>
          <a:p>
            <a:fld id="{A3BCC0F6-198F-4280-8EF3-DED94D082250}" type="slidenum">
              <a:rPr lang="id-ID" smtClean="0"/>
              <a:t>‹#›</a:t>
            </a:fld>
            <a:endParaRPr lang="id-ID"/>
          </a:p>
        </p:txBody>
      </p:sp>
    </p:spTree>
    <p:extLst>
      <p:ext uri="{BB962C8B-B14F-4D97-AF65-F5344CB8AC3E}">
        <p14:creationId xmlns:p14="http://schemas.microsoft.com/office/powerpoint/2010/main" val="41396323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E9FB34-CFAA-4A1C-B04A-4F0678F06D92}"/>
              </a:ext>
            </a:extLst>
          </p:cNvPr>
          <p:cNvSpPr>
            <a:spLocks noGrp="1"/>
          </p:cNvSpPr>
          <p:nvPr>
            <p:ph type="title"/>
          </p:nvPr>
        </p:nvSpPr>
        <p:spPr/>
        <p:txBody>
          <a:bodyPr/>
          <a:lstStyle/>
          <a:p>
            <a:r>
              <a:rPr lang="en-US"/>
              <a:t>Click to edit Master title style</a:t>
            </a:r>
            <a:endParaRPr lang="id-ID"/>
          </a:p>
        </p:txBody>
      </p:sp>
      <p:sp>
        <p:nvSpPr>
          <p:cNvPr id="3" name="Date Placeholder 2">
            <a:extLst>
              <a:ext uri="{FF2B5EF4-FFF2-40B4-BE49-F238E27FC236}">
                <a16:creationId xmlns:a16="http://schemas.microsoft.com/office/drawing/2014/main" id="{82709F6B-EC5D-4F23-83EC-196A90CF1A4D}"/>
              </a:ext>
            </a:extLst>
          </p:cNvPr>
          <p:cNvSpPr>
            <a:spLocks noGrp="1"/>
          </p:cNvSpPr>
          <p:nvPr>
            <p:ph type="dt" sz="half" idx="10"/>
          </p:nvPr>
        </p:nvSpPr>
        <p:spPr/>
        <p:txBody>
          <a:bodyPr/>
          <a:lstStyle/>
          <a:p>
            <a:fld id="{2CBDA5F8-EAE1-41EE-876C-171FB4AAA27F}" type="datetimeFigureOut">
              <a:rPr lang="id-ID" smtClean="0"/>
              <a:t>24/06/2021</a:t>
            </a:fld>
            <a:endParaRPr lang="id-ID"/>
          </a:p>
        </p:txBody>
      </p:sp>
      <p:sp>
        <p:nvSpPr>
          <p:cNvPr id="4" name="Footer Placeholder 3">
            <a:extLst>
              <a:ext uri="{FF2B5EF4-FFF2-40B4-BE49-F238E27FC236}">
                <a16:creationId xmlns:a16="http://schemas.microsoft.com/office/drawing/2014/main" id="{F89B2A70-C99D-4E65-A39C-237EC0115030}"/>
              </a:ext>
            </a:extLst>
          </p:cNvPr>
          <p:cNvSpPr>
            <a:spLocks noGrp="1"/>
          </p:cNvSpPr>
          <p:nvPr>
            <p:ph type="ftr" sz="quarter" idx="11"/>
          </p:nvPr>
        </p:nvSpPr>
        <p:spPr/>
        <p:txBody>
          <a:bodyPr/>
          <a:lstStyle/>
          <a:p>
            <a:endParaRPr lang="id-ID"/>
          </a:p>
        </p:txBody>
      </p:sp>
      <p:sp>
        <p:nvSpPr>
          <p:cNvPr id="5" name="Slide Number Placeholder 4">
            <a:extLst>
              <a:ext uri="{FF2B5EF4-FFF2-40B4-BE49-F238E27FC236}">
                <a16:creationId xmlns:a16="http://schemas.microsoft.com/office/drawing/2014/main" id="{E2778A87-9D9F-4F6A-A2E4-8B06A6852009}"/>
              </a:ext>
            </a:extLst>
          </p:cNvPr>
          <p:cNvSpPr>
            <a:spLocks noGrp="1"/>
          </p:cNvSpPr>
          <p:nvPr>
            <p:ph type="sldNum" sz="quarter" idx="12"/>
          </p:nvPr>
        </p:nvSpPr>
        <p:spPr/>
        <p:txBody>
          <a:bodyPr/>
          <a:lstStyle/>
          <a:p>
            <a:fld id="{A3BCC0F6-198F-4280-8EF3-DED94D082250}" type="slidenum">
              <a:rPr lang="id-ID" smtClean="0"/>
              <a:t>‹#›</a:t>
            </a:fld>
            <a:endParaRPr lang="id-ID"/>
          </a:p>
        </p:txBody>
      </p:sp>
    </p:spTree>
    <p:extLst>
      <p:ext uri="{BB962C8B-B14F-4D97-AF65-F5344CB8AC3E}">
        <p14:creationId xmlns:p14="http://schemas.microsoft.com/office/powerpoint/2010/main" val="36417529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470F6B9-89BD-4E29-BA9D-7F06E4C1BEC4}"/>
              </a:ext>
            </a:extLst>
          </p:cNvPr>
          <p:cNvSpPr>
            <a:spLocks noGrp="1"/>
          </p:cNvSpPr>
          <p:nvPr>
            <p:ph type="dt" sz="half" idx="10"/>
          </p:nvPr>
        </p:nvSpPr>
        <p:spPr/>
        <p:txBody>
          <a:bodyPr/>
          <a:lstStyle/>
          <a:p>
            <a:fld id="{2CBDA5F8-EAE1-41EE-876C-171FB4AAA27F}" type="datetimeFigureOut">
              <a:rPr lang="id-ID" smtClean="0"/>
              <a:t>24/06/2021</a:t>
            </a:fld>
            <a:endParaRPr lang="id-ID"/>
          </a:p>
        </p:txBody>
      </p:sp>
      <p:sp>
        <p:nvSpPr>
          <p:cNvPr id="3" name="Footer Placeholder 2">
            <a:extLst>
              <a:ext uri="{FF2B5EF4-FFF2-40B4-BE49-F238E27FC236}">
                <a16:creationId xmlns:a16="http://schemas.microsoft.com/office/drawing/2014/main" id="{B83026EC-C80A-4CE7-BBE2-8F884D5EB190}"/>
              </a:ext>
            </a:extLst>
          </p:cNvPr>
          <p:cNvSpPr>
            <a:spLocks noGrp="1"/>
          </p:cNvSpPr>
          <p:nvPr>
            <p:ph type="ftr" sz="quarter" idx="11"/>
          </p:nvPr>
        </p:nvSpPr>
        <p:spPr/>
        <p:txBody>
          <a:bodyPr/>
          <a:lstStyle/>
          <a:p>
            <a:endParaRPr lang="id-ID"/>
          </a:p>
        </p:txBody>
      </p:sp>
      <p:sp>
        <p:nvSpPr>
          <p:cNvPr id="4" name="Slide Number Placeholder 3">
            <a:extLst>
              <a:ext uri="{FF2B5EF4-FFF2-40B4-BE49-F238E27FC236}">
                <a16:creationId xmlns:a16="http://schemas.microsoft.com/office/drawing/2014/main" id="{D621FB6F-4443-4041-B38C-9F6E2A22E03F}"/>
              </a:ext>
            </a:extLst>
          </p:cNvPr>
          <p:cNvSpPr>
            <a:spLocks noGrp="1"/>
          </p:cNvSpPr>
          <p:nvPr>
            <p:ph type="sldNum" sz="quarter" idx="12"/>
          </p:nvPr>
        </p:nvSpPr>
        <p:spPr/>
        <p:txBody>
          <a:bodyPr/>
          <a:lstStyle/>
          <a:p>
            <a:fld id="{A3BCC0F6-198F-4280-8EF3-DED94D082250}" type="slidenum">
              <a:rPr lang="id-ID" smtClean="0"/>
              <a:t>‹#›</a:t>
            </a:fld>
            <a:endParaRPr lang="id-ID"/>
          </a:p>
        </p:txBody>
      </p:sp>
    </p:spTree>
    <p:extLst>
      <p:ext uri="{BB962C8B-B14F-4D97-AF65-F5344CB8AC3E}">
        <p14:creationId xmlns:p14="http://schemas.microsoft.com/office/powerpoint/2010/main" val="35752567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5A7FBB-3215-4414-882C-C14770A6AC4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id-ID"/>
          </a:p>
        </p:txBody>
      </p:sp>
      <p:sp>
        <p:nvSpPr>
          <p:cNvPr id="3" name="Content Placeholder 2">
            <a:extLst>
              <a:ext uri="{FF2B5EF4-FFF2-40B4-BE49-F238E27FC236}">
                <a16:creationId xmlns:a16="http://schemas.microsoft.com/office/drawing/2014/main" id="{EF77B989-869C-49DD-BC42-CCAC1F92925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4" name="Text Placeholder 3">
            <a:extLst>
              <a:ext uri="{FF2B5EF4-FFF2-40B4-BE49-F238E27FC236}">
                <a16:creationId xmlns:a16="http://schemas.microsoft.com/office/drawing/2014/main" id="{8A870901-14F7-4B70-9D25-12DA1D371C5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1191FD0-C861-44BC-889D-3520A46A0FC6}"/>
              </a:ext>
            </a:extLst>
          </p:cNvPr>
          <p:cNvSpPr>
            <a:spLocks noGrp="1"/>
          </p:cNvSpPr>
          <p:nvPr>
            <p:ph type="dt" sz="half" idx="10"/>
          </p:nvPr>
        </p:nvSpPr>
        <p:spPr/>
        <p:txBody>
          <a:bodyPr/>
          <a:lstStyle/>
          <a:p>
            <a:fld id="{2CBDA5F8-EAE1-41EE-876C-171FB4AAA27F}" type="datetimeFigureOut">
              <a:rPr lang="id-ID" smtClean="0"/>
              <a:t>24/06/2021</a:t>
            </a:fld>
            <a:endParaRPr lang="id-ID"/>
          </a:p>
        </p:txBody>
      </p:sp>
      <p:sp>
        <p:nvSpPr>
          <p:cNvPr id="6" name="Footer Placeholder 5">
            <a:extLst>
              <a:ext uri="{FF2B5EF4-FFF2-40B4-BE49-F238E27FC236}">
                <a16:creationId xmlns:a16="http://schemas.microsoft.com/office/drawing/2014/main" id="{7C8FEEED-6623-40B8-9D4A-54A85651E31D}"/>
              </a:ext>
            </a:extLst>
          </p:cNvPr>
          <p:cNvSpPr>
            <a:spLocks noGrp="1"/>
          </p:cNvSpPr>
          <p:nvPr>
            <p:ph type="ftr" sz="quarter" idx="11"/>
          </p:nvPr>
        </p:nvSpPr>
        <p:spPr/>
        <p:txBody>
          <a:bodyPr/>
          <a:lstStyle/>
          <a:p>
            <a:endParaRPr lang="id-ID"/>
          </a:p>
        </p:txBody>
      </p:sp>
      <p:sp>
        <p:nvSpPr>
          <p:cNvPr id="7" name="Slide Number Placeholder 6">
            <a:extLst>
              <a:ext uri="{FF2B5EF4-FFF2-40B4-BE49-F238E27FC236}">
                <a16:creationId xmlns:a16="http://schemas.microsoft.com/office/drawing/2014/main" id="{92822AC2-607C-4CEB-B347-A7FB38329C08}"/>
              </a:ext>
            </a:extLst>
          </p:cNvPr>
          <p:cNvSpPr>
            <a:spLocks noGrp="1"/>
          </p:cNvSpPr>
          <p:nvPr>
            <p:ph type="sldNum" sz="quarter" idx="12"/>
          </p:nvPr>
        </p:nvSpPr>
        <p:spPr/>
        <p:txBody>
          <a:bodyPr/>
          <a:lstStyle/>
          <a:p>
            <a:fld id="{A3BCC0F6-198F-4280-8EF3-DED94D082250}" type="slidenum">
              <a:rPr lang="id-ID" smtClean="0"/>
              <a:t>‹#›</a:t>
            </a:fld>
            <a:endParaRPr lang="id-ID"/>
          </a:p>
        </p:txBody>
      </p:sp>
    </p:spTree>
    <p:extLst>
      <p:ext uri="{BB962C8B-B14F-4D97-AF65-F5344CB8AC3E}">
        <p14:creationId xmlns:p14="http://schemas.microsoft.com/office/powerpoint/2010/main" val="16949237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92B151-92CE-436E-B080-44F0C955CDB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id-ID"/>
          </a:p>
        </p:txBody>
      </p:sp>
      <p:sp>
        <p:nvSpPr>
          <p:cNvPr id="3" name="Picture Placeholder 2">
            <a:extLst>
              <a:ext uri="{FF2B5EF4-FFF2-40B4-BE49-F238E27FC236}">
                <a16:creationId xmlns:a16="http://schemas.microsoft.com/office/drawing/2014/main" id="{917B781C-6195-452B-8F30-21EF2429DAE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d-ID"/>
          </a:p>
        </p:txBody>
      </p:sp>
      <p:sp>
        <p:nvSpPr>
          <p:cNvPr id="4" name="Text Placeholder 3">
            <a:extLst>
              <a:ext uri="{FF2B5EF4-FFF2-40B4-BE49-F238E27FC236}">
                <a16:creationId xmlns:a16="http://schemas.microsoft.com/office/drawing/2014/main" id="{763B7974-C4D5-4077-86BF-CA4754F2811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6ABAC2D-5257-4238-A93E-2D55733DA20F}"/>
              </a:ext>
            </a:extLst>
          </p:cNvPr>
          <p:cNvSpPr>
            <a:spLocks noGrp="1"/>
          </p:cNvSpPr>
          <p:nvPr>
            <p:ph type="dt" sz="half" idx="10"/>
          </p:nvPr>
        </p:nvSpPr>
        <p:spPr/>
        <p:txBody>
          <a:bodyPr/>
          <a:lstStyle/>
          <a:p>
            <a:fld id="{2CBDA5F8-EAE1-41EE-876C-171FB4AAA27F}" type="datetimeFigureOut">
              <a:rPr lang="id-ID" smtClean="0"/>
              <a:t>24/06/2021</a:t>
            </a:fld>
            <a:endParaRPr lang="id-ID"/>
          </a:p>
        </p:txBody>
      </p:sp>
      <p:sp>
        <p:nvSpPr>
          <p:cNvPr id="6" name="Footer Placeholder 5">
            <a:extLst>
              <a:ext uri="{FF2B5EF4-FFF2-40B4-BE49-F238E27FC236}">
                <a16:creationId xmlns:a16="http://schemas.microsoft.com/office/drawing/2014/main" id="{BB0A3420-5F25-44E8-88F5-B55909CF9FAA}"/>
              </a:ext>
            </a:extLst>
          </p:cNvPr>
          <p:cNvSpPr>
            <a:spLocks noGrp="1"/>
          </p:cNvSpPr>
          <p:nvPr>
            <p:ph type="ftr" sz="quarter" idx="11"/>
          </p:nvPr>
        </p:nvSpPr>
        <p:spPr/>
        <p:txBody>
          <a:bodyPr/>
          <a:lstStyle/>
          <a:p>
            <a:endParaRPr lang="id-ID"/>
          </a:p>
        </p:txBody>
      </p:sp>
      <p:sp>
        <p:nvSpPr>
          <p:cNvPr id="7" name="Slide Number Placeholder 6">
            <a:extLst>
              <a:ext uri="{FF2B5EF4-FFF2-40B4-BE49-F238E27FC236}">
                <a16:creationId xmlns:a16="http://schemas.microsoft.com/office/drawing/2014/main" id="{F82D9294-FE0D-46BD-9D8E-2923688E934C}"/>
              </a:ext>
            </a:extLst>
          </p:cNvPr>
          <p:cNvSpPr>
            <a:spLocks noGrp="1"/>
          </p:cNvSpPr>
          <p:nvPr>
            <p:ph type="sldNum" sz="quarter" idx="12"/>
          </p:nvPr>
        </p:nvSpPr>
        <p:spPr/>
        <p:txBody>
          <a:bodyPr/>
          <a:lstStyle/>
          <a:p>
            <a:fld id="{A3BCC0F6-198F-4280-8EF3-DED94D082250}" type="slidenum">
              <a:rPr lang="id-ID" smtClean="0"/>
              <a:t>‹#›</a:t>
            </a:fld>
            <a:endParaRPr lang="id-ID"/>
          </a:p>
        </p:txBody>
      </p:sp>
    </p:spTree>
    <p:extLst>
      <p:ext uri="{BB962C8B-B14F-4D97-AF65-F5344CB8AC3E}">
        <p14:creationId xmlns:p14="http://schemas.microsoft.com/office/powerpoint/2010/main" val="11910086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4082231-B6B2-4E79-9A08-330A4DEDCC5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id-ID"/>
          </a:p>
        </p:txBody>
      </p:sp>
      <p:sp>
        <p:nvSpPr>
          <p:cNvPr id="3" name="Text Placeholder 2">
            <a:extLst>
              <a:ext uri="{FF2B5EF4-FFF2-40B4-BE49-F238E27FC236}">
                <a16:creationId xmlns:a16="http://schemas.microsoft.com/office/drawing/2014/main" id="{61F9216F-70A1-4D70-9560-A95849010B6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4" name="Date Placeholder 3">
            <a:extLst>
              <a:ext uri="{FF2B5EF4-FFF2-40B4-BE49-F238E27FC236}">
                <a16:creationId xmlns:a16="http://schemas.microsoft.com/office/drawing/2014/main" id="{70526072-0669-43DE-A112-CF2D7B4B00A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CBDA5F8-EAE1-41EE-876C-171FB4AAA27F}" type="datetimeFigureOut">
              <a:rPr lang="id-ID" smtClean="0"/>
              <a:t>24/06/2021</a:t>
            </a:fld>
            <a:endParaRPr lang="id-ID"/>
          </a:p>
        </p:txBody>
      </p:sp>
      <p:sp>
        <p:nvSpPr>
          <p:cNvPr id="5" name="Footer Placeholder 4">
            <a:extLst>
              <a:ext uri="{FF2B5EF4-FFF2-40B4-BE49-F238E27FC236}">
                <a16:creationId xmlns:a16="http://schemas.microsoft.com/office/drawing/2014/main" id="{0DBB2194-CF7C-4914-A3C4-C412CC38BEC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d-ID"/>
          </a:p>
        </p:txBody>
      </p:sp>
      <p:sp>
        <p:nvSpPr>
          <p:cNvPr id="6" name="Slide Number Placeholder 5">
            <a:extLst>
              <a:ext uri="{FF2B5EF4-FFF2-40B4-BE49-F238E27FC236}">
                <a16:creationId xmlns:a16="http://schemas.microsoft.com/office/drawing/2014/main" id="{EE27DA73-8EC3-4E17-AEFD-4FAA9749FD2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3BCC0F6-198F-4280-8EF3-DED94D082250}" type="slidenum">
              <a:rPr lang="id-ID" smtClean="0"/>
              <a:t>‹#›</a:t>
            </a:fld>
            <a:endParaRPr lang="id-ID"/>
          </a:p>
        </p:txBody>
      </p:sp>
    </p:spTree>
    <p:extLst>
      <p:ext uri="{BB962C8B-B14F-4D97-AF65-F5344CB8AC3E}">
        <p14:creationId xmlns:p14="http://schemas.microsoft.com/office/powerpoint/2010/main" val="34133674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7.xml"/><Relationship Id="rId5" Type="http://schemas.openxmlformats.org/officeDocument/2006/relationships/image" Target="../media/image4.jpe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7.xml"/><Relationship Id="rId5" Type="http://schemas.openxmlformats.org/officeDocument/2006/relationships/image" Target="../media/image8.png"/><Relationship Id="rId4" Type="http://schemas.openxmlformats.org/officeDocument/2006/relationships/image" Target="../media/image7.png"/></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7.xml"/><Relationship Id="rId5" Type="http://schemas.openxmlformats.org/officeDocument/2006/relationships/image" Target="../media/image9.png"/><Relationship Id="rId4" Type="http://schemas.openxmlformats.org/officeDocument/2006/relationships/image" Target="../media/image7.png"/></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7.xml"/><Relationship Id="rId5" Type="http://schemas.openxmlformats.org/officeDocument/2006/relationships/image" Target="../media/image9.png"/><Relationship Id="rId4" Type="http://schemas.openxmlformats.org/officeDocument/2006/relationships/image" Target="../media/image7.png"/></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7.xml"/><Relationship Id="rId5" Type="http://schemas.openxmlformats.org/officeDocument/2006/relationships/image" Target="../media/image9.png"/><Relationship Id="rId4" Type="http://schemas.openxmlformats.org/officeDocument/2006/relationships/image" Target="../media/image7.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C3C90F-D589-40F6-A47C-A4CAE0FD8A05}"/>
              </a:ext>
            </a:extLst>
          </p:cNvPr>
          <p:cNvSpPr>
            <a:spLocks noGrp="1"/>
          </p:cNvSpPr>
          <p:nvPr>
            <p:ph type="ctrTitle"/>
          </p:nvPr>
        </p:nvSpPr>
        <p:spPr>
          <a:xfrm>
            <a:off x="1524000" y="1736139"/>
            <a:ext cx="9144000" cy="4126042"/>
          </a:xfrm>
        </p:spPr>
        <p:txBody>
          <a:bodyPr>
            <a:normAutofit fontScale="90000"/>
          </a:bodyPr>
          <a:lstStyle/>
          <a:p>
            <a:r>
              <a:rPr lang="en-GB" b="0" i="0" dirty="0">
                <a:solidFill>
                  <a:srgbClr val="004F74"/>
                </a:solidFill>
                <a:effectLst/>
                <a:latin typeface="Inter UI Bold"/>
              </a:rPr>
              <a:t>Maths assessment for financial literacy programmes in newly industrialised countries:</a:t>
            </a:r>
            <a:br>
              <a:rPr lang="en-GB" b="0" i="0" dirty="0">
                <a:solidFill>
                  <a:srgbClr val="004F74"/>
                </a:solidFill>
                <a:effectLst/>
                <a:latin typeface="Inter UI Bold"/>
              </a:rPr>
            </a:br>
            <a:r>
              <a:rPr lang="en-GB" b="0" i="0" dirty="0">
                <a:solidFill>
                  <a:srgbClr val="004F74"/>
                </a:solidFill>
                <a:effectLst/>
                <a:latin typeface="Inter UI Bold"/>
              </a:rPr>
              <a:t>The power of a graph database</a:t>
            </a:r>
            <a:br>
              <a:rPr lang="en-GB" b="0" i="0" dirty="0">
                <a:solidFill>
                  <a:srgbClr val="004F74"/>
                </a:solidFill>
                <a:effectLst/>
                <a:latin typeface="Inter UI Bold"/>
              </a:rPr>
            </a:br>
            <a:br>
              <a:rPr lang="en-GB" b="0" i="0" dirty="0">
                <a:solidFill>
                  <a:srgbClr val="004F74"/>
                </a:solidFill>
                <a:effectLst/>
                <a:latin typeface="Inter UI Bold"/>
              </a:rPr>
            </a:br>
            <a:r>
              <a:rPr lang="en-GB" sz="3600" b="0" i="0" dirty="0">
                <a:solidFill>
                  <a:srgbClr val="004F74"/>
                </a:solidFill>
                <a:effectLst/>
                <a:latin typeface="Inter UI Bold"/>
              </a:rPr>
              <a:t>Pete Jarrett, Tutorum Technologies Ltd</a:t>
            </a:r>
            <a:br>
              <a:rPr lang="en-GB" b="0" i="0" dirty="0">
                <a:solidFill>
                  <a:srgbClr val="111111"/>
                </a:solidFill>
                <a:effectLst/>
                <a:latin typeface="Inter UI Bold"/>
              </a:rPr>
            </a:br>
            <a:endParaRPr lang="id-ID" dirty="0"/>
          </a:p>
        </p:txBody>
      </p:sp>
      <p:pic>
        <p:nvPicPr>
          <p:cNvPr id="5" name="Picture 4" descr="Logo&#10;&#10;Description automatically generated">
            <a:extLst>
              <a:ext uri="{FF2B5EF4-FFF2-40B4-BE49-F238E27FC236}">
                <a16:creationId xmlns:a16="http://schemas.microsoft.com/office/drawing/2014/main" id="{437FA17B-9CFD-4635-B2FD-70B8EB6A576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016114" y="5483773"/>
            <a:ext cx="1175886" cy="1155376"/>
          </a:xfrm>
          <a:prstGeom prst="rect">
            <a:avLst/>
          </a:prstGeom>
        </p:spPr>
      </p:pic>
    </p:spTree>
    <p:extLst>
      <p:ext uri="{BB962C8B-B14F-4D97-AF65-F5344CB8AC3E}">
        <p14:creationId xmlns:p14="http://schemas.microsoft.com/office/powerpoint/2010/main" val="37511340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F088AB5E-9285-4C60-957E-0C801FA1FA5F}"/>
              </a:ext>
            </a:extLst>
          </p:cNvPr>
          <p:cNvPicPr>
            <a:picLocks noChangeAspect="1"/>
          </p:cNvPicPr>
          <p:nvPr/>
        </p:nvPicPr>
        <p:blipFill>
          <a:blip r:embed="rId3"/>
          <a:stretch>
            <a:fillRect/>
          </a:stretch>
        </p:blipFill>
        <p:spPr>
          <a:xfrm>
            <a:off x="10988156" y="5432792"/>
            <a:ext cx="1176630" cy="1152244"/>
          </a:xfrm>
          <a:prstGeom prst="rect">
            <a:avLst/>
          </a:prstGeom>
        </p:spPr>
      </p:pic>
      <p:pic>
        <p:nvPicPr>
          <p:cNvPr id="4" name="Picture 3" descr="Icon&#10;&#10;Description automatically generated">
            <a:extLst>
              <a:ext uri="{FF2B5EF4-FFF2-40B4-BE49-F238E27FC236}">
                <a16:creationId xmlns:a16="http://schemas.microsoft.com/office/drawing/2014/main" id="{6DE1ACEC-ECD0-4489-B976-763A4B26A7F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567152" y="272964"/>
            <a:ext cx="2329525" cy="1833422"/>
          </a:xfrm>
          <a:prstGeom prst="rect">
            <a:avLst/>
          </a:prstGeom>
        </p:spPr>
      </p:pic>
      <p:pic>
        <p:nvPicPr>
          <p:cNvPr id="6" name="Picture 5" descr="A group of people standing on a dirt road&#10;&#10;Description automatically generated with low confidence">
            <a:extLst>
              <a:ext uri="{FF2B5EF4-FFF2-40B4-BE49-F238E27FC236}">
                <a16:creationId xmlns:a16="http://schemas.microsoft.com/office/drawing/2014/main" id="{C4B8917A-9B37-465C-AF4C-11FE2C3A7826}"/>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941640" y="2302330"/>
            <a:ext cx="4955037" cy="2785122"/>
          </a:xfrm>
          <a:prstGeom prst="rect">
            <a:avLst/>
          </a:prstGeom>
        </p:spPr>
      </p:pic>
      <p:sp>
        <p:nvSpPr>
          <p:cNvPr id="7" name="TextBox 6">
            <a:extLst>
              <a:ext uri="{FF2B5EF4-FFF2-40B4-BE49-F238E27FC236}">
                <a16:creationId xmlns:a16="http://schemas.microsoft.com/office/drawing/2014/main" id="{1290D482-390E-44A9-BF6F-1FD83BC2A7DF}"/>
              </a:ext>
            </a:extLst>
          </p:cNvPr>
          <p:cNvSpPr txBox="1"/>
          <p:nvPr/>
        </p:nvSpPr>
        <p:spPr>
          <a:xfrm>
            <a:off x="620486" y="447848"/>
            <a:ext cx="6025243" cy="5016758"/>
          </a:xfrm>
          <a:prstGeom prst="rect">
            <a:avLst/>
          </a:prstGeom>
          <a:noFill/>
        </p:spPr>
        <p:txBody>
          <a:bodyPr wrap="square" rtlCol="0">
            <a:spAutoFit/>
          </a:bodyPr>
          <a:lstStyle/>
          <a:p>
            <a:r>
              <a:rPr lang="en-GB" sz="3200" dirty="0">
                <a:solidFill>
                  <a:srgbClr val="004F74"/>
                </a:solidFill>
                <a:latin typeface="Lato" panose="020F0502020204030203" pitchFamily="34" charset="0"/>
                <a:ea typeface="Lato" panose="020F0502020204030203" pitchFamily="34" charset="0"/>
                <a:cs typeface="Lato" panose="020F0502020204030203" pitchFamily="34" charset="0"/>
              </a:rPr>
              <a:t>A case study</a:t>
            </a:r>
          </a:p>
          <a:p>
            <a:endParaRPr lang="en-GB" sz="2400" dirty="0">
              <a:solidFill>
                <a:srgbClr val="004F74"/>
              </a:solidFill>
              <a:latin typeface="Lato" panose="020F0502020204030203" pitchFamily="34" charset="0"/>
              <a:ea typeface="Lato" panose="020F0502020204030203" pitchFamily="34" charset="0"/>
              <a:cs typeface="Lato" panose="020F0502020204030203" pitchFamily="34" charset="0"/>
            </a:endParaRPr>
          </a:p>
          <a:p>
            <a:r>
              <a:rPr lang="en-GB" sz="2400" dirty="0">
                <a:solidFill>
                  <a:srgbClr val="004F74"/>
                </a:solidFill>
                <a:latin typeface="Lato" panose="020F0502020204030203" pitchFamily="34" charset="0"/>
                <a:ea typeface="Lato" panose="020F0502020204030203" pitchFamily="34" charset="0"/>
                <a:cs typeface="Lato" panose="020F0502020204030203" pitchFamily="34" charset="0"/>
              </a:rPr>
              <a:t>Many people in rural areas un-banked or partially banked and under-insured. High smartphone usage. Rollout of 4g and 5g is comprehensive.</a:t>
            </a:r>
          </a:p>
          <a:p>
            <a:endParaRPr lang="en-GB" sz="2400" dirty="0">
              <a:solidFill>
                <a:srgbClr val="004F74"/>
              </a:solidFill>
              <a:latin typeface="Lato" panose="020F0502020204030203" pitchFamily="34" charset="0"/>
              <a:ea typeface="Lato" panose="020F0502020204030203" pitchFamily="34" charset="0"/>
              <a:cs typeface="Lato" panose="020F0502020204030203" pitchFamily="34" charset="0"/>
            </a:endParaRPr>
          </a:p>
          <a:p>
            <a:r>
              <a:rPr lang="en-GB" sz="2400" dirty="0">
                <a:solidFill>
                  <a:srgbClr val="004F74"/>
                </a:solidFill>
                <a:latin typeface="Lato" panose="020F0502020204030203" pitchFamily="34" charset="0"/>
                <a:ea typeface="Lato" panose="020F0502020204030203" pitchFamily="34" charset="0"/>
                <a:cs typeface="Lato" panose="020F0502020204030203" pitchFamily="34" charset="0"/>
              </a:rPr>
              <a:t>Aim: To provide financial literacy education to a dispersed population to allow people to make better informed decisions about business development</a:t>
            </a:r>
          </a:p>
          <a:p>
            <a:endParaRPr lang="en-GB" sz="2400" dirty="0">
              <a:solidFill>
                <a:srgbClr val="004F74"/>
              </a:solidFill>
              <a:latin typeface="Lato" panose="020F0502020204030203" pitchFamily="34" charset="0"/>
              <a:ea typeface="Lato" panose="020F0502020204030203" pitchFamily="34" charset="0"/>
              <a:cs typeface="Lato" panose="020F0502020204030203" pitchFamily="34" charset="0"/>
            </a:endParaRPr>
          </a:p>
          <a:p>
            <a:endParaRPr lang="id-ID" sz="2400" dirty="0">
              <a:solidFill>
                <a:srgbClr val="004F74"/>
              </a:solidFill>
              <a:latin typeface="Lato" panose="020F0502020204030203" pitchFamily="34" charset="0"/>
              <a:ea typeface="Lato" panose="020F0502020204030203" pitchFamily="34" charset="0"/>
              <a:cs typeface="Lato" panose="020F0502020204030203" pitchFamily="34" charset="0"/>
            </a:endParaRPr>
          </a:p>
        </p:txBody>
      </p:sp>
    </p:spTree>
    <p:extLst>
      <p:ext uri="{BB962C8B-B14F-4D97-AF65-F5344CB8AC3E}">
        <p14:creationId xmlns:p14="http://schemas.microsoft.com/office/powerpoint/2010/main" val="41097631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8667E560-60C3-497F-A79C-102F1F505AB8}"/>
              </a:ext>
            </a:extLst>
          </p:cNvPr>
          <p:cNvPicPr>
            <a:picLocks noChangeAspect="1"/>
          </p:cNvPicPr>
          <p:nvPr/>
        </p:nvPicPr>
        <p:blipFill>
          <a:blip r:embed="rId3"/>
          <a:stretch>
            <a:fillRect/>
          </a:stretch>
        </p:blipFill>
        <p:spPr>
          <a:xfrm>
            <a:off x="10716499" y="5351149"/>
            <a:ext cx="1176630" cy="1152244"/>
          </a:xfrm>
          <a:prstGeom prst="rect">
            <a:avLst/>
          </a:prstGeom>
        </p:spPr>
      </p:pic>
      <p:sp>
        <p:nvSpPr>
          <p:cNvPr id="3" name="TextBox 2">
            <a:extLst>
              <a:ext uri="{FF2B5EF4-FFF2-40B4-BE49-F238E27FC236}">
                <a16:creationId xmlns:a16="http://schemas.microsoft.com/office/drawing/2014/main" id="{7E8E0050-D5A6-4A4C-BEF8-A22BC393E710}"/>
              </a:ext>
            </a:extLst>
          </p:cNvPr>
          <p:cNvSpPr txBox="1"/>
          <p:nvPr/>
        </p:nvSpPr>
        <p:spPr>
          <a:xfrm>
            <a:off x="734785" y="604157"/>
            <a:ext cx="10814211" cy="8463855"/>
          </a:xfrm>
          <a:prstGeom prst="rect">
            <a:avLst/>
          </a:prstGeom>
          <a:noFill/>
        </p:spPr>
        <p:txBody>
          <a:bodyPr wrap="square" rtlCol="0">
            <a:spAutoFit/>
          </a:bodyPr>
          <a:lstStyle/>
          <a:p>
            <a:r>
              <a:rPr lang="en-GB" sz="3200" dirty="0">
                <a:solidFill>
                  <a:srgbClr val="004F74"/>
                </a:solidFill>
                <a:latin typeface="Lato" panose="020F0502020204030203" pitchFamily="34" charset="0"/>
                <a:ea typeface="Lato" panose="020F0502020204030203" pitchFamily="34" charset="0"/>
                <a:cs typeface="Lato" panose="020F0502020204030203" pitchFamily="34" charset="0"/>
              </a:rPr>
              <a:t>Learner challenges:</a:t>
            </a:r>
          </a:p>
          <a:p>
            <a:pPr marL="457200" indent="-457200">
              <a:buFont typeface="Arial" panose="020B0604020202020204" pitchFamily="34" charset="0"/>
              <a:buChar char="•"/>
            </a:pPr>
            <a:r>
              <a:rPr lang="en-GB" sz="3200" dirty="0">
                <a:solidFill>
                  <a:srgbClr val="004F74"/>
                </a:solidFill>
                <a:latin typeface="Lato" panose="020F0502020204030203" pitchFamily="34" charset="0"/>
                <a:ea typeface="Lato" panose="020F0502020204030203" pitchFamily="34" charset="0"/>
                <a:cs typeface="Lato" panose="020F0502020204030203" pitchFamily="34" charset="0"/>
              </a:rPr>
              <a:t>Wide variance in pre-requisite knowledge</a:t>
            </a:r>
          </a:p>
          <a:p>
            <a:pPr marL="457200" indent="-457200">
              <a:buFont typeface="Arial" panose="020B0604020202020204" pitchFamily="34" charset="0"/>
              <a:buChar char="•"/>
            </a:pPr>
            <a:r>
              <a:rPr lang="en-GB" sz="3200" dirty="0">
                <a:solidFill>
                  <a:srgbClr val="004F74"/>
                </a:solidFill>
                <a:latin typeface="Lato" panose="020F0502020204030203" pitchFamily="34" charset="0"/>
                <a:ea typeface="Lato" panose="020F0502020204030203" pitchFamily="34" charset="0"/>
                <a:cs typeface="Lato" panose="020F0502020204030203" pitchFamily="34" charset="0"/>
              </a:rPr>
              <a:t>Wide variance in access to formal learning opportunities</a:t>
            </a:r>
          </a:p>
          <a:p>
            <a:pPr marL="457200" indent="-457200">
              <a:buFont typeface="Arial" panose="020B0604020202020204" pitchFamily="34" charset="0"/>
              <a:buChar char="•"/>
            </a:pPr>
            <a:r>
              <a:rPr lang="en-GB" sz="3200" dirty="0">
                <a:solidFill>
                  <a:srgbClr val="004F74"/>
                </a:solidFill>
                <a:latin typeface="Lato" panose="020F0502020204030203" pitchFamily="34" charset="0"/>
                <a:ea typeface="Lato" panose="020F0502020204030203" pitchFamily="34" charset="0"/>
                <a:cs typeface="Lato" panose="020F0502020204030203" pitchFamily="34" charset="0"/>
              </a:rPr>
              <a:t>Different endpoints</a:t>
            </a:r>
          </a:p>
          <a:p>
            <a:pPr marL="457200" indent="-457200">
              <a:buFont typeface="Arial" panose="020B0604020202020204" pitchFamily="34" charset="0"/>
              <a:buChar char="•"/>
            </a:pPr>
            <a:endParaRPr lang="en-GB" sz="3200" dirty="0">
              <a:solidFill>
                <a:srgbClr val="004F74"/>
              </a:solidFill>
              <a:latin typeface="Lato" panose="020F0502020204030203" pitchFamily="34" charset="0"/>
              <a:ea typeface="Lato" panose="020F0502020204030203" pitchFamily="34" charset="0"/>
              <a:cs typeface="Lato" panose="020F0502020204030203" pitchFamily="34" charset="0"/>
            </a:endParaRPr>
          </a:p>
          <a:p>
            <a:r>
              <a:rPr lang="en-GB" sz="3200" dirty="0">
                <a:solidFill>
                  <a:srgbClr val="004F74"/>
                </a:solidFill>
                <a:latin typeface="Lato" panose="020F0502020204030203" pitchFamily="34" charset="0"/>
                <a:ea typeface="Lato" panose="020F0502020204030203" pitchFamily="34" charset="0"/>
                <a:cs typeface="Lato" panose="020F0502020204030203" pitchFamily="34" charset="0"/>
              </a:rPr>
              <a:t>Solution</a:t>
            </a:r>
          </a:p>
          <a:p>
            <a:pPr marL="457200" indent="-457200">
              <a:buFont typeface="Arial" panose="020B0604020202020204" pitchFamily="34" charset="0"/>
              <a:buChar char="•"/>
            </a:pPr>
            <a:r>
              <a:rPr lang="en-GB" sz="3200" dirty="0">
                <a:solidFill>
                  <a:srgbClr val="004F74"/>
                </a:solidFill>
                <a:latin typeface="Lato" panose="020F0502020204030203" pitchFamily="34" charset="0"/>
                <a:ea typeface="Lato" panose="020F0502020204030203" pitchFamily="34" charset="0"/>
                <a:cs typeface="Lato" panose="020F0502020204030203" pitchFamily="34" charset="0"/>
              </a:rPr>
              <a:t>Adaptive initial assessment and curriculum</a:t>
            </a:r>
          </a:p>
          <a:p>
            <a:pPr marL="457200" indent="-457200">
              <a:buFont typeface="Arial" panose="020B0604020202020204" pitchFamily="34" charset="0"/>
              <a:buChar char="•"/>
            </a:pPr>
            <a:r>
              <a:rPr lang="en-GB" sz="3200" dirty="0">
                <a:solidFill>
                  <a:srgbClr val="004F74"/>
                </a:solidFill>
                <a:latin typeface="Lato" panose="020F0502020204030203" pitchFamily="34" charset="0"/>
                <a:ea typeface="Lato" panose="020F0502020204030203" pitchFamily="34" charset="0"/>
                <a:cs typeface="Lato" panose="020F0502020204030203" pitchFamily="34" charset="0"/>
              </a:rPr>
              <a:t>Super-curriculum that connects pre-requisite contextualised maths knowledge and skills to the main course of learning</a:t>
            </a:r>
          </a:p>
          <a:p>
            <a:endParaRPr lang="en-GB" sz="3200" dirty="0">
              <a:solidFill>
                <a:srgbClr val="004F74"/>
              </a:solidFill>
              <a:latin typeface="Lato" panose="020F0502020204030203" pitchFamily="34" charset="0"/>
              <a:ea typeface="Lato" panose="020F0502020204030203" pitchFamily="34" charset="0"/>
              <a:cs typeface="Lato" panose="020F0502020204030203" pitchFamily="34" charset="0"/>
            </a:endParaRPr>
          </a:p>
          <a:p>
            <a:endParaRPr lang="en-GB" sz="3200" dirty="0">
              <a:solidFill>
                <a:srgbClr val="004F74"/>
              </a:solidFill>
              <a:latin typeface="Lato" panose="020F0502020204030203" pitchFamily="34" charset="0"/>
              <a:ea typeface="Lato" panose="020F0502020204030203" pitchFamily="34" charset="0"/>
              <a:cs typeface="Lato" panose="020F0502020204030203" pitchFamily="34" charset="0"/>
            </a:endParaRPr>
          </a:p>
          <a:p>
            <a:endParaRPr lang="en-GB" sz="3200" dirty="0">
              <a:solidFill>
                <a:srgbClr val="004F74"/>
              </a:solidFill>
              <a:latin typeface="Lato" panose="020F0502020204030203" pitchFamily="34" charset="0"/>
              <a:ea typeface="Lato" panose="020F0502020204030203" pitchFamily="34" charset="0"/>
              <a:cs typeface="Lato" panose="020F0502020204030203" pitchFamily="34" charset="0"/>
            </a:endParaRPr>
          </a:p>
          <a:p>
            <a:endParaRPr lang="en-GB" sz="3200" dirty="0">
              <a:solidFill>
                <a:srgbClr val="004F74"/>
              </a:solidFill>
              <a:latin typeface="Lato" panose="020F0502020204030203" pitchFamily="34" charset="0"/>
              <a:ea typeface="Lato" panose="020F0502020204030203" pitchFamily="34" charset="0"/>
              <a:cs typeface="Lato" panose="020F0502020204030203" pitchFamily="34" charset="0"/>
            </a:endParaRPr>
          </a:p>
          <a:p>
            <a:endParaRPr lang="en-GB" sz="3200" dirty="0">
              <a:solidFill>
                <a:srgbClr val="004F74"/>
              </a:solidFill>
              <a:latin typeface="Lato" panose="020F0502020204030203" pitchFamily="34" charset="0"/>
              <a:ea typeface="Lato" panose="020F0502020204030203" pitchFamily="34" charset="0"/>
              <a:cs typeface="Lato" panose="020F0502020204030203" pitchFamily="34" charset="0"/>
            </a:endParaRPr>
          </a:p>
          <a:p>
            <a:endParaRPr lang="en-GB" sz="3200" dirty="0">
              <a:solidFill>
                <a:srgbClr val="004F74"/>
              </a:solidFill>
              <a:latin typeface="Lato" panose="020F0502020204030203" pitchFamily="34" charset="0"/>
              <a:ea typeface="Lato" panose="020F0502020204030203" pitchFamily="34" charset="0"/>
              <a:cs typeface="Lato" panose="020F0502020204030203" pitchFamily="34" charset="0"/>
            </a:endParaRPr>
          </a:p>
          <a:p>
            <a:endParaRPr lang="id-ID" sz="3200" dirty="0">
              <a:solidFill>
                <a:srgbClr val="004F74"/>
              </a:solidFill>
              <a:latin typeface="Lato" panose="020F0502020204030203" pitchFamily="34" charset="0"/>
              <a:ea typeface="Lato" panose="020F0502020204030203" pitchFamily="34" charset="0"/>
              <a:cs typeface="Lato" panose="020F0502020204030203" pitchFamily="34" charset="0"/>
            </a:endParaRPr>
          </a:p>
        </p:txBody>
      </p:sp>
    </p:spTree>
    <p:extLst>
      <p:ext uri="{BB962C8B-B14F-4D97-AF65-F5344CB8AC3E}">
        <p14:creationId xmlns:p14="http://schemas.microsoft.com/office/powerpoint/2010/main" val="9268514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8667E560-60C3-497F-A79C-102F1F505AB8}"/>
              </a:ext>
            </a:extLst>
          </p:cNvPr>
          <p:cNvPicPr>
            <a:picLocks noChangeAspect="1"/>
          </p:cNvPicPr>
          <p:nvPr/>
        </p:nvPicPr>
        <p:blipFill>
          <a:blip r:embed="rId3"/>
          <a:stretch>
            <a:fillRect/>
          </a:stretch>
        </p:blipFill>
        <p:spPr>
          <a:xfrm>
            <a:off x="10716499" y="5351149"/>
            <a:ext cx="1176630" cy="1152244"/>
          </a:xfrm>
          <a:prstGeom prst="rect">
            <a:avLst/>
          </a:prstGeom>
        </p:spPr>
      </p:pic>
      <p:sp>
        <p:nvSpPr>
          <p:cNvPr id="3" name="TextBox 2">
            <a:extLst>
              <a:ext uri="{FF2B5EF4-FFF2-40B4-BE49-F238E27FC236}">
                <a16:creationId xmlns:a16="http://schemas.microsoft.com/office/drawing/2014/main" id="{7E8E0050-D5A6-4A4C-BEF8-A22BC393E710}"/>
              </a:ext>
            </a:extLst>
          </p:cNvPr>
          <p:cNvSpPr txBox="1"/>
          <p:nvPr/>
        </p:nvSpPr>
        <p:spPr>
          <a:xfrm>
            <a:off x="734785" y="604157"/>
            <a:ext cx="10814211" cy="8956298"/>
          </a:xfrm>
          <a:prstGeom prst="rect">
            <a:avLst/>
          </a:prstGeom>
          <a:noFill/>
        </p:spPr>
        <p:txBody>
          <a:bodyPr wrap="square" rtlCol="0">
            <a:spAutoFit/>
          </a:bodyPr>
          <a:lstStyle/>
          <a:p>
            <a:r>
              <a:rPr lang="en-GB" sz="3200" dirty="0">
                <a:solidFill>
                  <a:srgbClr val="004F74"/>
                </a:solidFill>
                <a:latin typeface="Lato" panose="020F0502020204030203" pitchFamily="34" charset="0"/>
                <a:ea typeface="Lato" panose="020F0502020204030203" pitchFamily="34" charset="0"/>
                <a:cs typeface="Lato" panose="020F0502020204030203" pitchFamily="34" charset="0"/>
              </a:rPr>
              <a:t>Technical challenges:</a:t>
            </a:r>
          </a:p>
          <a:p>
            <a:pPr marL="457200" indent="-457200">
              <a:buFont typeface="Arial" panose="020B0604020202020204" pitchFamily="34" charset="0"/>
              <a:buChar char="•"/>
            </a:pPr>
            <a:r>
              <a:rPr lang="en-GB" sz="3200" dirty="0">
                <a:solidFill>
                  <a:srgbClr val="004F74"/>
                </a:solidFill>
                <a:latin typeface="Lato" panose="020F0502020204030203" pitchFamily="34" charset="0"/>
                <a:ea typeface="Lato" panose="020F0502020204030203" pitchFamily="34" charset="0"/>
                <a:cs typeface="Lato" panose="020F0502020204030203" pitchFamily="34" charset="0"/>
              </a:rPr>
              <a:t>Mobile first, data light, 3/4g – balancing high latency and poor bandwidth but offering a compelling UX</a:t>
            </a:r>
          </a:p>
          <a:p>
            <a:pPr marL="457200" indent="-457200">
              <a:buFont typeface="Arial" panose="020B0604020202020204" pitchFamily="34" charset="0"/>
              <a:buChar char="•"/>
            </a:pPr>
            <a:r>
              <a:rPr lang="en-GB" sz="3200" dirty="0">
                <a:solidFill>
                  <a:srgbClr val="004F74"/>
                </a:solidFill>
                <a:latin typeface="Lato" panose="020F0502020204030203" pitchFamily="34" charset="0"/>
                <a:ea typeface="Lato" panose="020F0502020204030203" pitchFamily="34" charset="0"/>
                <a:cs typeface="Lato" panose="020F0502020204030203" pitchFamily="34" charset="0"/>
              </a:rPr>
              <a:t>Client base requires low user cost and high completion rate - ROI</a:t>
            </a:r>
          </a:p>
          <a:p>
            <a:endParaRPr lang="en-GB" sz="3200" dirty="0">
              <a:solidFill>
                <a:srgbClr val="004F74"/>
              </a:solidFill>
              <a:latin typeface="Lato" panose="020F0502020204030203" pitchFamily="34" charset="0"/>
              <a:ea typeface="Lato" panose="020F0502020204030203" pitchFamily="34" charset="0"/>
              <a:cs typeface="Lato" panose="020F0502020204030203" pitchFamily="34" charset="0"/>
            </a:endParaRPr>
          </a:p>
          <a:p>
            <a:r>
              <a:rPr lang="en-GB" sz="3200" dirty="0">
                <a:solidFill>
                  <a:srgbClr val="004F74"/>
                </a:solidFill>
                <a:latin typeface="Lato" panose="020F0502020204030203" pitchFamily="34" charset="0"/>
                <a:ea typeface="Lato" panose="020F0502020204030203" pitchFamily="34" charset="0"/>
                <a:cs typeface="Lato" panose="020F0502020204030203" pitchFamily="34" charset="0"/>
              </a:rPr>
              <a:t>Solution</a:t>
            </a:r>
          </a:p>
          <a:p>
            <a:pPr marL="457200" indent="-457200">
              <a:buFont typeface="Arial" panose="020B0604020202020204" pitchFamily="34" charset="0"/>
              <a:buChar char="•"/>
            </a:pPr>
            <a:r>
              <a:rPr lang="en-GB" sz="3200" dirty="0">
                <a:solidFill>
                  <a:srgbClr val="004F74"/>
                </a:solidFill>
                <a:latin typeface="Lato" panose="020F0502020204030203" pitchFamily="34" charset="0"/>
                <a:ea typeface="Lato" panose="020F0502020204030203" pitchFamily="34" charset="0"/>
                <a:cs typeface="Lato" panose="020F0502020204030203" pitchFamily="34" charset="0"/>
              </a:rPr>
              <a:t>Off the shelf solutions rather than built from the ground up</a:t>
            </a:r>
          </a:p>
          <a:p>
            <a:pPr marL="457200" indent="-457200">
              <a:buFont typeface="Arial" panose="020B0604020202020204" pitchFamily="34" charset="0"/>
              <a:buChar char="•"/>
            </a:pPr>
            <a:r>
              <a:rPr lang="en-GB" sz="3200" dirty="0">
                <a:solidFill>
                  <a:srgbClr val="004F74"/>
                </a:solidFill>
                <a:latin typeface="Lato" panose="020F0502020204030203" pitchFamily="34" charset="0"/>
                <a:ea typeface="Lato" panose="020F0502020204030203" pitchFamily="34" charset="0"/>
                <a:cs typeface="Lato" panose="020F0502020204030203" pitchFamily="34" charset="0"/>
              </a:rPr>
              <a:t>Learning is a fuzzy process – graph databases manage fuzzy better that relational databases</a:t>
            </a:r>
          </a:p>
          <a:p>
            <a:endParaRPr lang="en-GB" sz="3200" dirty="0">
              <a:solidFill>
                <a:srgbClr val="004F74"/>
              </a:solidFill>
              <a:latin typeface="Lato" panose="020F0502020204030203" pitchFamily="34" charset="0"/>
              <a:ea typeface="Lato" panose="020F0502020204030203" pitchFamily="34" charset="0"/>
              <a:cs typeface="Lato" panose="020F0502020204030203" pitchFamily="34" charset="0"/>
            </a:endParaRPr>
          </a:p>
          <a:p>
            <a:endParaRPr lang="en-GB" sz="3200" dirty="0">
              <a:solidFill>
                <a:srgbClr val="004F74"/>
              </a:solidFill>
              <a:latin typeface="Lato" panose="020F0502020204030203" pitchFamily="34" charset="0"/>
              <a:ea typeface="Lato" panose="020F0502020204030203" pitchFamily="34" charset="0"/>
              <a:cs typeface="Lato" panose="020F0502020204030203" pitchFamily="34" charset="0"/>
            </a:endParaRPr>
          </a:p>
          <a:p>
            <a:endParaRPr lang="en-GB" sz="3200" dirty="0">
              <a:solidFill>
                <a:srgbClr val="004F74"/>
              </a:solidFill>
              <a:latin typeface="Lato" panose="020F0502020204030203" pitchFamily="34" charset="0"/>
              <a:ea typeface="Lato" panose="020F0502020204030203" pitchFamily="34" charset="0"/>
              <a:cs typeface="Lato" panose="020F0502020204030203" pitchFamily="34" charset="0"/>
            </a:endParaRPr>
          </a:p>
          <a:p>
            <a:endParaRPr lang="en-GB" sz="3200" dirty="0">
              <a:solidFill>
                <a:srgbClr val="004F74"/>
              </a:solidFill>
              <a:latin typeface="Lato" panose="020F0502020204030203" pitchFamily="34" charset="0"/>
              <a:ea typeface="Lato" panose="020F0502020204030203" pitchFamily="34" charset="0"/>
              <a:cs typeface="Lato" panose="020F0502020204030203" pitchFamily="34" charset="0"/>
            </a:endParaRPr>
          </a:p>
          <a:p>
            <a:endParaRPr lang="en-GB" sz="3200" dirty="0">
              <a:solidFill>
                <a:srgbClr val="004F74"/>
              </a:solidFill>
              <a:latin typeface="Lato" panose="020F0502020204030203" pitchFamily="34" charset="0"/>
              <a:ea typeface="Lato" panose="020F0502020204030203" pitchFamily="34" charset="0"/>
              <a:cs typeface="Lato" panose="020F0502020204030203" pitchFamily="34" charset="0"/>
            </a:endParaRPr>
          </a:p>
          <a:p>
            <a:endParaRPr lang="en-GB" sz="3200" dirty="0">
              <a:solidFill>
                <a:srgbClr val="004F74"/>
              </a:solidFill>
              <a:latin typeface="Lato" panose="020F0502020204030203" pitchFamily="34" charset="0"/>
              <a:ea typeface="Lato" panose="020F0502020204030203" pitchFamily="34" charset="0"/>
              <a:cs typeface="Lato" panose="020F0502020204030203" pitchFamily="34" charset="0"/>
            </a:endParaRPr>
          </a:p>
          <a:p>
            <a:endParaRPr lang="id-ID" sz="3200" dirty="0">
              <a:solidFill>
                <a:srgbClr val="004F74"/>
              </a:solidFill>
              <a:latin typeface="Lato" panose="020F0502020204030203" pitchFamily="34" charset="0"/>
              <a:ea typeface="Lato" panose="020F0502020204030203" pitchFamily="34" charset="0"/>
              <a:cs typeface="Lato" panose="020F0502020204030203" pitchFamily="34" charset="0"/>
            </a:endParaRPr>
          </a:p>
        </p:txBody>
      </p:sp>
    </p:spTree>
    <p:extLst>
      <p:ext uri="{BB962C8B-B14F-4D97-AF65-F5344CB8AC3E}">
        <p14:creationId xmlns:p14="http://schemas.microsoft.com/office/powerpoint/2010/main" val="20410939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Icon&#10;&#10;Description automatically generated">
            <a:extLst>
              <a:ext uri="{FF2B5EF4-FFF2-40B4-BE49-F238E27FC236}">
                <a16:creationId xmlns:a16="http://schemas.microsoft.com/office/drawing/2014/main" id="{06759F13-7865-4C05-9ECC-CD1AF9ED726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678890" y="816428"/>
            <a:ext cx="2209992" cy="1524132"/>
          </a:xfrm>
          <a:prstGeom prst="rect">
            <a:avLst/>
          </a:prstGeom>
        </p:spPr>
      </p:pic>
      <p:pic>
        <p:nvPicPr>
          <p:cNvPr id="5" name="Picture 4" descr="Diagram&#10;&#10;Description automatically generated">
            <a:extLst>
              <a:ext uri="{FF2B5EF4-FFF2-40B4-BE49-F238E27FC236}">
                <a16:creationId xmlns:a16="http://schemas.microsoft.com/office/drawing/2014/main" id="{07B3C6CF-0581-43ED-8D22-D83CE02F49D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577874" y="3429000"/>
            <a:ext cx="2412025" cy="2846347"/>
          </a:xfrm>
          <a:prstGeom prst="rect">
            <a:avLst/>
          </a:prstGeom>
        </p:spPr>
      </p:pic>
      <p:sp>
        <p:nvSpPr>
          <p:cNvPr id="6" name="TextBox 5">
            <a:extLst>
              <a:ext uri="{FF2B5EF4-FFF2-40B4-BE49-F238E27FC236}">
                <a16:creationId xmlns:a16="http://schemas.microsoft.com/office/drawing/2014/main" id="{666247AB-93B0-4D9A-B2A2-02725CB41EB7}"/>
              </a:ext>
            </a:extLst>
          </p:cNvPr>
          <p:cNvSpPr txBox="1"/>
          <p:nvPr/>
        </p:nvSpPr>
        <p:spPr>
          <a:xfrm>
            <a:off x="489857" y="424543"/>
            <a:ext cx="8588829" cy="5078313"/>
          </a:xfrm>
          <a:prstGeom prst="rect">
            <a:avLst/>
          </a:prstGeom>
          <a:noFill/>
        </p:spPr>
        <p:txBody>
          <a:bodyPr wrap="square" rtlCol="0">
            <a:spAutoFit/>
          </a:bodyPr>
          <a:lstStyle/>
          <a:p>
            <a:r>
              <a:rPr lang="en-GB" sz="3600" dirty="0">
                <a:solidFill>
                  <a:srgbClr val="004F74"/>
                </a:solidFill>
                <a:latin typeface="Lato" panose="020F0502020204030203" pitchFamily="34" charset="0"/>
                <a:ea typeface="Lato" panose="020F0502020204030203" pitchFamily="34" charset="0"/>
                <a:cs typeface="Lato" panose="020F0502020204030203" pitchFamily="34" charset="0"/>
              </a:rPr>
              <a:t>The graph database</a:t>
            </a:r>
          </a:p>
          <a:p>
            <a:endParaRPr lang="en-GB" sz="3600" dirty="0">
              <a:solidFill>
                <a:srgbClr val="004F74"/>
              </a:solidFill>
              <a:latin typeface="Lato" panose="020F0502020204030203" pitchFamily="34" charset="0"/>
              <a:ea typeface="Lato" panose="020F0502020204030203" pitchFamily="34" charset="0"/>
              <a:cs typeface="Lato" panose="020F0502020204030203" pitchFamily="34" charset="0"/>
            </a:endParaRPr>
          </a:p>
          <a:p>
            <a:r>
              <a:rPr lang="en-GB" sz="3600" dirty="0">
                <a:solidFill>
                  <a:srgbClr val="004F74"/>
                </a:solidFill>
                <a:latin typeface="Lato" panose="020F0502020204030203" pitchFamily="34" charset="0"/>
                <a:ea typeface="Lato" panose="020F0502020204030203" pitchFamily="34" charset="0"/>
                <a:cs typeface="Lato" panose="020F0502020204030203" pitchFamily="34" charset="0"/>
              </a:rPr>
              <a:t>Parts of a curriculum are seen as a node.</a:t>
            </a:r>
          </a:p>
          <a:p>
            <a:endParaRPr lang="en-GB" sz="3600" dirty="0">
              <a:solidFill>
                <a:srgbClr val="004F74"/>
              </a:solidFill>
              <a:latin typeface="Lato" panose="020F0502020204030203" pitchFamily="34" charset="0"/>
              <a:ea typeface="Lato" panose="020F0502020204030203" pitchFamily="34" charset="0"/>
              <a:cs typeface="Lato" panose="020F0502020204030203" pitchFamily="34" charset="0"/>
            </a:endParaRPr>
          </a:p>
          <a:p>
            <a:r>
              <a:rPr lang="en-GB" sz="3600" dirty="0">
                <a:solidFill>
                  <a:srgbClr val="004F74"/>
                </a:solidFill>
                <a:latin typeface="Lato" panose="020F0502020204030203" pitchFamily="34" charset="0"/>
                <a:ea typeface="Lato" panose="020F0502020204030203" pitchFamily="34" charset="0"/>
                <a:cs typeface="Lato" panose="020F0502020204030203" pitchFamily="34" charset="0"/>
              </a:rPr>
              <a:t>The relationships between nodes for learners are manages by weighted edges.</a:t>
            </a:r>
          </a:p>
          <a:p>
            <a:endParaRPr lang="en-GB" sz="3600" dirty="0">
              <a:solidFill>
                <a:srgbClr val="004F74"/>
              </a:solidFill>
              <a:latin typeface="Lato" panose="020F0502020204030203" pitchFamily="34" charset="0"/>
              <a:ea typeface="Lato" panose="020F0502020204030203" pitchFamily="34" charset="0"/>
              <a:cs typeface="Lato" panose="020F0502020204030203" pitchFamily="34" charset="0"/>
            </a:endParaRPr>
          </a:p>
          <a:p>
            <a:r>
              <a:rPr lang="en-GB" sz="3600" dirty="0">
                <a:solidFill>
                  <a:srgbClr val="004F74"/>
                </a:solidFill>
                <a:latin typeface="Lato" panose="020F0502020204030203" pitchFamily="34" charset="0"/>
                <a:ea typeface="Lato" panose="020F0502020204030203" pitchFamily="34" charset="0"/>
                <a:cs typeface="Lato" panose="020F0502020204030203" pitchFamily="34" charset="0"/>
              </a:rPr>
              <a:t>Adaptivity becomes a graph traversal problem.</a:t>
            </a:r>
            <a:endParaRPr lang="id-ID" sz="3600" dirty="0">
              <a:solidFill>
                <a:srgbClr val="004F74"/>
              </a:solidFill>
              <a:latin typeface="Lato" panose="020F0502020204030203" pitchFamily="34" charset="0"/>
              <a:ea typeface="Lato" panose="020F0502020204030203" pitchFamily="34" charset="0"/>
              <a:cs typeface="Lato" panose="020F0502020204030203" pitchFamily="34" charset="0"/>
            </a:endParaRPr>
          </a:p>
        </p:txBody>
      </p:sp>
      <p:pic>
        <p:nvPicPr>
          <p:cNvPr id="7" name="Picture 6">
            <a:extLst>
              <a:ext uri="{FF2B5EF4-FFF2-40B4-BE49-F238E27FC236}">
                <a16:creationId xmlns:a16="http://schemas.microsoft.com/office/drawing/2014/main" id="{EEBEEDDB-C0B1-4630-8C96-59401E2927F1}"/>
              </a:ext>
            </a:extLst>
          </p:cNvPr>
          <p:cNvPicPr>
            <a:picLocks noChangeAspect="1"/>
          </p:cNvPicPr>
          <p:nvPr/>
        </p:nvPicPr>
        <p:blipFill>
          <a:blip r:embed="rId5"/>
          <a:stretch>
            <a:fillRect/>
          </a:stretch>
        </p:blipFill>
        <p:spPr>
          <a:xfrm>
            <a:off x="11115510" y="5896675"/>
            <a:ext cx="773372" cy="757344"/>
          </a:xfrm>
          <a:prstGeom prst="rect">
            <a:avLst/>
          </a:prstGeom>
        </p:spPr>
      </p:pic>
    </p:spTree>
    <p:extLst>
      <p:ext uri="{BB962C8B-B14F-4D97-AF65-F5344CB8AC3E}">
        <p14:creationId xmlns:p14="http://schemas.microsoft.com/office/powerpoint/2010/main" val="4707504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Icon&#10;&#10;Description automatically generated">
            <a:extLst>
              <a:ext uri="{FF2B5EF4-FFF2-40B4-BE49-F238E27FC236}">
                <a16:creationId xmlns:a16="http://schemas.microsoft.com/office/drawing/2014/main" id="{06759F13-7865-4C05-9ECC-CD1AF9ED726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678890" y="816428"/>
            <a:ext cx="2209992" cy="1524132"/>
          </a:xfrm>
          <a:prstGeom prst="rect">
            <a:avLst/>
          </a:prstGeom>
        </p:spPr>
      </p:pic>
      <p:pic>
        <p:nvPicPr>
          <p:cNvPr id="5" name="Picture 4" descr="Diagram&#10;&#10;Description automatically generated">
            <a:extLst>
              <a:ext uri="{FF2B5EF4-FFF2-40B4-BE49-F238E27FC236}">
                <a16:creationId xmlns:a16="http://schemas.microsoft.com/office/drawing/2014/main" id="{07B3C6CF-0581-43ED-8D22-D83CE02F49D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577874" y="3429000"/>
            <a:ext cx="2412025" cy="2846347"/>
          </a:xfrm>
          <a:prstGeom prst="rect">
            <a:avLst/>
          </a:prstGeom>
        </p:spPr>
      </p:pic>
      <p:sp>
        <p:nvSpPr>
          <p:cNvPr id="6" name="TextBox 5">
            <a:extLst>
              <a:ext uri="{FF2B5EF4-FFF2-40B4-BE49-F238E27FC236}">
                <a16:creationId xmlns:a16="http://schemas.microsoft.com/office/drawing/2014/main" id="{666247AB-93B0-4D9A-B2A2-02725CB41EB7}"/>
              </a:ext>
            </a:extLst>
          </p:cNvPr>
          <p:cNvSpPr txBox="1"/>
          <p:nvPr/>
        </p:nvSpPr>
        <p:spPr>
          <a:xfrm>
            <a:off x="489857" y="424543"/>
            <a:ext cx="8588829" cy="6186309"/>
          </a:xfrm>
          <a:prstGeom prst="rect">
            <a:avLst/>
          </a:prstGeom>
          <a:noFill/>
        </p:spPr>
        <p:txBody>
          <a:bodyPr wrap="square" rtlCol="0">
            <a:spAutoFit/>
          </a:bodyPr>
          <a:lstStyle/>
          <a:p>
            <a:r>
              <a:rPr lang="en-GB" sz="3600" dirty="0">
                <a:solidFill>
                  <a:srgbClr val="004F74"/>
                </a:solidFill>
                <a:latin typeface="Lato" panose="020F0502020204030203" pitchFamily="34" charset="0"/>
                <a:ea typeface="Lato" panose="020F0502020204030203" pitchFamily="34" charset="0"/>
                <a:cs typeface="Lato" panose="020F0502020204030203" pitchFamily="34" charset="0"/>
              </a:rPr>
              <a:t>The graph database</a:t>
            </a:r>
          </a:p>
          <a:p>
            <a:endParaRPr lang="en-GB" sz="3600" dirty="0">
              <a:solidFill>
                <a:srgbClr val="004F74"/>
              </a:solidFill>
              <a:latin typeface="Lato" panose="020F0502020204030203" pitchFamily="34" charset="0"/>
              <a:ea typeface="Lato" panose="020F0502020204030203" pitchFamily="34" charset="0"/>
              <a:cs typeface="Lato" panose="020F0502020204030203" pitchFamily="34" charset="0"/>
            </a:endParaRPr>
          </a:p>
          <a:p>
            <a:r>
              <a:rPr lang="en-GB" sz="3600" dirty="0">
                <a:solidFill>
                  <a:srgbClr val="004F74"/>
                </a:solidFill>
                <a:latin typeface="Lato" panose="020F0502020204030203" pitchFamily="34" charset="0"/>
                <a:ea typeface="Lato" panose="020F0502020204030203" pitchFamily="34" charset="0"/>
                <a:cs typeface="Lato" panose="020F0502020204030203" pitchFamily="34" charset="0"/>
              </a:rPr>
              <a:t>We have chosen </a:t>
            </a:r>
            <a:r>
              <a:rPr lang="en-GB" sz="3600" dirty="0" err="1">
                <a:solidFill>
                  <a:srgbClr val="004F74"/>
                </a:solidFill>
                <a:latin typeface="Lato" panose="020F0502020204030203" pitchFamily="34" charset="0"/>
                <a:ea typeface="Lato" panose="020F0502020204030203" pitchFamily="34" charset="0"/>
                <a:cs typeface="Lato" panose="020F0502020204030203" pitchFamily="34" charset="0"/>
              </a:rPr>
              <a:t>ArangoDB</a:t>
            </a:r>
            <a:r>
              <a:rPr lang="en-GB" sz="3600" dirty="0">
                <a:solidFill>
                  <a:srgbClr val="004F74"/>
                </a:solidFill>
                <a:latin typeface="Lato" panose="020F0502020204030203" pitchFamily="34" charset="0"/>
                <a:ea typeface="Lato" panose="020F0502020204030203" pitchFamily="34" charset="0"/>
                <a:cs typeface="Lato" panose="020F0502020204030203" pitchFamily="34" charset="0"/>
              </a:rPr>
              <a:t> as nodes and edges are managed as JSON documents.</a:t>
            </a:r>
          </a:p>
          <a:p>
            <a:endParaRPr lang="en-GB" sz="3600" dirty="0">
              <a:solidFill>
                <a:srgbClr val="004F74"/>
              </a:solidFill>
              <a:latin typeface="Lato" panose="020F0502020204030203" pitchFamily="34" charset="0"/>
              <a:ea typeface="Lato" panose="020F0502020204030203" pitchFamily="34" charset="0"/>
              <a:cs typeface="Lato" panose="020F0502020204030203" pitchFamily="34" charset="0"/>
            </a:endParaRPr>
          </a:p>
          <a:p>
            <a:r>
              <a:rPr lang="en-GB" sz="3600" dirty="0">
                <a:solidFill>
                  <a:srgbClr val="004F74"/>
                </a:solidFill>
                <a:latin typeface="Lato" panose="020F0502020204030203" pitchFamily="34" charset="0"/>
                <a:ea typeface="Lato" panose="020F0502020204030203" pitchFamily="34" charset="0"/>
                <a:cs typeface="Lato" panose="020F0502020204030203" pitchFamily="34" charset="0"/>
              </a:rPr>
              <a:t>This makes life a bit easier for developers as the dialogue with the CMS is straightforward.</a:t>
            </a:r>
          </a:p>
          <a:p>
            <a:endParaRPr lang="en-GB" sz="3600" dirty="0">
              <a:solidFill>
                <a:srgbClr val="004F74"/>
              </a:solidFill>
              <a:latin typeface="Lato" panose="020F0502020204030203" pitchFamily="34" charset="0"/>
              <a:ea typeface="Lato" panose="020F0502020204030203" pitchFamily="34" charset="0"/>
              <a:cs typeface="Lato" panose="020F0502020204030203" pitchFamily="34" charset="0"/>
            </a:endParaRPr>
          </a:p>
          <a:p>
            <a:r>
              <a:rPr lang="en-GB" sz="3600" dirty="0">
                <a:solidFill>
                  <a:srgbClr val="004F74"/>
                </a:solidFill>
                <a:latin typeface="Lato" panose="020F0502020204030203" pitchFamily="34" charset="0"/>
                <a:ea typeface="Lato" panose="020F0502020204030203" pitchFamily="34" charset="0"/>
                <a:cs typeface="Lato" panose="020F0502020204030203" pitchFamily="34" charset="0"/>
              </a:rPr>
              <a:t>The initial assessment is then managed as Markov Chain Monte Carlo.</a:t>
            </a:r>
            <a:endParaRPr lang="id-ID" sz="3600" dirty="0">
              <a:solidFill>
                <a:srgbClr val="004F74"/>
              </a:solidFill>
              <a:latin typeface="Lato" panose="020F0502020204030203" pitchFamily="34" charset="0"/>
              <a:ea typeface="Lato" panose="020F0502020204030203" pitchFamily="34" charset="0"/>
              <a:cs typeface="Lato" panose="020F0502020204030203" pitchFamily="34" charset="0"/>
            </a:endParaRPr>
          </a:p>
        </p:txBody>
      </p:sp>
      <p:pic>
        <p:nvPicPr>
          <p:cNvPr id="2" name="Picture 1">
            <a:extLst>
              <a:ext uri="{FF2B5EF4-FFF2-40B4-BE49-F238E27FC236}">
                <a16:creationId xmlns:a16="http://schemas.microsoft.com/office/drawing/2014/main" id="{CD76D505-F8FC-40DC-8FCA-4AEE80773E12}"/>
              </a:ext>
            </a:extLst>
          </p:cNvPr>
          <p:cNvPicPr>
            <a:picLocks noChangeAspect="1"/>
          </p:cNvPicPr>
          <p:nvPr/>
        </p:nvPicPr>
        <p:blipFill>
          <a:blip r:embed="rId5"/>
          <a:stretch>
            <a:fillRect/>
          </a:stretch>
        </p:blipFill>
        <p:spPr>
          <a:xfrm>
            <a:off x="11185380" y="5894314"/>
            <a:ext cx="774259" cy="762066"/>
          </a:xfrm>
          <a:prstGeom prst="rect">
            <a:avLst/>
          </a:prstGeom>
        </p:spPr>
      </p:pic>
    </p:spTree>
    <p:extLst>
      <p:ext uri="{BB962C8B-B14F-4D97-AF65-F5344CB8AC3E}">
        <p14:creationId xmlns:p14="http://schemas.microsoft.com/office/powerpoint/2010/main" val="28340494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Icon&#10;&#10;Description automatically generated">
            <a:extLst>
              <a:ext uri="{FF2B5EF4-FFF2-40B4-BE49-F238E27FC236}">
                <a16:creationId xmlns:a16="http://schemas.microsoft.com/office/drawing/2014/main" id="{06759F13-7865-4C05-9ECC-CD1AF9ED726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678890" y="816428"/>
            <a:ext cx="2209992" cy="1524132"/>
          </a:xfrm>
          <a:prstGeom prst="rect">
            <a:avLst/>
          </a:prstGeom>
        </p:spPr>
      </p:pic>
      <p:pic>
        <p:nvPicPr>
          <p:cNvPr id="5" name="Picture 4" descr="Diagram&#10;&#10;Description automatically generated">
            <a:extLst>
              <a:ext uri="{FF2B5EF4-FFF2-40B4-BE49-F238E27FC236}">
                <a16:creationId xmlns:a16="http://schemas.microsoft.com/office/drawing/2014/main" id="{07B3C6CF-0581-43ED-8D22-D83CE02F49D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577874" y="3429000"/>
            <a:ext cx="2412025" cy="2846347"/>
          </a:xfrm>
          <a:prstGeom prst="rect">
            <a:avLst/>
          </a:prstGeom>
        </p:spPr>
      </p:pic>
      <p:sp>
        <p:nvSpPr>
          <p:cNvPr id="6" name="TextBox 5">
            <a:extLst>
              <a:ext uri="{FF2B5EF4-FFF2-40B4-BE49-F238E27FC236}">
                <a16:creationId xmlns:a16="http://schemas.microsoft.com/office/drawing/2014/main" id="{666247AB-93B0-4D9A-B2A2-02725CB41EB7}"/>
              </a:ext>
            </a:extLst>
          </p:cNvPr>
          <p:cNvSpPr txBox="1"/>
          <p:nvPr/>
        </p:nvSpPr>
        <p:spPr>
          <a:xfrm>
            <a:off x="489857" y="98866"/>
            <a:ext cx="8588829" cy="7848302"/>
          </a:xfrm>
          <a:prstGeom prst="rect">
            <a:avLst/>
          </a:prstGeom>
          <a:noFill/>
        </p:spPr>
        <p:txBody>
          <a:bodyPr wrap="square" rtlCol="0">
            <a:spAutoFit/>
          </a:bodyPr>
          <a:lstStyle/>
          <a:p>
            <a:r>
              <a:rPr lang="en-GB" sz="3600" dirty="0">
                <a:solidFill>
                  <a:srgbClr val="004F74"/>
                </a:solidFill>
                <a:latin typeface="Lato" panose="020F0502020204030203" pitchFamily="34" charset="0"/>
                <a:ea typeface="Lato" panose="020F0502020204030203" pitchFamily="34" charset="0"/>
                <a:cs typeface="Lato" panose="020F0502020204030203" pitchFamily="34" charset="0"/>
              </a:rPr>
              <a:t>The graph database – advantages</a:t>
            </a:r>
          </a:p>
          <a:p>
            <a:endParaRPr lang="en-GB" sz="3600" dirty="0">
              <a:solidFill>
                <a:srgbClr val="004F74"/>
              </a:solidFill>
              <a:latin typeface="Lato" panose="020F0502020204030203" pitchFamily="34" charset="0"/>
              <a:ea typeface="Lato" panose="020F0502020204030203" pitchFamily="34" charset="0"/>
              <a:cs typeface="Lato" panose="020F0502020204030203" pitchFamily="34" charset="0"/>
            </a:endParaRPr>
          </a:p>
          <a:p>
            <a:r>
              <a:rPr lang="en-GB" sz="3600" dirty="0">
                <a:solidFill>
                  <a:srgbClr val="004F74"/>
                </a:solidFill>
                <a:latin typeface="Lato" panose="020F0502020204030203" pitchFamily="34" charset="0"/>
                <a:ea typeface="Lato" panose="020F0502020204030203" pitchFamily="34" charset="0"/>
                <a:cs typeface="Lato" panose="020F0502020204030203" pitchFamily="34" charset="0"/>
              </a:rPr>
              <a:t>Quick and economical run-up </a:t>
            </a:r>
          </a:p>
          <a:p>
            <a:endParaRPr lang="en-GB" sz="3600" dirty="0">
              <a:solidFill>
                <a:srgbClr val="004F74"/>
              </a:solidFill>
              <a:latin typeface="Lato" panose="020F0502020204030203" pitchFamily="34" charset="0"/>
              <a:ea typeface="Lato" panose="020F0502020204030203" pitchFamily="34" charset="0"/>
              <a:cs typeface="Lato" panose="020F0502020204030203" pitchFamily="34" charset="0"/>
            </a:endParaRPr>
          </a:p>
          <a:p>
            <a:r>
              <a:rPr lang="en-GB" sz="3600" dirty="0">
                <a:solidFill>
                  <a:srgbClr val="004F74"/>
                </a:solidFill>
                <a:latin typeface="Lato" panose="020F0502020204030203" pitchFamily="34" charset="0"/>
                <a:ea typeface="Lato" panose="020F0502020204030203" pitchFamily="34" charset="0"/>
                <a:cs typeface="Lato" panose="020F0502020204030203" pitchFamily="34" charset="0"/>
              </a:rPr>
              <a:t>Straightforward link between front-end, database and then into ML tools – </a:t>
            </a:r>
            <a:r>
              <a:rPr lang="en-GB" sz="3600" dirty="0" err="1">
                <a:solidFill>
                  <a:srgbClr val="004F74"/>
                </a:solidFill>
                <a:latin typeface="Lato" panose="020F0502020204030203" pitchFamily="34" charset="0"/>
                <a:ea typeface="Lato" panose="020F0502020204030203" pitchFamily="34" charset="0"/>
                <a:cs typeface="Lato" panose="020F0502020204030203" pitchFamily="34" charset="0"/>
              </a:rPr>
              <a:t>ArangoDB</a:t>
            </a:r>
            <a:r>
              <a:rPr lang="en-GB" sz="3600" dirty="0">
                <a:solidFill>
                  <a:srgbClr val="004F74"/>
                </a:solidFill>
                <a:latin typeface="Lato" panose="020F0502020204030203" pitchFamily="34" charset="0"/>
                <a:ea typeface="Lato" panose="020F0502020204030203" pitchFamily="34" charset="0"/>
                <a:cs typeface="Lato" panose="020F0502020204030203" pitchFamily="34" charset="0"/>
              </a:rPr>
              <a:t> and </a:t>
            </a:r>
            <a:r>
              <a:rPr lang="en-GB" sz="3600" dirty="0" err="1">
                <a:solidFill>
                  <a:srgbClr val="004F74"/>
                </a:solidFill>
                <a:latin typeface="Lato" panose="020F0502020204030203" pitchFamily="34" charset="0"/>
                <a:ea typeface="Lato" panose="020F0502020204030203" pitchFamily="34" charset="0"/>
                <a:cs typeface="Lato" panose="020F0502020204030203" pitchFamily="34" charset="0"/>
              </a:rPr>
              <a:t>Tensorflow</a:t>
            </a:r>
            <a:endParaRPr lang="en-GB" sz="3600" dirty="0">
              <a:solidFill>
                <a:srgbClr val="004F74"/>
              </a:solidFill>
              <a:latin typeface="Lato" panose="020F0502020204030203" pitchFamily="34" charset="0"/>
              <a:ea typeface="Lato" panose="020F0502020204030203" pitchFamily="34" charset="0"/>
              <a:cs typeface="Lato" panose="020F0502020204030203" pitchFamily="34" charset="0"/>
            </a:endParaRPr>
          </a:p>
          <a:p>
            <a:endParaRPr lang="en-GB" sz="3600" dirty="0">
              <a:solidFill>
                <a:srgbClr val="004F74"/>
              </a:solidFill>
              <a:latin typeface="Lato" panose="020F0502020204030203" pitchFamily="34" charset="0"/>
              <a:ea typeface="Lato" panose="020F0502020204030203" pitchFamily="34" charset="0"/>
              <a:cs typeface="Lato" panose="020F0502020204030203" pitchFamily="34" charset="0"/>
            </a:endParaRPr>
          </a:p>
          <a:p>
            <a:r>
              <a:rPr lang="en-GB" sz="3600" dirty="0">
                <a:solidFill>
                  <a:srgbClr val="004F74"/>
                </a:solidFill>
                <a:latin typeface="Lato" panose="020F0502020204030203" pitchFamily="34" charset="0"/>
                <a:ea typeface="Lato" panose="020F0502020204030203" pitchFamily="34" charset="0"/>
                <a:cs typeface="Lato" panose="020F0502020204030203" pitchFamily="34" charset="0"/>
              </a:rPr>
              <a:t>Global rollout</a:t>
            </a:r>
          </a:p>
          <a:p>
            <a:endParaRPr lang="en-GB" sz="3600" dirty="0">
              <a:solidFill>
                <a:srgbClr val="004F74"/>
              </a:solidFill>
              <a:latin typeface="Lato" panose="020F0502020204030203" pitchFamily="34" charset="0"/>
              <a:ea typeface="Lato" panose="020F0502020204030203" pitchFamily="34" charset="0"/>
              <a:cs typeface="Lato" panose="020F0502020204030203" pitchFamily="34" charset="0"/>
            </a:endParaRPr>
          </a:p>
          <a:p>
            <a:r>
              <a:rPr lang="en-GB" sz="3600" dirty="0">
                <a:solidFill>
                  <a:srgbClr val="004F74"/>
                </a:solidFill>
                <a:latin typeface="Lato" panose="020F0502020204030203" pitchFamily="34" charset="0"/>
                <a:ea typeface="Lato" panose="020F0502020204030203" pitchFamily="34" charset="0"/>
                <a:cs typeface="Lato" panose="020F0502020204030203" pitchFamily="34" charset="0"/>
              </a:rPr>
              <a:t>Playing with fuzzy logic, Bayes and Graph Theory</a:t>
            </a:r>
          </a:p>
          <a:p>
            <a:endParaRPr lang="en-GB" sz="3600" dirty="0">
              <a:solidFill>
                <a:srgbClr val="004F74"/>
              </a:solidFill>
              <a:latin typeface="Lato" panose="020F0502020204030203" pitchFamily="34" charset="0"/>
              <a:ea typeface="Lato" panose="020F0502020204030203" pitchFamily="34" charset="0"/>
              <a:cs typeface="Lato" panose="020F0502020204030203" pitchFamily="34" charset="0"/>
            </a:endParaRPr>
          </a:p>
          <a:p>
            <a:endParaRPr lang="en-GB" sz="3600" dirty="0">
              <a:solidFill>
                <a:srgbClr val="004F74"/>
              </a:solidFill>
              <a:latin typeface="Lato" panose="020F0502020204030203" pitchFamily="34" charset="0"/>
              <a:ea typeface="Lato" panose="020F0502020204030203" pitchFamily="34" charset="0"/>
              <a:cs typeface="Lato" panose="020F0502020204030203" pitchFamily="34" charset="0"/>
            </a:endParaRPr>
          </a:p>
        </p:txBody>
      </p:sp>
      <p:pic>
        <p:nvPicPr>
          <p:cNvPr id="2" name="Picture 1">
            <a:extLst>
              <a:ext uri="{FF2B5EF4-FFF2-40B4-BE49-F238E27FC236}">
                <a16:creationId xmlns:a16="http://schemas.microsoft.com/office/drawing/2014/main" id="{144D1049-6AF4-4C6F-8FF0-9843A580D2C0}"/>
              </a:ext>
            </a:extLst>
          </p:cNvPr>
          <p:cNvPicPr>
            <a:picLocks noChangeAspect="1"/>
          </p:cNvPicPr>
          <p:nvPr/>
        </p:nvPicPr>
        <p:blipFill>
          <a:blip r:embed="rId5"/>
          <a:stretch>
            <a:fillRect/>
          </a:stretch>
        </p:blipFill>
        <p:spPr>
          <a:xfrm>
            <a:off x="11315013" y="5894314"/>
            <a:ext cx="774259" cy="762066"/>
          </a:xfrm>
          <a:prstGeom prst="rect">
            <a:avLst/>
          </a:prstGeom>
        </p:spPr>
      </p:pic>
    </p:spTree>
    <p:extLst>
      <p:ext uri="{BB962C8B-B14F-4D97-AF65-F5344CB8AC3E}">
        <p14:creationId xmlns:p14="http://schemas.microsoft.com/office/powerpoint/2010/main" val="33219876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Icon&#10;&#10;Description automatically generated">
            <a:extLst>
              <a:ext uri="{FF2B5EF4-FFF2-40B4-BE49-F238E27FC236}">
                <a16:creationId xmlns:a16="http://schemas.microsoft.com/office/drawing/2014/main" id="{06759F13-7865-4C05-9ECC-CD1AF9ED726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678890" y="816428"/>
            <a:ext cx="2209992" cy="1524132"/>
          </a:xfrm>
          <a:prstGeom prst="rect">
            <a:avLst/>
          </a:prstGeom>
        </p:spPr>
      </p:pic>
      <p:pic>
        <p:nvPicPr>
          <p:cNvPr id="5" name="Picture 4" descr="Diagram&#10;&#10;Description automatically generated">
            <a:extLst>
              <a:ext uri="{FF2B5EF4-FFF2-40B4-BE49-F238E27FC236}">
                <a16:creationId xmlns:a16="http://schemas.microsoft.com/office/drawing/2014/main" id="{07B3C6CF-0581-43ED-8D22-D83CE02F49D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577874" y="3429000"/>
            <a:ext cx="2412025" cy="2846347"/>
          </a:xfrm>
          <a:prstGeom prst="rect">
            <a:avLst/>
          </a:prstGeom>
        </p:spPr>
      </p:pic>
      <p:sp>
        <p:nvSpPr>
          <p:cNvPr id="6" name="TextBox 5">
            <a:extLst>
              <a:ext uri="{FF2B5EF4-FFF2-40B4-BE49-F238E27FC236}">
                <a16:creationId xmlns:a16="http://schemas.microsoft.com/office/drawing/2014/main" id="{666247AB-93B0-4D9A-B2A2-02725CB41EB7}"/>
              </a:ext>
            </a:extLst>
          </p:cNvPr>
          <p:cNvSpPr txBox="1"/>
          <p:nvPr/>
        </p:nvSpPr>
        <p:spPr>
          <a:xfrm>
            <a:off x="489857" y="424543"/>
            <a:ext cx="8588829" cy="6186309"/>
          </a:xfrm>
          <a:prstGeom prst="rect">
            <a:avLst/>
          </a:prstGeom>
          <a:noFill/>
        </p:spPr>
        <p:txBody>
          <a:bodyPr wrap="square" rtlCol="0">
            <a:spAutoFit/>
          </a:bodyPr>
          <a:lstStyle/>
          <a:p>
            <a:r>
              <a:rPr lang="en-GB" sz="3600" dirty="0">
                <a:solidFill>
                  <a:srgbClr val="004F74"/>
                </a:solidFill>
                <a:latin typeface="Lato" panose="020F0502020204030203" pitchFamily="34" charset="0"/>
                <a:ea typeface="Lato" panose="020F0502020204030203" pitchFamily="34" charset="0"/>
                <a:cs typeface="Lato" panose="020F0502020204030203" pitchFamily="34" charset="0"/>
              </a:rPr>
              <a:t>The graph database – disadvantages</a:t>
            </a:r>
          </a:p>
          <a:p>
            <a:endParaRPr lang="en-GB" sz="3600" dirty="0">
              <a:solidFill>
                <a:srgbClr val="004F74"/>
              </a:solidFill>
              <a:latin typeface="Lato" panose="020F0502020204030203" pitchFamily="34" charset="0"/>
              <a:ea typeface="Lato" panose="020F0502020204030203" pitchFamily="34" charset="0"/>
              <a:cs typeface="Lato" panose="020F0502020204030203" pitchFamily="34" charset="0"/>
            </a:endParaRPr>
          </a:p>
          <a:p>
            <a:r>
              <a:rPr lang="en-GB" sz="3600" dirty="0">
                <a:solidFill>
                  <a:srgbClr val="004F74"/>
                </a:solidFill>
                <a:latin typeface="Lato" panose="020F0502020204030203" pitchFamily="34" charset="0"/>
                <a:ea typeface="Lato" panose="020F0502020204030203" pitchFamily="34" charset="0"/>
                <a:cs typeface="Lato" panose="020F0502020204030203" pitchFamily="34" charset="0"/>
              </a:rPr>
              <a:t>Off the shelf but we can find no use cases in learning delivery – feels a bit lonely </a:t>
            </a:r>
          </a:p>
          <a:p>
            <a:endParaRPr lang="en-GB" sz="3600" dirty="0">
              <a:solidFill>
                <a:srgbClr val="004F74"/>
              </a:solidFill>
              <a:latin typeface="Lato" panose="020F0502020204030203" pitchFamily="34" charset="0"/>
              <a:ea typeface="Lato" panose="020F0502020204030203" pitchFamily="34" charset="0"/>
              <a:cs typeface="Lato" panose="020F0502020204030203" pitchFamily="34" charset="0"/>
            </a:endParaRPr>
          </a:p>
          <a:p>
            <a:r>
              <a:rPr lang="en-GB" sz="3600" dirty="0">
                <a:solidFill>
                  <a:srgbClr val="004F74"/>
                </a:solidFill>
                <a:latin typeface="Lato" panose="020F0502020204030203" pitchFamily="34" charset="0"/>
                <a:ea typeface="Lato" panose="020F0502020204030203" pitchFamily="34" charset="0"/>
                <a:cs typeface="Lato" panose="020F0502020204030203" pitchFamily="34" charset="0"/>
              </a:rPr>
              <a:t>Off the shelf so had to spend some time refocusing typical Customer/Logistics use cases</a:t>
            </a:r>
          </a:p>
          <a:p>
            <a:endParaRPr lang="en-GB" sz="3600" dirty="0">
              <a:solidFill>
                <a:srgbClr val="004F74"/>
              </a:solidFill>
              <a:latin typeface="Lato" panose="020F0502020204030203" pitchFamily="34" charset="0"/>
              <a:ea typeface="Lato" panose="020F0502020204030203" pitchFamily="34" charset="0"/>
              <a:cs typeface="Lato" panose="020F0502020204030203" pitchFamily="34" charset="0"/>
            </a:endParaRPr>
          </a:p>
          <a:p>
            <a:endParaRPr lang="en-GB" sz="3600" dirty="0">
              <a:solidFill>
                <a:srgbClr val="004F74"/>
              </a:solidFill>
              <a:latin typeface="Lato" panose="020F0502020204030203" pitchFamily="34" charset="0"/>
              <a:ea typeface="Lato" panose="020F0502020204030203" pitchFamily="34" charset="0"/>
              <a:cs typeface="Lato" panose="020F0502020204030203" pitchFamily="34" charset="0"/>
            </a:endParaRPr>
          </a:p>
        </p:txBody>
      </p:sp>
      <p:pic>
        <p:nvPicPr>
          <p:cNvPr id="2" name="Picture 1">
            <a:extLst>
              <a:ext uri="{FF2B5EF4-FFF2-40B4-BE49-F238E27FC236}">
                <a16:creationId xmlns:a16="http://schemas.microsoft.com/office/drawing/2014/main" id="{558120CA-6AC4-4765-A885-2803C51E58DC}"/>
              </a:ext>
            </a:extLst>
          </p:cNvPr>
          <p:cNvPicPr>
            <a:picLocks noChangeAspect="1"/>
          </p:cNvPicPr>
          <p:nvPr/>
        </p:nvPicPr>
        <p:blipFill>
          <a:blip r:embed="rId5"/>
          <a:stretch>
            <a:fillRect/>
          </a:stretch>
        </p:blipFill>
        <p:spPr>
          <a:xfrm>
            <a:off x="11215640" y="5894314"/>
            <a:ext cx="774259" cy="762066"/>
          </a:xfrm>
          <a:prstGeom prst="rect">
            <a:avLst/>
          </a:prstGeom>
        </p:spPr>
      </p:pic>
    </p:spTree>
    <p:extLst>
      <p:ext uri="{BB962C8B-B14F-4D97-AF65-F5344CB8AC3E}">
        <p14:creationId xmlns:p14="http://schemas.microsoft.com/office/powerpoint/2010/main" val="26137395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C3C90F-D589-40F6-A47C-A4CAE0FD8A05}"/>
              </a:ext>
            </a:extLst>
          </p:cNvPr>
          <p:cNvSpPr>
            <a:spLocks noGrp="1"/>
          </p:cNvSpPr>
          <p:nvPr>
            <p:ph type="ctrTitle"/>
          </p:nvPr>
        </p:nvSpPr>
        <p:spPr>
          <a:xfrm>
            <a:off x="1524000" y="896895"/>
            <a:ext cx="9144000" cy="4126042"/>
          </a:xfrm>
        </p:spPr>
        <p:txBody>
          <a:bodyPr>
            <a:normAutofit fontScale="90000"/>
          </a:bodyPr>
          <a:lstStyle/>
          <a:p>
            <a:r>
              <a:rPr lang="en-GB" sz="3600" b="0" i="0" dirty="0">
                <a:solidFill>
                  <a:srgbClr val="004F74"/>
                </a:solidFill>
                <a:effectLst/>
                <a:latin typeface="Inter UI Bold"/>
              </a:rPr>
              <a:t>Maths assessment for financial literacy programmes in newly industrialised countries:</a:t>
            </a:r>
            <a:br>
              <a:rPr lang="en-GB" sz="3600" b="0" i="0" dirty="0">
                <a:solidFill>
                  <a:srgbClr val="004F74"/>
                </a:solidFill>
                <a:effectLst/>
                <a:latin typeface="Inter UI Bold"/>
              </a:rPr>
            </a:br>
            <a:r>
              <a:rPr lang="en-GB" sz="3600" b="0" i="0" dirty="0">
                <a:solidFill>
                  <a:srgbClr val="004F74"/>
                </a:solidFill>
                <a:effectLst/>
                <a:latin typeface="Inter UI Bold"/>
              </a:rPr>
              <a:t>The power of a graph database</a:t>
            </a:r>
            <a:br>
              <a:rPr lang="en-GB" b="0" i="0" dirty="0">
                <a:solidFill>
                  <a:srgbClr val="004F74"/>
                </a:solidFill>
                <a:effectLst/>
                <a:latin typeface="Inter UI Bold"/>
              </a:rPr>
            </a:br>
            <a:br>
              <a:rPr lang="en-GB" b="0" i="0" dirty="0">
                <a:solidFill>
                  <a:srgbClr val="004F74"/>
                </a:solidFill>
                <a:effectLst/>
                <a:latin typeface="Inter UI Bold"/>
              </a:rPr>
            </a:br>
            <a:r>
              <a:rPr lang="en-GB" sz="3600" b="0" i="0" dirty="0">
                <a:solidFill>
                  <a:srgbClr val="004F74"/>
                </a:solidFill>
                <a:effectLst/>
                <a:latin typeface="Inter UI Bold"/>
              </a:rPr>
              <a:t>Pete Jarrett, Tutorum Technologies Ltd</a:t>
            </a:r>
            <a:br>
              <a:rPr lang="en-GB" sz="3600" b="0" i="0" dirty="0">
                <a:solidFill>
                  <a:srgbClr val="004F74"/>
                </a:solidFill>
                <a:effectLst/>
                <a:latin typeface="Inter UI Bold"/>
              </a:rPr>
            </a:br>
            <a:br>
              <a:rPr lang="en-GB" sz="3600" b="0" i="0" dirty="0">
                <a:solidFill>
                  <a:srgbClr val="004F74"/>
                </a:solidFill>
                <a:effectLst/>
                <a:latin typeface="Inter UI Bold"/>
              </a:rPr>
            </a:br>
            <a:r>
              <a:rPr lang="en-GB" sz="3600" b="0" i="0" dirty="0">
                <a:solidFill>
                  <a:srgbClr val="004F74"/>
                </a:solidFill>
                <a:effectLst/>
                <a:latin typeface="Inter UI Bold"/>
              </a:rPr>
              <a:t>pete@tutorum.co.uk</a:t>
            </a:r>
            <a:br>
              <a:rPr lang="en-GB" b="0" i="0" dirty="0">
                <a:solidFill>
                  <a:srgbClr val="111111"/>
                </a:solidFill>
                <a:effectLst/>
                <a:latin typeface="Inter UI Bold"/>
              </a:rPr>
            </a:br>
            <a:endParaRPr lang="id-ID" dirty="0"/>
          </a:p>
        </p:txBody>
      </p:sp>
      <p:pic>
        <p:nvPicPr>
          <p:cNvPr id="5" name="Picture 4" descr="Logo&#10;&#10;Description automatically generated">
            <a:extLst>
              <a:ext uri="{FF2B5EF4-FFF2-40B4-BE49-F238E27FC236}">
                <a16:creationId xmlns:a16="http://schemas.microsoft.com/office/drawing/2014/main" id="{437FA17B-9CFD-4635-B2FD-70B8EB6A576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016114" y="5483773"/>
            <a:ext cx="1175886" cy="1155376"/>
          </a:xfrm>
          <a:prstGeom prst="rect">
            <a:avLst/>
          </a:prstGeom>
        </p:spPr>
      </p:pic>
    </p:spTree>
    <p:extLst>
      <p:ext uri="{BB962C8B-B14F-4D97-AF65-F5344CB8AC3E}">
        <p14:creationId xmlns:p14="http://schemas.microsoft.com/office/powerpoint/2010/main" val="327570167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487F4538EC1474396376517A1AE33EF" ma:contentTypeVersion="13" ma:contentTypeDescription="Create a new document." ma:contentTypeScope="" ma:versionID="66deef64f79e13ae8e23f0930a303b64">
  <xsd:schema xmlns:xsd="http://www.w3.org/2001/XMLSchema" xmlns:xs="http://www.w3.org/2001/XMLSchema" xmlns:p="http://schemas.microsoft.com/office/2006/metadata/properties" xmlns:ns3="44963191-c2c9-4e09-afb2-79153ebb38a5" xmlns:ns4="7f12d273-6c02-4dda-bcf3-d1a7e2b10b28" targetNamespace="http://schemas.microsoft.com/office/2006/metadata/properties" ma:root="true" ma:fieldsID="582f8054ae86029e2638e5f914b4d7be" ns3:_="" ns4:_="">
    <xsd:import namespace="44963191-c2c9-4e09-afb2-79153ebb38a5"/>
    <xsd:import namespace="7f12d273-6c02-4dda-bcf3-d1a7e2b10b28"/>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DateTaken" minOccurs="0"/>
                <xsd:element ref="ns3:MediaServiceAutoTags" minOccurs="0"/>
                <xsd:element ref="ns3:MediaServiceOCR" minOccurs="0"/>
                <xsd:element ref="ns3:MediaServiceAutoKeyPoints" minOccurs="0"/>
                <xsd:element ref="ns3:MediaServiceKeyPoints" minOccurs="0"/>
                <xsd:element ref="ns3:MediaServiceGenerationTime" minOccurs="0"/>
                <xsd:element ref="ns3:MediaServiceEventHashCode"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4963191-c2c9-4e09-afb2-79153ebb38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Location" ma:index="20"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f12d273-6c02-4dda-bcf3-d1a7e2b10b28"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C7C9EDF-1884-4594-878E-293F91F4CD5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4963191-c2c9-4e09-afb2-79153ebb38a5"/>
    <ds:schemaRef ds:uri="7f12d273-6c02-4dda-bcf3-d1a7e2b10b2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028EBCA7-7968-496F-B4BD-A9C88C77FB6C}">
  <ds:schemaRefs>
    <ds:schemaRef ds:uri="http://schemas.microsoft.com/office/infopath/2007/PartnerControls"/>
    <ds:schemaRef ds:uri="http://schemas.openxmlformats.org/package/2006/metadata/core-properties"/>
    <ds:schemaRef ds:uri="http://www.w3.org/XML/1998/namespace"/>
    <ds:schemaRef ds:uri="http://schemas.microsoft.com/office/2006/documentManagement/types"/>
    <ds:schemaRef ds:uri="http://purl.org/dc/terms/"/>
    <ds:schemaRef ds:uri="http://purl.org/dc/elements/1.1/"/>
    <ds:schemaRef ds:uri="http://purl.org/dc/dcmitype/"/>
    <ds:schemaRef ds:uri="7f12d273-6c02-4dda-bcf3-d1a7e2b10b28"/>
    <ds:schemaRef ds:uri="44963191-c2c9-4e09-afb2-79153ebb38a5"/>
    <ds:schemaRef ds:uri="http://schemas.microsoft.com/office/2006/metadata/properties"/>
  </ds:schemaRefs>
</ds:datastoreItem>
</file>

<file path=customXml/itemProps3.xml><?xml version="1.0" encoding="utf-8"?>
<ds:datastoreItem xmlns:ds="http://schemas.openxmlformats.org/officeDocument/2006/customXml" ds:itemID="{B269BE95-4B36-44E2-94D2-BC51AB1C38A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595</TotalTime>
  <Words>1327</Words>
  <Application>Microsoft Office PowerPoint</Application>
  <PresentationFormat>Widescreen</PresentationFormat>
  <Paragraphs>81</Paragraphs>
  <Slides>9</Slides>
  <Notes>9</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Arial</vt:lpstr>
      <vt:lpstr>Calibri</vt:lpstr>
      <vt:lpstr>Calibri Light</vt:lpstr>
      <vt:lpstr>Inter UI Bold</vt:lpstr>
      <vt:lpstr>Lato</vt:lpstr>
      <vt:lpstr>Office Theme</vt:lpstr>
      <vt:lpstr>Maths assessment for financial literacy programmes in newly industrialised countries: The power of a graph database  Pete Jarrett, Tutorum Technologies Ltd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Maths assessment for financial literacy programmes in newly industrialised countries: The power of a graph database  Pete Jarrett, Tutorum Technologies Ltd  pete@tutorum.co.uk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Maths assessment for financial literacy programmes in newly industrialised countries: The power of a graph database  Pete Jarrett, Tutorum Technologies Ltd </dc:title>
  <dc:creator>Peter Jarrett</dc:creator>
  <cp:lastModifiedBy>Peter Jarrett</cp:lastModifiedBy>
  <cp:revision>6</cp:revision>
  <dcterms:created xsi:type="dcterms:W3CDTF">2021-06-17T14:22:51Z</dcterms:created>
  <dcterms:modified xsi:type="dcterms:W3CDTF">2021-06-24T12:45:46Z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0x010100B487F4538EC1474396376517A1AE33EF</vt:lpwstr>
  </property>
</Properties>
</file>