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2"/>
  </p:notesMasterIdLst>
  <p:sldIdLst>
    <p:sldId id="257" r:id="rId5"/>
    <p:sldId id="260" r:id="rId6"/>
    <p:sldId id="264" r:id="rId7"/>
    <p:sldId id="263" r:id="rId8"/>
    <p:sldId id="265" r:id="rId9"/>
    <p:sldId id="269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B5121B"/>
    <a:srgbClr val="B5111A"/>
    <a:srgbClr val="000000"/>
    <a:srgbClr val="414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0" autoAdjust="0"/>
  </p:normalViewPr>
  <p:slideViewPr>
    <p:cSldViewPr snapToGrid="0">
      <p:cViewPr varScale="1">
        <p:scale>
          <a:sx n="81" d="100"/>
          <a:sy n="81" d="100"/>
        </p:scale>
        <p:origin x="71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2F3E7-441F-477B-9032-3EE7BEB30DA2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2F0C5-9915-4C9D-B9C1-C3246B8D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95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Main presentation</a:t>
            </a:r>
            <a:r>
              <a:rPr lang="en-GB" baseline="0" dirty="0" smtClean="0"/>
              <a:t> title slide.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2F0C5-9915-4C9D-B9C1-C3246B8D4C9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16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1EF2C280-F524-405F-B409-A0B3EEB3A7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95942" y="195942"/>
            <a:ext cx="11812555" cy="6475445"/>
          </a:xfrm>
          <a:custGeom>
            <a:avLst/>
            <a:gdLst/>
            <a:ahLst/>
            <a:cxnLst/>
            <a:rect l="l" t="t" r="r" b="b"/>
            <a:pathLst>
              <a:path w="12048490" h="6713220">
                <a:moveTo>
                  <a:pt x="0" y="6713004"/>
                </a:moveTo>
                <a:lnTo>
                  <a:pt x="12048210" y="6713004"/>
                </a:lnTo>
                <a:lnTo>
                  <a:pt x="12048210" y="0"/>
                </a:lnTo>
                <a:lnTo>
                  <a:pt x="0" y="0"/>
                </a:lnTo>
                <a:lnTo>
                  <a:pt x="0" y="6713004"/>
                </a:lnTo>
                <a:close/>
              </a:path>
            </a:pathLst>
          </a:custGeom>
          <a:solidFill>
            <a:srgbClr val="B511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Picture 8" descr="Lancaster University">
            <a:extLst>
              <a:ext uri="{FF2B5EF4-FFF2-40B4-BE49-F238E27FC236}">
                <a16:creationId xmlns:a16="http://schemas.microsoft.com/office/drawing/2014/main" id="{B4C545BB-4FC6-4C07-B4BC-1B3873E92B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942" y="762000"/>
            <a:ext cx="2552491" cy="8069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0CF9F2-6D22-4CA4-A596-A6A43B8C79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940" y="2205022"/>
            <a:ext cx="9144000" cy="1399152"/>
          </a:xfrm>
        </p:spPr>
        <p:txBody>
          <a:bodyPr anchor="b">
            <a:normAutofit/>
          </a:bodyPr>
          <a:lstStyle>
            <a:lvl1pPr algn="l">
              <a:lnSpc>
                <a:spcPts val="4400"/>
              </a:lnSpc>
              <a:spcBef>
                <a:spcPts val="1110"/>
              </a:spcBef>
              <a:defRPr sz="45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Template slide: </a:t>
            </a:r>
            <a:br>
              <a:rPr lang="en-US" dirty="0"/>
            </a:br>
            <a:r>
              <a:rPr lang="en-US" dirty="0"/>
              <a:t>presentation title goes here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1B88C-C94B-424C-B0DC-611AA04686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34338" y="4152381"/>
            <a:ext cx="91440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525"/>
              </a:spcBef>
              <a:buNone/>
              <a:defRPr sz="265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date, month, year here</a:t>
            </a:r>
          </a:p>
          <a:p>
            <a:r>
              <a:rPr lang="en-US" dirty="0"/>
              <a:t>Insert presenter name</a:t>
            </a:r>
            <a:endParaRPr lang="en-GB" dirty="0"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4260E1F7-11D6-4F9A-9CDB-A1450D1E497D}"/>
              </a:ext>
            </a:extLst>
          </p:cNvPr>
          <p:cNvSpPr/>
          <p:nvPr userDrawn="1"/>
        </p:nvSpPr>
        <p:spPr>
          <a:xfrm>
            <a:off x="992097" y="3829921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4159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BCDE62AB-9720-4075-A15D-483E19C7DA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71922" y="3832747"/>
            <a:ext cx="1590675" cy="0"/>
          </a:xfrm>
          <a:custGeom>
            <a:avLst/>
            <a:gdLst/>
            <a:ahLst/>
            <a:cxnLst/>
            <a:rect l="l" t="t" r="r" b="b"/>
            <a:pathLst>
              <a:path w="1590675">
                <a:moveTo>
                  <a:pt x="0" y="0"/>
                </a:moveTo>
                <a:lnTo>
                  <a:pt x="1590421" y="0"/>
                </a:lnTo>
              </a:path>
            </a:pathLst>
          </a:custGeom>
          <a:ln w="17043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BD4E107-ACD4-4A6A-8618-FDF878C3B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69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4">
            <a:extLst>
              <a:ext uri="{FF2B5EF4-FFF2-40B4-BE49-F238E27FC236}">
                <a16:creationId xmlns:a16="http://schemas.microsoft.com/office/drawing/2014/main" id="{E911A0A4-9D31-4F34-8E71-4A07A9FDE9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54508" y="1832146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3728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BE2592A-4048-4211-B609-EB603E5AE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559" y="531848"/>
            <a:ext cx="7568682" cy="1158840"/>
          </a:xfrm>
        </p:spPr>
        <p:txBody>
          <a:bodyPr>
            <a:normAutofit/>
          </a:bodyPr>
          <a:lstStyle>
            <a:lvl1pPr>
              <a:lnSpc>
                <a:spcPts val="3470"/>
              </a:lnSpc>
              <a:spcBef>
                <a:spcPts val="750"/>
              </a:spcBef>
              <a:defRPr sz="360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32CECB2-8BBC-4238-95E4-9CF53BEC0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5" name="Picture 14" descr="Lancaster University">
            <a:extLst>
              <a:ext uri="{FF2B5EF4-FFF2-40B4-BE49-F238E27FC236}">
                <a16:creationId xmlns:a16="http://schemas.microsoft.com/office/drawing/2014/main" id="{F43189D6-09CC-4664-8F2F-E317A914F4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88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EB81DE-9DB5-4365-A5C5-617C96B6E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3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CF9F2-6D22-4CA4-A596-A6A43B8C79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940" y="2205022"/>
            <a:ext cx="9144000" cy="1399152"/>
          </a:xfrm>
        </p:spPr>
        <p:txBody>
          <a:bodyPr anchor="b">
            <a:normAutofit/>
          </a:bodyPr>
          <a:lstStyle>
            <a:lvl1pPr algn="l">
              <a:lnSpc>
                <a:spcPts val="4400"/>
              </a:lnSpc>
              <a:spcBef>
                <a:spcPts val="1110"/>
              </a:spcBef>
              <a:defRPr sz="455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Template slide: </a:t>
            </a:r>
            <a:br>
              <a:rPr lang="en-US" dirty="0"/>
            </a:br>
            <a:r>
              <a:rPr lang="en-US" dirty="0"/>
              <a:t>presentation title goes here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1B88C-C94B-424C-B0DC-611AA04686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34338" y="4152381"/>
            <a:ext cx="91440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525"/>
              </a:spcBef>
              <a:buNone/>
              <a:defRPr sz="265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date, month, year here</a:t>
            </a:r>
          </a:p>
          <a:p>
            <a:r>
              <a:rPr lang="en-US" dirty="0"/>
              <a:t>Insert presenter name</a:t>
            </a:r>
            <a:endParaRPr lang="en-GB" dirty="0"/>
          </a:p>
        </p:txBody>
      </p:sp>
      <p:pic>
        <p:nvPicPr>
          <p:cNvPr id="7" name="Picture 6" descr="Lancaster University">
            <a:extLst>
              <a:ext uri="{FF2B5EF4-FFF2-40B4-BE49-F238E27FC236}">
                <a16:creationId xmlns:a16="http://schemas.microsoft.com/office/drawing/2014/main" id="{2528AF01-8AC0-4C10-8386-19F11482E5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682" y="762000"/>
            <a:ext cx="2565317" cy="810971"/>
          </a:xfrm>
          <a:prstGeom prst="rect">
            <a:avLst/>
          </a:prstGeom>
        </p:spPr>
      </p:pic>
      <p:sp>
        <p:nvSpPr>
          <p:cNvPr id="8" name="object 6">
            <a:extLst>
              <a:ext uri="{FF2B5EF4-FFF2-40B4-BE49-F238E27FC236}">
                <a16:creationId xmlns:a16="http://schemas.microsoft.com/office/drawing/2014/main" id="{4260E1F7-11D6-4F9A-9CDB-A1450D1E49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92097" y="3829921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4159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95C828A-191B-48BF-BB4A-DF202F883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68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CF9F2-6D22-4CA4-A596-A6A43B8C79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940" y="2205022"/>
            <a:ext cx="9144000" cy="1399152"/>
          </a:xfrm>
        </p:spPr>
        <p:txBody>
          <a:bodyPr anchor="b">
            <a:normAutofit/>
          </a:bodyPr>
          <a:lstStyle>
            <a:lvl1pPr algn="l">
              <a:lnSpc>
                <a:spcPts val="4400"/>
              </a:lnSpc>
              <a:spcBef>
                <a:spcPts val="1110"/>
              </a:spcBef>
              <a:defRPr sz="455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Template slide: </a:t>
            </a:r>
            <a:br>
              <a:rPr lang="en-US" dirty="0"/>
            </a:br>
            <a:r>
              <a:rPr lang="en-US" dirty="0"/>
              <a:t>presentation title goes here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1B88C-C94B-424C-B0DC-611AA04686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34338" y="4152381"/>
            <a:ext cx="91440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525"/>
              </a:spcBef>
              <a:buNone/>
              <a:defRPr sz="265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date, month, year here</a:t>
            </a:r>
          </a:p>
          <a:p>
            <a:r>
              <a:rPr lang="en-US" dirty="0"/>
              <a:t>Insert presenter name</a:t>
            </a:r>
            <a:endParaRPr lang="en-GB" dirty="0"/>
          </a:p>
        </p:txBody>
      </p:sp>
      <p:pic>
        <p:nvPicPr>
          <p:cNvPr id="7" name="Picture 6" descr="Lancaster University">
            <a:extLst>
              <a:ext uri="{FF2B5EF4-FFF2-40B4-BE49-F238E27FC236}">
                <a16:creationId xmlns:a16="http://schemas.microsoft.com/office/drawing/2014/main" id="{2528AF01-8AC0-4C10-8386-19F11482E5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682" y="762000"/>
            <a:ext cx="2565317" cy="810971"/>
          </a:xfrm>
          <a:prstGeom prst="rect">
            <a:avLst/>
          </a:prstGeom>
        </p:spPr>
      </p:pic>
      <p:sp>
        <p:nvSpPr>
          <p:cNvPr id="8" name="object 6">
            <a:extLst>
              <a:ext uri="{FF2B5EF4-FFF2-40B4-BE49-F238E27FC236}">
                <a16:creationId xmlns:a16="http://schemas.microsoft.com/office/drawing/2014/main" id="{4260E1F7-11D6-4F9A-9CDB-A1450D1E49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92097" y="3829921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4159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8" descr="University Academy 92 Manchester">
            <a:extLst>
              <a:ext uri="{FF2B5EF4-FFF2-40B4-BE49-F238E27FC236}">
                <a16:creationId xmlns:a16="http://schemas.microsoft.com/office/drawing/2014/main" id="{97C89DA9-7708-4EE0-9C2E-17C843B198F5}"/>
              </a:ext>
            </a:extLst>
          </p:cNvPr>
          <p:cNvSpPr/>
          <p:nvPr userDrawn="1"/>
        </p:nvSpPr>
        <p:spPr>
          <a:xfrm>
            <a:off x="6888886" y="697941"/>
            <a:ext cx="1481137" cy="7776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 descr="Blackburn College">
            <a:extLst>
              <a:ext uri="{FF2B5EF4-FFF2-40B4-BE49-F238E27FC236}">
                <a16:creationId xmlns:a16="http://schemas.microsoft.com/office/drawing/2014/main" id="{B2D8FC4D-6A10-4AFC-90EE-36BEDC612D9F}"/>
              </a:ext>
            </a:extLst>
          </p:cNvPr>
          <p:cNvSpPr/>
          <p:nvPr userDrawn="1"/>
        </p:nvSpPr>
        <p:spPr>
          <a:xfrm>
            <a:off x="4800858" y="717994"/>
            <a:ext cx="1763493" cy="6179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 descr="Blackpool &amp; The Fylde college">
            <a:extLst>
              <a:ext uri="{FF2B5EF4-FFF2-40B4-BE49-F238E27FC236}">
                <a16:creationId xmlns:a16="http://schemas.microsoft.com/office/drawing/2014/main" id="{74C67722-6D8E-4717-BBA0-D9603159F8C3}"/>
              </a:ext>
            </a:extLst>
          </p:cNvPr>
          <p:cNvSpPr/>
          <p:nvPr userDrawn="1"/>
        </p:nvSpPr>
        <p:spPr>
          <a:xfrm>
            <a:off x="2927182" y="665080"/>
            <a:ext cx="1543981" cy="6424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 descr="Furness college">
            <a:extLst>
              <a:ext uri="{FF2B5EF4-FFF2-40B4-BE49-F238E27FC236}">
                <a16:creationId xmlns:a16="http://schemas.microsoft.com/office/drawing/2014/main" id="{544291F1-FBE8-4BF5-82D3-3E12A047DE75}"/>
              </a:ext>
            </a:extLst>
          </p:cNvPr>
          <p:cNvSpPr/>
          <p:nvPr userDrawn="1"/>
        </p:nvSpPr>
        <p:spPr>
          <a:xfrm>
            <a:off x="891120" y="700908"/>
            <a:ext cx="1786115" cy="6995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B57897E-9B28-47E3-BC7F-FA671A168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63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extLst>
              <a:ext uri="{FF2B5EF4-FFF2-40B4-BE49-F238E27FC236}">
                <a16:creationId xmlns:a16="http://schemas.microsoft.com/office/drawing/2014/main" id="{35A2C7DA-9587-4F85-9BC4-F30F0308AA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5057" y="181946"/>
            <a:ext cx="11821886" cy="6494107"/>
          </a:xfrm>
          <a:custGeom>
            <a:avLst/>
            <a:gdLst/>
            <a:ahLst/>
            <a:cxnLst/>
            <a:rect l="l" t="t" r="r" b="b"/>
            <a:pathLst>
              <a:path w="12049125" h="6713855">
                <a:moveTo>
                  <a:pt x="0" y="6713410"/>
                </a:moveTo>
                <a:lnTo>
                  <a:pt x="12048617" y="6713410"/>
                </a:lnTo>
                <a:lnTo>
                  <a:pt x="12048617" y="0"/>
                </a:lnTo>
                <a:lnTo>
                  <a:pt x="0" y="0"/>
                </a:lnTo>
                <a:lnTo>
                  <a:pt x="0" y="6713410"/>
                </a:lnTo>
                <a:close/>
              </a:path>
            </a:pathLst>
          </a:custGeom>
          <a:solidFill>
            <a:srgbClr val="7C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Picture 8" descr="Lancaster University">
            <a:extLst>
              <a:ext uri="{FF2B5EF4-FFF2-40B4-BE49-F238E27FC236}">
                <a16:creationId xmlns:a16="http://schemas.microsoft.com/office/drawing/2014/main" id="{B4C545BB-4FC6-4C07-B4BC-1B3873E92B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942" y="762000"/>
            <a:ext cx="2552491" cy="8069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0CF9F2-6D22-4CA4-A596-A6A43B8C79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940" y="2205022"/>
            <a:ext cx="9144000" cy="1399152"/>
          </a:xfrm>
        </p:spPr>
        <p:txBody>
          <a:bodyPr anchor="b">
            <a:normAutofit/>
          </a:bodyPr>
          <a:lstStyle>
            <a:lvl1pPr algn="l">
              <a:lnSpc>
                <a:spcPts val="4400"/>
              </a:lnSpc>
              <a:spcBef>
                <a:spcPts val="1110"/>
              </a:spcBef>
              <a:defRPr sz="455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Template slide: </a:t>
            </a:r>
            <a:br>
              <a:rPr lang="en-US" dirty="0"/>
            </a:br>
            <a:r>
              <a:rPr lang="en-US" dirty="0"/>
              <a:t>section title goes here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1B88C-C94B-424C-B0DC-611AA04686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34338" y="4152381"/>
            <a:ext cx="91440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525"/>
              </a:spcBef>
              <a:buNone/>
              <a:defRPr sz="265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date, month, year here</a:t>
            </a:r>
          </a:p>
          <a:p>
            <a:r>
              <a:rPr lang="en-US" dirty="0"/>
              <a:t>Insert presenter name</a:t>
            </a:r>
            <a:endParaRPr lang="en-GB" dirty="0"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4260E1F7-11D6-4F9A-9CDB-A1450D1E497D}"/>
              </a:ext>
            </a:extLst>
          </p:cNvPr>
          <p:cNvSpPr/>
          <p:nvPr userDrawn="1"/>
        </p:nvSpPr>
        <p:spPr>
          <a:xfrm>
            <a:off x="992097" y="3829921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4159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BCDE62AB-9720-4075-A15D-483E19C7DA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71922" y="3832747"/>
            <a:ext cx="1590675" cy="0"/>
          </a:xfrm>
          <a:custGeom>
            <a:avLst/>
            <a:gdLst/>
            <a:ahLst/>
            <a:cxnLst/>
            <a:rect l="l" t="t" r="r" b="b"/>
            <a:pathLst>
              <a:path w="1590675">
                <a:moveTo>
                  <a:pt x="0" y="0"/>
                </a:moveTo>
                <a:lnTo>
                  <a:pt x="1590421" y="0"/>
                </a:lnTo>
              </a:path>
            </a:pathLst>
          </a:custGeom>
          <a:ln w="17043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B6FFB34-2A03-4DFF-8F1A-D7E69F6F8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59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6C40D-D6BC-4D4D-AF4C-44A15AE97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3" y="475866"/>
            <a:ext cx="8250058" cy="1224153"/>
          </a:xfrm>
        </p:spPr>
        <p:txBody>
          <a:bodyPr>
            <a:normAutofit/>
          </a:bodyPr>
          <a:lstStyle>
            <a:lvl1pPr>
              <a:lnSpc>
                <a:spcPts val="3470"/>
              </a:lnSpc>
              <a:spcBef>
                <a:spcPts val="750"/>
              </a:spcBef>
              <a:defRPr sz="360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462D4-273F-48E4-BC67-135E64C37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3" y="2313991"/>
            <a:ext cx="9808029" cy="3862971"/>
          </a:xfrm>
        </p:spPr>
        <p:txBody>
          <a:bodyPr/>
          <a:lstStyle>
            <a:lvl1pPr>
              <a:buClr>
                <a:srgbClr val="AEB4B9"/>
              </a:buClr>
              <a:defRPr sz="2600">
                <a:solidFill>
                  <a:schemeClr val="tx1"/>
                </a:solidFill>
              </a:defRPr>
            </a:lvl1pPr>
            <a:lvl2pPr>
              <a:buClr>
                <a:srgbClr val="AEB4B9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AEB4B9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AEB4B9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AEB4B9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A95A3A47-0757-4333-ACCD-258450620A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11766" y="1841477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3728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DE9228C-9B11-4DC9-8F13-D4D1ED507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4" name="Picture 13" descr="Lancaster University">
            <a:extLst>
              <a:ext uri="{FF2B5EF4-FFF2-40B4-BE49-F238E27FC236}">
                <a16:creationId xmlns:a16="http://schemas.microsoft.com/office/drawing/2014/main" id="{0D9761CB-0BB4-44A2-BF26-F0470B4DCF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3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462D4-273F-48E4-BC67-135E64C3792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2883" y="2313991"/>
            <a:ext cx="9742714" cy="3862971"/>
          </a:xfrm>
        </p:spPr>
        <p:txBody>
          <a:bodyPr/>
          <a:lstStyle>
            <a:lvl1pPr marL="0" indent="0">
              <a:spcAft>
                <a:spcPts val="600"/>
              </a:spcAft>
              <a:buClr>
                <a:srgbClr val="AEB4B9"/>
              </a:buClr>
              <a:buNone/>
              <a:defRPr sz="2600" i="0">
                <a:solidFill>
                  <a:schemeClr val="tx1"/>
                </a:solidFill>
              </a:defRPr>
            </a:lvl1pPr>
            <a:lvl2pPr>
              <a:buClr>
                <a:srgbClr val="AEB4B9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AEB4B9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AEB4B9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AEB4B9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Template slide: text only (use italics for sub-headings)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59C926E-B465-430E-9BB4-30F751A3E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3" y="475866"/>
            <a:ext cx="8040738" cy="1224153"/>
          </a:xfrm>
        </p:spPr>
        <p:txBody>
          <a:bodyPr>
            <a:normAutofit/>
          </a:bodyPr>
          <a:lstStyle>
            <a:lvl1pPr>
              <a:lnSpc>
                <a:spcPts val="3470"/>
              </a:lnSpc>
              <a:spcBef>
                <a:spcPts val="750"/>
              </a:spcBef>
              <a:defRPr sz="360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0BDBDF81-CC4C-4516-B38C-887511BA3E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11766" y="1841477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3728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31E803A-17E5-4587-B9C8-543F40CC18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1023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7" name="Picture 16" descr="Lancaster University">
            <a:extLst>
              <a:ext uri="{FF2B5EF4-FFF2-40B4-BE49-F238E27FC236}">
                <a16:creationId xmlns:a16="http://schemas.microsoft.com/office/drawing/2014/main" id="{15D4E1DC-C857-4EB7-8E98-3A0E76300C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7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575D8C4-2991-4037-8748-66E7016A65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940" y="2205022"/>
            <a:ext cx="9913240" cy="1399152"/>
          </a:xfrm>
        </p:spPr>
        <p:txBody>
          <a:bodyPr anchor="b">
            <a:normAutofit/>
          </a:bodyPr>
          <a:lstStyle>
            <a:lvl1pPr algn="l">
              <a:lnSpc>
                <a:spcPts val="4400"/>
              </a:lnSpc>
              <a:spcBef>
                <a:spcPts val="1110"/>
              </a:spcBef>
              <a:defRPr sz="455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Add question text here</a:t>
            </a:r>
            <a:endParaRPr lang="en-GB" dirty="0"/>
          </a:p>
        </p:txBody>
      </p:sp>
      <p:pic>
        <p:nvPicPr>
          <p:cNvPr id="8" name="Picture 7" descr="Lancaster University">
            <a:extLst>
              <a:ext uri="{FF2B5EF4-FFF2-40B4-BE49-F238E27FC236}">
                <a16:creationId xmlns:a16="http://schemas.microsoft.com/office/drawing/2014/main" id="{5A0CDDDE-2A8D-4F00-B876-791A126CBD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  <p:sp>
        <p:nvSpPr>
          <p:cNvPr id="9" name="object 5">
            <a:extLst>
              <a:ext uri="{FF2B5EF4-FFF2-40B4-BE49-F238E27FC236}">
                <a16:creationId xmlns:a16="http://schemas.microsoft.com/office/drawing/2014/main" id="{A1F40E0C-FCFE-45A8-B4CD-8E1C0339D4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92097" y="3830968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4159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55EE488-FA38-4ABE-A8A1-1C0A496D5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2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EAACC63-D887-40E8-8239-FD16AE528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38" y="522516"/>
            <a:ext cx="7568682" cy="1168172"/>
          </a:xfrm>
        </p:spPr>
        <p:txBody>
          <a:bodyPr>
            <a:normAutofit/>
          </a:bodyPr>
          <a:lstStyle>
            <a:lvl1pPr>
              <a:lnSpc>
                <a:spcPts val="3470"/>
              </a:lnSpc>
              <a:spcBef>
                <a:spcPts val="750"/>
              </a:spcBef>
              <a:defRPr sz="360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24D0BDC-AEAF-40AB-BD13-7775E2037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538" y="2313991"/>
            <a:ext cx="4965441" cy="3862971"/>
          </a:xfrm>
        </p:spPr>
        <p:txBody>
          <a:bodyPr/>
          <a:lstStyle>
            <a:lvl1pPr>
              <a:buClr>
                <a:srgbClr val="AEB4B9"/>
              </a:buClr>
              <a:defRPr sz="2600">
                <a:solidFill>
                  <a:schemeClr val="tx1"/>
                </a:solidFill>
              </a:defRPr>
            </a:lvl1pPr>
            <a:lvl2pPr>
              <a:buClr>
                <a:srgbClr val="AEB4B9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AEB4B9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AEB4B9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AEB4B9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81B46DBF-1B89-405C-A53C-EE0D38B3C8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54508" y="1832146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3728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9DC973B-EFE1-44F1-9FB7-36E4227439C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69696" y="2317095"/>
            <a:ext cx="4965442" cy="3862971"/>
          </a:xfrm>
        </p:spPr>
        <p:txBody>
          <a:bodyPr/>
          <a:lstStyle>
            <a:lvl1pPr>
              <a:buClr>
                <a:srgbClr val="AEB4B9"/>
              </a:buClr>
              <a:defRPr sz="2600">
                <a:solidFill>
                  <a:schemeClr val="tx1"/>
                </a:solidFill>
              </a:defRPr>
            </a:lvl1pPr>
            <a:lvl2pPr>
              <a:buClr>
                <a:srgbClr val="AEB4B9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AEB4B9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AEB4B9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AEB4B9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749C0CEC-03F4-4704-9D20-E00E4CD06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1" name="Picture 20" descr="Lancaster University">
            <a:extLst>
              <a:ext uri="{FF2B5EF4-FFF2-40B4-BE49-F238E27FC236}">
                <a16:creationId xmlns:a16="http://schemas.microsoft.com/office/drawing/2014/main" id="{607635CB-A9C5-437C-8837-4C730E8C63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933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5887E-4F05-4593-B389-647D40DD0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47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9B9D8-EA34-4852-A458-9C736D59E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6478" y="2505075"/>
            <a:ext cx="5157787" cy="3684588"/>
          </a:xfrm>
        </p:spPr>
        <p:txBody>
          <a:bodyPr/>
          <a:lstStyle>
            <a:lvl1pPr>
              <a:buClr>
                <a:srgbClr val="AEB4B9"/>
              </a:buClr>
              <a:defRPr sz="2600"/>
            </a:lvl1pPr>
            <a:lvl2pPr>
              <a:buClr>
                <a:srgbClr val="AEB4B9"/>
              </a:buClr>
              <a:defRPr/>
            </a:lvl2pPr>
            <a:lvl3pPr>
              <a:buClr>
                <a:srgbClr val="AEB4B9"/>
              </a:buClr>
              <a:defRPr/>
            </a:lvl3pPr>
            <a:lvl4pPr>
              <a:buClr>
                <a:srgbClr val="AEB4B9"/>
              </a:buClr>
              <a:defRPr/>
            </a:lvl4pPr>
            <a:lvl5pPr>
              <a:buClr>
                <a:srgbClr val="AEB4B9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3E91B9-1447-4EAE-9AB6-9200E96A98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105AF1-67AB-413D-B37A-83B233A5D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rgbClr val="AEB4B9"/>
              </a:buClr>
              <a:defRPr sz="2600"/>
            </a:lvl1pPr>
            <a:lvl2pPr>
              <a:buClr>
                <a:srgbClr val="AEB4B9"/>
              </a:buClr>
              <a:defRPr/>
            </a:lvl2pPr>
            <a:lvl3pPr>
              <a:buClr>
                <a:srgbClr val="AEB4B9"/>
              </a:buClr>
              <a:defRPr/>
            </a:lvl3pPr>
            <a:lvl4pPr>
              <a:buClr>
                <a:srgbClr val="AEB4B9"/>
              </a:buClr>
              <a:defRPr/>
            </a:lvl4pPr>
            <a:lvl5pPr>
              <a:buClr>
                <a:srgbClr val="AEB4B9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BFEF35C-6404-4538-8F34-0A8878183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559" y="531848"/>
            <a:ext cx="7568682" cy="1158840"/>
          </a:xfrm>
        </p:spPr>
        <p:txBody>
          <a:bodyPr>
            <a:normAutofit/>
          </a:bodyPr>
          <a:lstStyle>
            <a:lvl1pPr>
              <a:lnSpc>
                <a:spcPts val="3470"/>
              </a:lnSpc>
              <a:spcBef>
                <a:spcPts val="750"/>
              </a:spcBef>
              <a:defRPr sz="3600">
                <a:solidFill>
                  <a:srgbClr val="B5121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3D487BA0-3AE0-4031-8055-C6AFDC31E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35846" y="1832146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>
                <a:moveTo>
                  <a:pt x="0" y="0"/>
                </a:moveTo>
                <a:lnTo>
                  <a:pt x="1583728" y="0"/>
                </a:lnTo>
              </a:path>
            </a:pathLst>
          </a:custGeom>
          <a:ln w="16929">
            <a:solidFill>
              <a:srgbClr val="A6AD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83E33A9-9C13-43F2-93A7-5CD7A6D522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955058" y="60929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414042"/>
                </a:solidFill>
              </a:defRPr>
            </a:lvl1pPr>
          </a:lstStyle>
          <a:p>
            <a:fld id="{6998E55D-8E2A-4AFE-A61C-B5DBBB7761E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7" name="Picture 16" descr="Lancaster University">
            <a:extLst>
              <a:ext uri="{FF2B5EF4-FFF2-40B4-BE49-F238E27FC236}">
                <a16:creationId xmlns:a16="http://schemas.microsoft.com/office/drawing/2014/main" id="{24641CFC-5847-40DB-B4F0-5496D257DA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359" y="762000"/>
            <a:ext cx="2098889" cy="6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34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>
            <a:extLst>
              <a:ext uri="{FF2B5EF4-FFF2-40B4-BE49-F238E27FC236}">
                <a16:creationId xmlns:a16="http://schemas.microsoft.com/office/drawing/2014/main" id="{AEA68D54-1EAD-45D6-B6CC-D07221904D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5986" y="95973"/>
            <a:ext cx="12001500" cy="6666230"/>
          </a:xfrm>
          <a:custGeom>
            <a:avLst/>
            <a:gdLst/>
            <a:ahLst/>
            <a:cxnLst/>
            <a:rect l="l" t="t" r="r" b="b"/>
            <a:pathLst>
              <a:path w="12001500" h="6666230">
                <a:moveTo>
                  <a:pt x="0" y="6666039"/>
                </a:moveTo>
                <a:lnTo>
                  <a:pt x="12001233" y="6666039"/>
                </a:lnTo>
                <a:lnTo>
                  <a:pt x="12001233" y="0"/>
                </a:lnTo>
                <a:lnTo>
                  <a:pt x="0" y="0"/>
                </a:lnTo>
                <a:lnTo>
                  <a:pt x="0" y="6666039"/>
                </a:lnTo>
                <a:close/>
              </a:path>
            </a:pathLst>
          </a:custGeom>
          <a:ln w="191960">
            <a:solidFill>
              <a:srgbClr val="E9EC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5B8E11-7BA2-4A60-A654-2F22523E4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189B7-2C82-485D-8C8C-9F6C4A029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99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63" r:id="rId3"/>
    <p:sldLayoutId id="2147483664" r:id="rId4"/>
    <p:sldLayoutId id="2147483650" r:id="rId5"/>
    <p:sldLayoutId id="2147483665" r:id="rId6"/>
    <p:sldLayoutId id="2147483651" r:id="rId7"/>
    <p:sldLayoutId id="2147483652" r:id="rId8"/>
    <p:sldLayoutId id="2147483653" r:id="rId9"/>
    <p:sldLayoutId id="2147483654" r:id="rId10"/>
    <p:sldLayoutId id="21474836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AEB4B9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B4B9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B4B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B4B9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EB4B9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AD079-FCD2-4885-8BE0-FD9919EE13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Moodle quizzes with immediate feedback and unlimited attempts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260A90-7F07-4A3F-9158-D95B5CA4BB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28</a:t>
            </a:r>
            <a:r>
              <a:rPr lang="en-GB" dirty="0" smtClean="0"/>
              <a:t> </a:t>
            </a:r>
            <a:r>
              <a:rPr lang="en-GB" dirty="0" smtClean="0"/>
              <a:t>June 2021</a:t>
            </a:r>
          </a:p>
          <a:p>
            <a:r>
              <a:rPr lang="en-GB" dirty="0" smtClean="0"/>
              <a:t>Mark MacDonald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E0348-3B43-4A2F-B443-1B55BC3F1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998E55D-8E2A-4AFE-A61C-B5DBBB7761E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30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582F-C08C-43B2-B7A5-87F39D293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feedback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F1853-FD1E-4EF2-A4C4-78FF43779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130" y="2032638"/>
            <a:ext cx="9478947" cy="386297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 "I think that the format of the quiz was nice since, because I found that repeating it to get a better grade actually made me study the questions and </a:t>
            </a:r>
            <a:r>
              <a:rPr lang="en-GB" sz="1400" b="1" dirty="0">
                <a:latin typeface="Calibri" panose="020F0502020204030204" pitchFamily="34" charset="0"/>
              </a:rPr>
              <a:t>better understand the material</a:t>
            </a:r>
            <a:r>
              <a:rPr lang="en-GB" sz="1400" dirty="0">
                <a:latin typeface="Calibri" panose="020F0502020204030204" pitchFamily="34" charset="0"/>
              </a:rPr>
              <a:t> in a more interactive way (I could see that I was actually improving.)"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"Quiz style was great as it allowed you to </a:t>
            </a:r>
            <a:r>
              <a:rPr lang="en-GB" sz="1400" b="1" dirty="0">
                <a:latin typeface="Calibri" panose="020F0502020204030204" pitchFamily="34" charset="0"/>
              </a:rPr>
              <a:t>learn from your mistakes</a:t>
            </a:r>
            <a:r>
              <a:rPr lang="en-GB" sz="1400" dirty="0">
                <a:latin typeface="Calibri" panose="020F0502020204030204" pitchFamily="34" charset="0"/>
              </a:rPr>
              <a:t>."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"Also the explanations at the end of a quiz question after completion were very helpful in letting me know where I was going wrong and </a:t>
            </a:r>
            <a:r>
              <a:rPr lang="en-GB" sz="1400" b="1" dirty="0">
                <a:latin typeface="Calibri" panose="020F0502020204030204" pitchFamily="34" charset="0"/>
              </a:rPr>
              <a:t>filling in gaps in knowledge</a:t>
            </a:r>
            <a:r>
              <a:rPr lang="en-GB" sz="1400" dirty="0">
                <a:latin typeface="Calibri" panose="020F0502020204030204" pitchFamily="34" charset="0"/>
              </a:rPr>
              <a:t>."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"The quiz feedback is useful in identifying weaknesses in understanding, and it is nice to be able to try them again for revision purposes and to </a:t>
            </a:r>
            <a:r>
              <a:rPr lang="en-GB" sz="1400" b="1" dirty="0">
                <a:latin typeface="Calibri" panose="020F0502020204030204" pitchFamily="34" charset="0"/>
              </a:rPr>
              <a:t>solidify understanding</a:t>
            </a:r>
            <a:r>
              <a:rPr lang="en-GB" sz="1400" dirty="0">
                <a:latin typeface="Calibri" panose="020F0502020204030204" pitchFamily="34" charset="0"/>
              </a:rPr>
              <a:t>."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"The Moodle quizzes were very well thought of. The questions are formative and the feedback is very insightful. I appreciate that they take a long time to make, but this is definitely something other modules should copy."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"The quizzes are very formative and force you to look back at the notes and </a:t>
            </a:r>
            <a:r>
              <a:rPr lang="en-GB" sz="1400" b="1" dirty="0">
                <a:latin typeface="Calibri" panose="020F0502020204030204" pitchFamily="34" charset="0"/>
              </a:rPr>
              <a:t>get a deeper understanding</a:t>
            </a:r>
            <a:r>
              <a:rPr lang="en-GB" sz="1400" dirty="0">
                <a:latin typeface="Calibri" panose="020F0502020204030204" pitchFamily="34" charset="0"/>
              </a:rPr>
              <a:t> of the material."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"I feel </a:t>
            </a:r>
            <a:r>
              <a:rPr lang="en-GB" sz="1400" b="1" dirty="0">
                <a:latin typeface="Calibri" panose="020F0502020204030204" pitchFamily="34" charset="0"/>
              </a:rPr>
              <a:t>I learn a lot from the quiz structure</a:t>
            </a:r>
            <a:r>
              <a:rPr lang="en-GB" sz="1400" dirty="0">
                <a:latin typeface="Calibri" panose="020F0502020204030204" pitchFamily="34" charset="0"/>
              </a:rPr>
              <a:t>, where we have an attempt and then receive feedback and can then have another go. It allows me to learn from my mistakes and see how many I can get right the next time.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"I think the possibility to attempt quiz multiple times really helped me learn. Every time after I have finished it, I felt like I knew what I should work on to get to 100%. When I would finally get to the 100% I felt like </a:t>
            </a:r>
            <a:r>
              <a:rPr lang="en-GB" sz="1400" b="1" dirty="0">
                <a:latin typeface="Calibri" panose="020F0502020204030204" pitchFamily="34" charset="0"/>
              </a:rPr>
              <a:t>I had a lot better understanding</a:t>
            </a:r>
            <a:r>
              <a:rPr lang="en-GB" sz="1400" dirty="0">
                <a:latin typeface="Calibri" panose="020F0502020204030204" pitchFamily="34" charset="0"/>
              </a:rPr>
              <a:t> of the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</a:rPr>
              <a:t>material.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2BEDF-A2BB-4F2F-8D1B-B85B9325B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998E55D-8E2A-4AFE-A61C-B5DBBB7761E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50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7F2F2-9FE4-4F56-85EE-05D906073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“Multiple True/False (MTF)” questions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028AB-5E29-4750-9447-C682EBAE7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99072" y="6158300"/>
            <a:ext cx="2743200" cy="365125"/>
          </a:xfrm>
          <a:prstGeom prst="rect">
            <a:avLst/>
          </a:prstGeom>
        </p:spPr>
        <p:txBody>
          <a:bodyPr/>
          <a:lstStyle/>
          <a:p>
            <a:fld id="{6998E55D-8E2A-4AFE-A61C-B5DBBB7761E7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477" y="2038350"/>
            <a:ext cx="6038850" cy="4153706"/>
          </a:xfrm>
          <a:prstGeom prst="rect">
            <a:avLst/>
          </a:prstGeom>
        </p:spPr>
      </p:pic>
      <p:sp>
        <p:nvSpPr>
          <p:cNvPr id="9" name="AutoShape 1" descr="Every vector in IR2 is an IR-linear combination of (1, 0), (0, 1), because if &#10;(x, y) e IR2 then we can write (x, y) = x(l, 0) + y(l, 0), and x, y e k. &#10;The zero vector is a linear combination of any sequence of vectors; because &#10;we can simply set all of the coefficients to be zero. If there are infinitely many &#10;elements in the field F, then any non-zero vector has infinitely many F-linear &#10;combinations. &#10;The difference between IR-linear and C-linear combinations is like this: (1, i) &#10;is a C-linear combination of (1, 0), (0, 1) because 1(1, 0) + i(0, 1), so the &#10;coefficients we needed were 1, i e C. But (1, i) is not an IR-linear &#10;combination of (1, 0), (O, 1), since there are no real numbers x, y e IR such &#10;that (1, i) &#10;The F-linear span of some vectors is defined to be the set of all F-linear &#10;combinations of those vectors. In if you have two vectors which are not &#10;multiples of each others, then their IR-span is all of IR2; but if they are &#10;multiples of each other (for example, (1, 1), (2, then their linear span is &#10;not all of IR2. "/>
          <p:cNvSpPr>
            <a:spLocks noChangeAspect="1" noChangeArrowheads="1"/>
          </p:cNvSpPr>
          <p:nvPr/>
        </p:nvSpPr>
        <p:spPr bwMode="auto">
          <a:xfrm>
            <a:off x="0" y="0"/>
            <a:ext cx="5334000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2" descr="Every vector in IR2 is an IR-linear combination of (1, 0), (0, 1), because if &#10;(x, y) e IR2 then we can write (x, y) = x(l, 0) + y(l, 0), and x, y e k. &#10;The zero vector is a linear combination of any sequence of vectors; because &#10;we can simply set all of the coefficients to be zero. If there are infinitely many &#10;elements in the field F, then any non-zero vector has infinitely many F-linear &#10;combinations. &#10;The difference between IR-linear and C-linear combinations is like this: (1, i) &#10;is a C-linear combination of (1, 0), (0, 1) because 1(1, 0) + i(0, 1), so the &#10;coefficients we needed were 1, i e C. But (1, i) is not an IR-linear &#10;combination of (1, 0), (O, 1), since there are no real numbers x, y e IR such &#10;that (1, i) &#10;The F-linear span of some vectors is defined to be the set of all F-linear &#10;combinations of those vectors. In if you have two vectors which are not &#10;multiples of each others, then their IR-span is all of IR2; but if they are &#10;multiples of each other (for example, (1, 1), (2, then their linear span is &#10;not all of IR2. "/>
          <p:cNvSpPr>
            <a:spLocks noChangeAspect="1" noChangeArrowheads="1"/>
          </p:cNvSpPr>
          <p:nvPr/>
        </p:nvSpPr>
        <p:spPr bwMode="auto">
          <a:xfrm>
            <a:off x="1084384" y="1304192"/>
            <a:ext cx="5334000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8384" y="2125874"/>
            <a:ext cx="533400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0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01D1-7E5A-4679-979D-D688E6A1D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Multi-attempt quiz design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FC3AD-6C69-478F-ACB7-0D3D974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492" y="2230012"/>
            <a:ext cx="7806328" cy="3862971"/>
          </a:xfrm>
        </p:spPr>
        <p:txBody>
          <a:bodyPr>
            <a:normAutofit/>
          </a:bodyPr>
          <a:lstStyle/>
          <a:p>
            <a:r>
              <a:rPr lang="en-GB" dirty="0" smtClean="0"/>
              <a:t>Each weekly quiz counted as 1% of overall mark</a:t>
            </a:r>
          </a:p>
          <a:p>
            <a:r>
              <a:rPr lang="en-GB" dirty="0" smtClean="0"/>
              <a:t>Unlimited attempts (no penalty, last attempt counts)</a:t>
            </a:r>
            <a:endParaRPr lang="en-GB" dirty="0"/>
          </a:p>
          <a:p>
            <a:r>
              <a:rPr lang="en-GB" dirty="0" smtClean="0"/>
              <a:t>Each question has 3-6 randomly chosen variants</a:t>
            </a:r>
          </a:p>
          <a:p>
            <a:r>
              <a:rPr lang="en-GB" dirty="0" smtClean="0"/>
              <a:t>&gt; 1 week to complete</a:t>
            </a:r>
          </a:p>
          <a:p>
            <a:r>
              <a:rPr lang="en-GB" b="1" dirty="0" smtClean="0"/>
              <a:t>10 min. delay between submissions</a:t>
            </a:r>
          </a:p>
          <a:p>
            <a:r>
              <a:rPr lang="en-GB" dirty="0" smtClean="0"/>
              <a:t>Upon submission they get:</a:t>
            </a:r>
          </a:p>
          <a:p>
            <a:pPr lvl="1"/>
            <a:r>
              <a:rPr lang="en-GB" dirty="0" smtClean="0"/>
              <a:t>General feedback</a:t>
            </a:r>
          </a:p>
          <a:p>
            <a:pPr lvl="1"/>
            <a:r>
              <a:rPr lang="en-GB" dirty="0" smtClean="0"/>
              <a:t>Marks out of 4</a:t>
            </a:r>
            <a:endParaRPr lang="en-GB" dirty="0"/>
          </a:p>
        </p:txBody>
      </p:sp>
      <p:sp>
        <p:nvSpPr>
          <p:cNvPr id="183" name="Slide Number Placeholder 182">
            <a:extLst>
              <a:ext uri="{FF2B5EF4-FFF2-40B4-BE49-F238E27FC236}">
                <a16:creationId xmlns:a16="http://schemas.microsoft.com/office/drawing/2014/main" id="{65365871-E721-4F7C-8B00-B5A599590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998E55D-8E2A-4AFE-A61C-B5DBBB7761E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9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43B0-10B8-4695-81B4-DD06577D1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D5239D-8109-488B-B043-556B6B3D4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99072" y="6158300"/>
            <a:ext cx="2743200" cy="365125"/>
          </a:xfrm>
          <a:prstGeom prst="rect">
            <a:avLst/>
          </a:prstGeom>
        </p:spPr>
        <p:txBody>
          <a:bodyPr/>
          <a:lstStyle/>
          <a:p>
            <a:fld id="{6998E55D-8E2A-4AFE-A61C-B5DBBB7761E7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5488" y="2149284"/>
            <a:ext cx="5746254" cy="40090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530" y="2149284"/>
            <a:ext cx="5674810" cy="400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7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01D1-7E5A-4679-979D-D688E6A1D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Thoughts for the future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FC3AD-6C69-478F-ACB7-0D3D974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423" y="2322783"/>
            <a:ext cx="9872390" cy="386297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Convert R/Exams -&gt; STACK (easier for me to make changes)</a:t>
            </a:r>
          </a:p>
          <a:p>
            <a:r>
              <a:rPr lang="en-GB" dirty="0" smtClean="0"/>
              <a:t>Last attempt -&gt; Highest mark (encourage persistence)</a:t>
            </a:r>
          </a:p>
          <a:p>
            <a:pPr lvl="1"/>
            <a:r>
              <a:rPr lang="en-GB" dirty="0" smtClean="0"/>
              <a:t>+ limit attempts (discourage brute force)</a:t>
            </a:r>
          </a:p>
          <a:p>
            <a:r>
              <a:rPr lang="en-GB" dirty="0" smtClean="0"/>
              <a:t>Negative marking of incorrect answers (deflate grades)</a:t>
            </a:r>
          </a:p>
          <a:p>
            <a:r>
              <a:rPr lang="en-GB" dirty="0" smtClean="0"/>
              <a:t>2-hour time limit per attempt (encourage focus)</a:t>
            </a:r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sz="2000" dirty="0" err="1"/>
              <a:t>Ghabraie</a:t>
            </a:r>
            <a:r>
              <a:rPr lang="en-GB" sz="2000" dirty="0"/>
              <a:t>, </a:t>
            </a:r>
            <a:r>
              <a:rPr lang="en-GB" sz="2000" dirty="0" err="1"/>
              <a:t>Kazem</a:t>
            </a:r>
            <a:r>
              <a:rPr lang="en-GB" sz="2000" dirty="0"/>
              <a:t>. "Computer-marked assessments to enhance learning in engineering education." </a:t>
            </a:r>
            <a:r>
              <a:rPr lang="en-GB" sz="2000" i="1" dirty="0"/>
              <a:t>International Journal on Innovations in Online Education</a:t>
            </a:r>
            <a:r>
              <a:rPr lang="en-GB" sz="2000" dirty="0"/>
              <a:t> 4, no. 1 (2020).</a:t>
            </a:r>
            <a:endParaRPr lang="en-GB" sz="2000" dirty="0"/>
          </a:p>
        </p:txBody>
      </p:sp>
      <p:sp>
        <p:nvSpPr>
          <p:cNvPr id="183" name="Slide Number Placeholder 182">
            <a:extLst>
              <a:ext uri="{FF2B5EF4-FFF2-40B4-BE49-F238E27FC236}">
                <a16:creationId xmlns:a16="http://schemas.microsoft.com/office/drawing/2014/main" id="{65365871-E721-4F7C-8B00-B5A599590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998E55D-8E2A-4AFE-A61C-B5DBBB7761E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78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423BF-B597-43F1-94B6-13861DD3D5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Thanks!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9E2B71-A89E-4C5F-89E5-622478E55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99072" y="6158300"/>
            <a:ext cx="2743200" cy="365125"/>
          </a:xfrm>
          <a:prstGeom prst="rect">
            <a:avLst/>
          </a:prstGeom>
        </p:spPr>
        <p:txBody>
          <a:bodyPr/>
          <a:lstStyle/>
          <a:p>
            <a:fld id="{6998E55D-8E2A-4AFE-A61C-B5DBBB7761E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87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44546A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76D08EAF6CD747AE18F062D238E9CD" ma:contentTypeVersion="13" ma:contentTypeDescription="Create a new document." ma:contentTypeScope="" ma:versionID="742480a363e19671c1ab556b7050f451">
  <xsd:schema xmlns:xsd="http://www.w3.org/2001/XMLSchema" xmlns:xs="http://www.w3.org/2001/XMLSchema" xmlns:p="http://schemas.microsoft.com/office/2006/metadata/properties" xmlns:ns3="bd43519d-ead2-4ba1-ba32-c0379276acbd" xmlns:ns4="134246ac-c077-4814-adad-0c52def46e24" targetNamespace="http://schemas.microsoft.com/office/2006/metadata/properties" ma:root="true" ma:fieldsID="693a10ef092bf68522769e35434a5b3b" ns3:_="" ns4:_="">
    <xsd:import namespace="bd43519d-ead2-4ba1-ba32-c0379276acbd"/>
    <xsd:import namespace="134246ac-c077-4814-adad-0c52def46e2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43519d-ead2-4ba1-ba32-c0379276ac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246ac-c077-4814-adad-0c52def46e2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8E9E81-7277-4179-A54A-73240EB6B971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bd43519d-ead2-4ba1-ba32-c0379276acb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34246ac-c077-4814-adad-0c52def46e2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AFF25C8-AE34-4394-95D3-033FBBB213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2451EF-DF0F-4D1A-A70D-6F7C90534A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43519d-ead2-4ba1-ba32-c0379276acbd"/>
    <ds:schemaRef ds:uri="134246ac-c077-4814-adad-0c52def46e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0</TotalTime>
  <Words>482</Words>
  <Application>Microsoft Office PowerPoint</Application>
  <PresentationFormat>Widescreen</PresentationFormat>
  <Paragraphs>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Moodle quizzes with immediate feedback and unlimited attempts</vt:lpstr>
      <vt:lpstr>Student feedback</vt:lpstr>
      <vt:lpstr>“Multiple True/False (MTF)” questions</vt:lpstr>
      <vt:lpstr>Multi-attempt quiz design </vt:lpstr>
      <vt:lpstr>Results</vt:lpstr>
      <vt:lpstr>Thoughts for the future 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2020-06-05T17:03:52Z</dcterms:created>
  <dcterms:modified xsi:type="dcterms:W3CDTF">2021-06-23T12:01:55Z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0x0101000C76D08EAF6CD747AE18F062D238E9CD</vt:lpwstr>
  </property>
</Properties>
</file>