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2" r:id="rId4"/>
    <p:sldMasterId id="2147483693" r:id="rId5"/>
    <p:sldMasterId id="214748369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y="5143500" cx="9144000"/>
  <p:notesSz cx="6858000" cy="9144000"/>
  <p:embeddedFontLst>
    <p:embeddedFont>
      <p:font typeface="Roboto"/>
      <p:regular r:id="rId31"/>
      <p:bold r:id="rId32"/>
      <p:italic r:id="rId33"/>
      <p:boldItalic r:id="rId34"/>
    </p:embeddedFont>
    <p:embeddedFont>
      <p:font typeface="Lato"/>
      <p:regular r:id="rId35"/>
      <p:bold r:id="rId36"/>
      <p:italic r:id="rId37"/>
      <p:boldItalic r:id="rId38"/>
    </p:embeddedFont>
    <p:embeddedFont>
      <p:font typeface="Lato Light"/>
      <p:regular r:id="rId39"/>
      <p:bold r:id="rId40"/>
      <p:italic r:id="rId41"/>
      <p:boldItalic r:id="rId42"/>
    </p:embeddedFont>
    <p:embeddedFont>
      <p:font typeface="Lato Black"/>
      <p:bold r:id="rId43"/>
      <p:boldItalic r:id="rId44"/>
    </p:embeddedFont>
    <p:embeddedFont>
      <p:font typeface="Open Sans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71">
          <p15:clr>
            <a:srgbClr val="A4A3A4"/>
          </p15:clr>
        </p15:guide>
        <p15:guide id="2" pos="2880">
          <p15:clr>
            <a:srgbClr val="A4A3A4"/>
          </p15:clr>
        </p15:guide>
        <p15:guide id="3" pos="409">
          <p15:clr>
            <a:srgbClr val="9AA0A6"/>
          </p15:clr>
        </p15:guide>
        <p15:guide id="4" orient="horz" pos="259">
          <p15:clr>
            <a:srgbClr val="9AA0A6"/>
          </p15:clr>
        </p15:guide>
        <p15:guide id="5" orient="horz" pos="529">
          <p15:clr>
            <a:srgbClr val="9AA0A6"/>
          </p15:clr>
        </p15:guide>
        <p15:guide id="6" orient="horz" pos="156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71" orient="horz"/>
        <p:guide pos="2880"/>
        <p:guide pos="409"/>
        <p:guide pos="259" orient="horz"/>
        <p:guide pos="529" orient="horz"/>
        <p:guide pos="156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Light-bold.fntdata"/><Relationship Id="rId20" Type="http://schemas.openxmlformats.org/officeDocument/2006/relationships/slide" Target="slides/slide13.xml"/><Relationship Id="rId42" Type="http://schemas.openxmlformats.org/officeDocument/2006/relationships/font" Target="fonts/LatoLight-boldItalic.fntdata"/><Relationship Id="rId41" Type="http://schemas.openxmlformats.org/officeDocument/2006/relationships/font" Target="fonts/LatoLight-italic.fntdata"/><Relationship Id="rId22" Type="http://schemas.openxmlformats.org/officeDocument/2006/relationships/slide" Target="slides/slide15.xml"/><Relationship Id="rId44" Type="http://schemas.openxmlformats.org/officeDocument/2006/relationships/font" Target="fonts/LatoBlack-boldItalic.fntdata"/><Relationship Id="rId21" Type="http://schemas.openxmlformats.org/officeDocument/2006/relationships/slide" Target="slides/slide14.xml"/><Relationship Id="rId43" Type="http://schemas.openxmlformats.org/officeDocument/2006/relationships/font" Target="fonts/LatoBlack-bold.fntdata"/><Relationship Id="rId24" Type="http://schemas.openxmlformats.org/officeDocument/2006/relationships/slide" Target="slides/slide17.xml"/><Relationship Id="rId46" Type="http://schemas.openxmlformats.org/officeDocument/2006/relationships/font" Target="fonts/OpenSans-bold.fntdata"/><Relationship Id="rId23" Type="http://schemas.openxmlformats.org/officeDocument/2006/relationships/slide" Target="slides/slide16.xml"/><Relationship Id="rId45" Type="http://schemas.openxmlformats.org/officeDocument/2006/relationships/font" Target="fonts/OpenSans-regular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48" Type="http://schemas.openxmlformats.org/officeDocument/2006/relationships/font" Target="fonts/OpenSans-boldItalic.fntdata"/><Relationship Id="rId25" Type="http://schemas.openxmlformats.org/officeDocument/2006/relationships/slide" Target="slides/slide18.xml"/><Relationship Id="rId47" Type="http://schemas.openxmlformats.org/officeDocument/2006/relationships/font" Target="fonts/OpenSans-italic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oboto-regular.fntdata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Roboto-italic.fntdata"/><Relationship Id="rId10" Type="http://schemas.openxmlformats.org/officeDocument/2006/relationships/slide" Target="slides/slide3.xml"/><Relationship Id="rId32" Type="http://schemas.openxmlformats.org/officeDocument/2006/relationships/font" Target="fonts/Roboto-bold.fntdata"/><Relationship Id="rId13" Type="http://schemas.openxmlformats.org/officeDocument/2006/relationships/slide" Target="slides/slide6.xml"/><Relationship Id="rId35" Type="http://schemas.openxmlformats.org/officeDocument/2006/relationships/font" Target="fonts/Lato-regular.fntdata"/><Relationship Id="rId12" Type="http://schemas.openxmlformats.org/officeDocument/2006/relationships/slide" Target="slides/slide5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8.xml"/><Relationship Id="rId37" Type="http://schemas.openxmlformats.org/officeDocument/2006/relationships/font" Target="fonts/Lato-italic.fntdata"/><Relationship Id="rId14" Type="http://schemas.openxmlformats.org/officeDocument/2006/relationships/slide" Target="slides/slide7.xml"/><Relationship Id="rId36" Type="http://schemas.openxmlformats.org/officeDocument/2006/relationships/font" Target="fonts/Lato-bold.fntdata"/><Relationship Id="rId17" Type="http://schemas.openxmlformats.org/officeDocument/2006/relationships/slide" Target="slides/slide10.xml"/><Relationship Id="rId39" Type="http://schemas.openxmlformats.org/officeDocument/2006/relationships/font" Target="fonts/LatoLight-regular.fntdata"/><Relationship Id="rId16" Type="http://schemas.openxmlformats.org/officeDocument/2006/relationships/slide" Target="slides/slide9.xml"/><Relationship Id="rId38" Type="http://schemas.openxmlformats.org/officeDocument/2006/relationships/font" Target="fonts/Lato-bold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/ppt/slides/slide2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800">
              <a:solidFill>
                <a:srgbClr val="F3F3F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819f1d9c93_6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819f1d9c93_6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3970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rgbClr val="737373"/>
                </a:solidFill>
                <a:highlight>
                  <a:srgbClr val="FFFFFF"/>
                </a:highlight>
              </a:rPr>
              <a:t>These questions require a response that includes a number and units.</a:t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CA" sz="1200" u="sng">
                <a:solidFill>
                  <a:srgbClr val="737373"/>
                </a:solidFill>
                <a:highlight>
                  <a:srgbClr val="FFFFFF"/>
                </a:highlight>
              </a:rPr>
              <a:t>Options/Features</a:t>
            </a:r>
            <a:endParaRPr b="1" sz="1200" u="sng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37373"/>
              </a:buClr>
              <a:buSzPts val="1200"/>
              <a:buChar char="●"/>
            </a:pPr>
            <a:r>
              <a:rPr lang="en-CA" sz="1200">
                <a:solidFill>
                  <a:srgbClr val="737373"/>
                </a:solidFill>
                <a:highlight>
                  <a:srgbClr val="FFFFFF"/>
                </a:highlight>
              </a:rPr>
              <a:t>System understands physical equivalents: for example, 50cm equals 0.5m</a:t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200"/>
              <a:buChar char="●"/>
            </a:pPr>
            <a:r>
              <a:rPr lang="en-CA" sz="1200">
                <a:solidFill>
                  <a:srgbClr val="737373"/>
                </a:solidFill>
                <a:highlight>
                  <a:srgbClr val="FFFFFF"/>
                </a:highlight>
              </a:rPr>
              <a:t>Equivalent units are programmable at the level of question banks, to allow for discipline-specific requirements.</a:t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200"/>
              <a:buChar char="●"/>
            </a:pPr>
            <a:r>
              <a:rPr lang="en-CA" sz="1200">
                <a:solidFill>
                  <a:srgbClr val="737373"/>
                </a:solidFill>
                <a:highlight>
                  <a:srgbClr val="FFFFFF"/>
                </a:highlight>
              </a:rPr>
              <a:t>Grading can be set to:</a:t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200"/>
              <a:buChar char="○"/>
            </a:pPr>
            <a:r>
              <a:rPr lang="en-CA" sz="1200">
                <a:solidFill>
                  <a:srgbClr val="737373"/>
                </a:solidFill>
                <a:highlight>
                  <a:srgbClr val="FFFFFF"/>
                </a:highlight>
              </a:rPr>
              <a:t>Exact match</a:t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200"/>
              <a:buChar char="○"/>
            </a:pPr>
            <a:r>
              <a:rPr lang="en-CA" sz="1200">
                <a:solidFill>
                  <a:srgbClr val="737373"/>
                </a:solidFill>
                <a:highlight>
                  <a:srgbClr val="FFFFFF"/>
                </a:highlight>
              </a:rPr>
              <a:t>Exact match to significant figures</a:t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200"/>
              <a:buChar char="○"/>
            </a:pPr>
            <a:r>
              <a:rPr lang="en-CA" sz="1200">
                <a:solidFill>
                  <a:srgbClr val="737373"/>
                </a:solidFill>
                <a:highlight>
                  <a:srgbClr val="FFFFFF"/>
                </a:highlight>
              </a:rPr>
              <a:t>Static tolerance</a:t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200"/>
              <a:buChar char="○"/>
            </a:pPr>
            <a:r>
              <a:rPr lang="en-CA" sz="1200">
                <a:solidFill>
                  <a:srgbClr val="737373"/>
                </a:solidFill>
                <a:highlight>
                  <a:srgbClr val="FFFFFF"/>
                </a:highlight>
              </a:rPr>
              <a:t>Tolerance in n-th digit</a:t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200"/>
              <a:buChar char="○"/>
            </a:pPr>
            <a:r>
              <a:rPr lang="en-CA" sz="1200">
                <a:solidFill>
                  <a:srgbClr val="737373"/>
                </a:solidFill>
                <a:highlight>
                  <a:srgbClr val="FFFFFF"/>
                </a:highlight>
              </a:rPr>
              <a:t>Percent tolerance</a:t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200"/>
              <a:buChar char="●"/>
            </a:pPr>
            <a:r>
              <a:rPr lang="en-CA" sz="1200">
                <a:solidFill>
                  <a:srgbClr val="737373"/>
                </a:solidFill>
                <a:highlight>
                  <a:srgbClr val="FFFFFF"/>
                </a:highlight>
              </a:rPr>
              <a:t>Options to accept:</a:t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200"/>
              <a:buChar char="○"/>
            </a:pPr>
            <a:r>
              <a:rPr lang="en-CA" sz="1200">
                <a:solidFill>
                  <a:srgbClr val="737373"/>
                </a:solidFill>
                <a:highlight>
                  <a:srgbClr val="FFFFFF"/>
                </a:highlight>
              </a:rPr>
              <a:t>Thousands separators</a:t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200"/>
              <a:buChar char="○"/>
            </a:pPr>
            <a:r>
              <a:rPr lang="en-CA" sz="1200">
                <a:solidFill>
                  <a:srgbClr val="737373"/>
                </a:solidFill>
                <a:highlight>
                  <a:srgbClr val="FFFFFF"/>
                </a:highlight>
              </a:rPr>
              <a:t>Scientific notation</a:t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200"/>
              <a:buChar char="○"/>
            </a:pPr>
            <a:r>
              <a:rPr lang="en-CA" sz="1200">
                <a:solidFill>
                  <a:srgbClr val="737373"/>
                </a:solidFill>
                <a:highlight>
                  <a:srgbClr val="FFFFFF"/>
                </a:highlight>
              </a:rPr>
              <a:t>Arithmetic</a:t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200"/>
              <a:buChar char="○"/>
            </a:pPr>
            <a:r>
              <a:rPr lang="en-CA" sz="1200">
                <a:solidFill>
                  <a:srgbClr val="737373"/>
                </a:solidFill>
                <a:highlight>
                  <a:srgbClr val="FFFFFF"/>
                </a:highlight>
              </a:rPr>
              <a:t>Dollar signs</a:t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8191ef367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8191ef367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Möbius works with all types of mathematics, including trigonometry, logarithms, and exponentials.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These can be graded for math equivalency, which other systems struggle with.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For example, sin^2(x) + cos^2(x) = 1 = cos(x)*tan(x)/sin(x)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191ef3677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8191ef3677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With Möbius, you can ask for the answer to an integral, whether the answer is a simple numeric answer or a more complicated math expression.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You can also have students set up an integral and then solve it.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12a2aa84c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12a2aa84c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Equivalent: Möbius has many comparison routines and can test for equivalence in different ways, depending on the topic/question and what answers should be considered correct.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812a2aa84c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812a2aa84c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Can ask questions like “Give an example of …” instead of only questions that have one specific answer or a couple of possible forms. For example, “Give the equation for a line that goes through the point (3,6).”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812a2aa84c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812a2aa84c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Möbius understands mathematical language and constructs, like sets (unordered) and lists (ordered), vectors and matrices.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The power of the math engine can also be used for higher level math topics like statistical distributions and Tensors.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818e41bce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818e41bce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Differential equations can be entered in either of the traditional formats (using differentials or primes).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You can ask students to solve general differential equations, as well as initial value problems.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818e41bce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818e41bce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Möbius understands mathematical language and constructs, like vectors and matrices.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You can ask students to perform calculations (like taking the determinant or multiplying matrices, or taking the dot or cross product of vectors) and the system can grade it automatically.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812a2aa84c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812a2aa84c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rgbClr val="737373"/>
                </a:solidFill>
                <a:highlight>
                  <a:srgbClr val="FFFFFF"/>
                </a:highlight>
              </a:rPr>
              <a:t>Students use a set of graphical sketching tools to plot mathematical expressions including:</a:t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37373"/>
              </a:buClr>
              <a:buSzPts val="1200"/>
              <a:buChar char="●"/>
            </a:pPr>
            <a:r>
              <a:rPr lang="en-CA" sz="1200">
                <a:solidFill>
                  <a:srgbClr val="737373"/>
                </a:solidFill>
                <a:highlight>
                  <a:srgbClr val="FFFFFF"/>
                </a:highlight>
              </a:rPr>
              <a:t>Lines</a:t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200"/>
              <a:buChar char="●"/>
            </a:pPr>
            <a:r>
              <a:rPr lang="en-CA" sz="1200">
                <a:solidFill>
                  <a:srgbClr val="737373"/>
                </a:solidFill>
                <a:highlight>
                  <a:srgbClr val="FFFFFF"/>
                </a:highlight>
              </a:rPr>
              <a:t>Absolute values</a:t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200"/>
              <a:buChar char="●"/>
            </a:pPr>
            <a:r>
              <a:rPr lang="en-CA" sz="1200">
                <a:solidFill>
                  <a:srgbClr val="737373"/>
                </a:solidFill>
                <a:highlight>
                  <a:srgbClr val="FFFFFF"/>
                </a:highlight>
              </a:rPr>
              <a:t>Parabolas</a:t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200"/>
              <a:buChar char="●"/>
            </a:pPr>
            <a:r>
              <a:rPr lang="en-CA" sz="1200">
                <a:solidFill>
                  <a:srgbClr val="737373"/>
                </a:solidFill>
                <a:highlight>
                  <a:srgbClr val="FFFFFF"/>
                </a:highlight>
              </a:rPr>
              <a:t>Logarithms</a:t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200"/>
              <a:buChar char="●"/>
            </a:pPr>
            <a:r>
              <a:rPr lang="en-CA" sz="1200">
                <a:solidFill>
                  <a:srgbClr val="737373"/>
                </a:solidFill>
                <a:highlight>
                  <a:srgbClr val="FFFFFF"/>
                </a:highlight>
              </a:rPr>
              <a:t>Exponentials</a:t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200"/>
              <a:buChar char="●"/>
            </a:pPr>
            <a:r>
              <a:rPr lang="en-CA" sz="1200">
                <a:solidFill>
                  <a:srgbClr val="737373"/>
                </a:solidFill>
                <a:highlight>
                  <a:srgbClr val="FFFFFF"/>
                </a:highlight>
              </a:rPr>
              <a:t>Intervals</a:t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200"/>
              <a:buChar char="●"/>
            </a:pPr>
            <a:r>
              <a:rPr lang="en-CA" sz="1200">
                <a:solidFill>
                  <a:srgbClr val="737373"/>
                </a:solidFill>
                <a:highlight>
                  <a:srgbClr val="FFFFFF"/>
                </a:highlight>
              </a:rPr>
              <a:t>(Systems of) Inequalities</a:t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200"/>
              <a:buChar char="●"/>
            </a:pPr>
            <a:r>
              <a:rPr lang="en-CA" sz="1200">
                <a:solidFill>
                  <a:srgbClr val="737373"/>
                </a:solidFill>
                <a:highlight>
                  <a:srgbClr val="FFFFFF"/>
                </a:highlight>
              </a:rPr>
              <a:t>Piecewise functions</a:t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-CA" sz="1200" u="sng">
                <a:solidFill>
                  <a:srgbClr val="737373"/>
                </a:solidFill>
                <a:highlight>
                  <a:srgbClr val="FFFFFF"/>
                </a:highlight>
              </a:rPr>
              <a:t>Options/Features</a:t>
            </a:r>
            <a:endParaRPr b="1" sz="1200" u="sng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37373"/>
              </a:buClr>
              <a:buSzPts val="1200"/>
              <a:buChar char="●"/>
            </a:pPr>
            <a:r>
              <a:rPr lang="en-CA" sz="1200">
                <a:solidFill>
                  <a:srgbClr val="737373"/>
                </a:solidFill>
                <a:highlight>
                  <a:srgbClr val="FFFFFF"/>
                </a:highlight>
              </a:rPr>
              <a:t>Visibility of buttons can be toggled individually</a:t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200"/>
              <a:buChar char="●"/>
            </a:pPr>
            <a:r>
              <a:rPr lang="en-CA" sz="1200">
                <a:solidFill>
                  <a:srgbClr val="737373"/>
                </a:solidFill>
                <a:highlight>
                  <a:srgbClr val="FFFFFF"/>
                </a:highlight>
              </a:rPr>
              <a:t>Built-in tolerance</a:t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200"/>
              <a:buChar char="●"/>
            </a:pPr>
            <a:r>
              <a:rPr lang="en-CA" sz="1200">
                <a:solidFill>
                  <a:srgbClr val="737373"/>
                </a:solidFill>
                <a:highlight>
                  <a:srgbClr val="FFFFFF"/>
                </a:highlight>
              </a:rPr>
              <a:t>Background functions</a:t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8191ef367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8191ef367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rgbClr val="737373"/>
                </a:solidFill>
                <a:highlight>
                  <a:srgbClr val="FFFFFF"/>
                </a:highlight>
              </a:rPr>
              <a:t>Students use a graphical interface to add forces to free body diagrams.</a:t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-CA" sz="1200" u="sng">
                <a:solidFill>
                  <a:srgbClr val="737373"/>
                </a:solidFill>
                <a:highlight>
                  <a:srgbClr val="FFFFFF"/>
                </a:highlight>
              </a:rPr>
              <a:t>Options/Features</a:t>
            </a:r>
            <a:endParaRPr b="1" sz="1200" u="sng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37373"/>
              </a:buClr>
              <a:buSzPts val="1200"/>
              <a:buChar char="●"/>
            </a:pPr>
            <a:r>
              <a:rPr lang="en-CA" sz="1200">
                <a:solidFill>
                  <a:srgbClr val="737373"/>
                </a:solidFill>
                <a:highlight>
                  <a:srgbClr val="FFFFFF"/>
                </a:highlight>
              </a:rPr>
              <a:t>Customizable angular tolerance</a:t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200"/>
              <a:buChar char="●"/>
            </a:pPr>
            <a:r>
              <a:rPr lang="en-CA" sz="1200">
                <a:solidFill>
                  <a:srgbClr val="737373"/>
                </a:solidFill>
                <a:highlight>
                  <a:srgbClr val="FFFFFF"/>
                </a:highlight>
              </a:rPr>
              <a:t>Customizable list of forces</a:t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200"/>
              <a:buChar char="●"/>
            </a:pPr>
            <a:r>
              <a:rPr lang="en-CA" sz="1200">
                <a:solidFill>
                  <a:srgbClr val="737373"/>
                </a:solidFill>
                <a:highlight>
                  <a:srgbClr val="FFFFFF"/>
                </a:highlight>
              </a:rPr>
              <a:t>Unlimited control points</a:t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14c080269_0_1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e14c080269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Explain who we are - </a:t>
            </a:r>
            <a:r>
              <a:rPr b="1" lang="en-CA" sz="1400"/>
              <a:t>don’t say we came from Maplesoft.</a:t>
            </a:r>
            <a:endParaRPr b="1" sz="1400"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CA"/>
              <a:t>DigitalEd is awesome in its own right, don’t make the story about another corporation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dk1"/>
                </a:solidFill>
              </a:rPr>
              <a:t>Headquartered  in Waterloo, Canada with an office in the United Kingdom and partners all over Latin America, Europe and Asia.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DigitalEd has a worldwide presence.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CA"/>
              <a:t>North America, Latin America, Europe, Asia, Australia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CA"/>
              <a:t>440,000+ class enrollments -&gt; total classes enrolled by all students (includes students enrolled in multiple classes)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CA"/>
              <a:t>Over 17 million submitted assessments since the inception of Mobius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e14c080269_0_12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C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8191ef3677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8191ef3677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Mathematical Formula (Chemical Formula subtype) question type allows grading of chemical formulas and reactions (equations).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The reactions can include state, as well as ionic charges.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Mobius understands that compounds can be entered in different order on reactant or product side.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8191ef3677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8191ef3677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A variety of palettes are available in the equation editor, allowing students’ input for questions in Algebra, Trigonometry, Calculus, Differential Equations, Linear Algebra, Chemistry and Physics.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8191ef3677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8191ef3677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rgbClr val="737373"/>
                </a:solidFill>
                <a:highlight>
                  <a:srgbClr val="FFFFFF"/>
                </a:highlight>
              </a:rPr>
              <a:t>An adaptive question can contain any combination of response areas and content.  Progress through the question can be controlled by a student's success in preceding sections.</a:t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rgbClr val="737373"/>
                </a:solidFill>
                <a:highlight>
                  <a:srgbClr val="FFFFFF"/>
                </a:highlight>
              </a:rPr>
              <a:t>In this case, a wrong answer triggers a step-by-step walk-through of the problem.</a:t>
            </a:r>
            <a:endParaRPr sz="1200">
              <a:solidFill>
                <a:srgbClr val="73737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14c08026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e14c0802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0dfbf0543_1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60dfbf0543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Möbius Introductory Content Bundle</a:t>
            </a:r>
            <a:endParaRPr sz="1200" u="sng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CA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Grade 7 Math</a:t>
            </a:r>
            <a:endParaRPr b="1" sz="1200">
              <a:solidFill>
                <a:schemeClr val="dk1"/>
              </a:solidFill>
            </a:endParaRPr>
          </a:p>
          <a:p>
            <a:pPr indent="-3238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CA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Grade 8 Math</a:t>
            </a:r>
            <a:endParaRPr b="1" sz="1200">
              <a:solidFill>
                <a:schemeClr val="dk1"/>
              </a:solidFill>
            </a:endParaRPr>
          </a:p>
          <a:p>
            <a:pPr indent="-3238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CA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Grade 9 Math</a:t>
            </a:r>
            <a:endParaRPr b="1" sz="1200">
              <a:solidFill>
                <a:schemeClr val="dk1"/>
              </a:solidFill>
            </a:endParaRPr>
          </a:p>
          <a:p>
            <a:pPr indent="-3238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CA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Grade 10 Math</a:t>
            </a:r>
            <a:endParaRPr b="1" sz="1200">
              <a:solidFill>
                <a:schemeClr val="dk1"/>
              </a:solidFill>
            </a:endParaRPr>
          </a:p>
          <a:p>
            <a:pPr indent="-3238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CA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Grade 11 Math</a:t>
            </a:r>
            <a:endParaRPr b="1" sz="1200">
              <a:solidFill>
                <a:schemeClr val="dk1"/>
              </a:solidFill>
            </a:endParaRPr>
          </a:p>
          <a:p>
            <a:pPr indent="-3238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CA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Grade 12 Pre-Calculus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CA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Grade 12 Calculus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CA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Problem Solving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CA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Euclidean Geometry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CA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Calculus I for Science</a:t>
            </a:r>
            <a:endParaRPr b="1" sz="1200">
              <a:solidFill>
                <a:schemeClr val="dk1"/>
              </a:solidFill>
            </a:endParaRPr>
          </a:p>
          <a:p>
            <a:pPr indent="-3238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CA" sz="1200">
                <a:solidFill>
                  <a:schemeClr val="dk1"/>
                </a:solidFill>
              </a:rPr>
              <a:t>Calculus II for Science</a:t>
            </a:r>
            <a:endParaRPr sz="1200">
              <a:solidFill>
                <a:schemeClr val="dk1"/>
              </a:solidFill>
            </a:endParaRPr>
          </a:p>
          <a:p>
            <a:pPr indent="-3238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CA" sz="1200">
                <a:solidFill>
                  <a:schemeClr val="dk1"/>
                </a:solidFill>
              </a:rPr>
              <a:t>Introduction to Differential Equations</a:t>
            </a:r>
            <a:endParaRPr sz="1200">
              <a:solidFill>
                <a:schemeClr val="dk1"/>
              </a:solidFill>
            </a:endParaRPr>
          </a:p>
          <a:p>
            <a:pPr indent="-3238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CA" sz="1200">
                <a:solidFill>
                  <a:schemeClr val="dk1"/>
                </a:solidFill>
              </a:rPr>
              <a:t>Problem Bank: Calculus</a:t>
            </a:r>
            <a:endParaRPr sz="1200">
              <a:solidFill>
                <a:schemeClr val="dk1"/>
              </a:solidFill>
            </a:endParaRPr>
          </a:p>
          <a:p>
            <a:pPr indent="-3238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CA" sz="1200">
                <a:solidFill>
                  <a:schemeClr val="dk1"/>
                </a:solidFill>
              </a:rPr>
              <a:t>Problem Bank: Linear Algebra</a:t>
            </a:r>
            <a:endParaRPr sz="1200">
              <a:solidFill>
                <a:schemeClr val="dk1"/>
              </a:solidFill>
            </a:endParaRPr>
          </a:p>
          <a:p>
            <a:pPr indent="-3238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CA" sz="1200">
                <a:solidFill>
                  <a:schemeClr val="dk1"/>
                </a:solidFill>
              </a:rPr>
              <a:t>Problem  Bank: Probability</a:t>
            </a:r>
            <a:endParaRPr sz="1200">
              <a:solidFill>
                <a:schemeClr val="dk1"/>
              </a:solidFill>
            </a:endParaRPr>
          </a:p>
          <a:p>
            <a:pPr indent="-3238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CA" sz="1200">
                <a:solidFill>
                  <a:schemeClr val="dk1"/>
                </a:solidFill>
              </a:rPr>
              <a:t>Problem Bank: Statistics</a:t>
            </a:r>
            <a:endParaRPr/>
          </a:p>
        </p:txBody>
      </p:sp>
      <p:sp>
        <p:nvSpPr>
          <p:cNvPr id="246" name="Google Shape;246;g60dfbf0543_1_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812a2aa84c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812a2aa84c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12a2aa84c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812a2aa84c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‘Mathematical Formula’ and “Maple Graded’ questions grade input in several forms of formulas, including chemical formulas.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Math formulas are created using MathML and rendered using MathJax, which means screen readers can read them.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For more capabilities of equation editor palettes, see </a:t>
            </a:r>
            <a:r>
              <a:rPr lang="en-CA" u="sng">
                <a:solidFill>
                  <a:schemeClr val="hlink"/>
                </a:solidFill>
                <a:hlinkClick action="ppaction://hlinksldjump" r:id="rId2"/>
              </a:rPr>
              <a:t>slide 20</a:t>
            </a:r>
            <a:r>
              <a:rPr lang="en-CA"/>
              <a:t>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12a2aa84c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12a2aa84c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Möbius can handle all types of math expressions and equations, including systems of equations.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Systems of equations can be displayed as equations or as matrices.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812a2aa84c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812a2aa84c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HTML and Math App question types let end users build their own response areas that meet their very specific needs.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812a2aa84c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812a2aa84c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Questions that use algorithmic randomization allow you to try a question several times with different values.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When you press “Try Another” button, the algorithm generates a new set of values (circled in red here)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They will automatically update in the text of the question, in the diagram and in the fully worked out solution that a student sees after pressing “How Did I do?”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Algorithms can be used in almost every question type we have to offer (even true/false, multiple choice, etc.).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Algorithms enable an instructor to provide limitless practice opportunities for students, as well as reduce cheating by giving different versions of an assignment to everyone in a class.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3">
  <p:cSld name="TITLE_1_3">
    <p:bg>
      <p:bgPr>
        <a:solidFill>
          <a:srgbClr val="0799BE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472525"/>
            <a:ext cx="8520600" cy="201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27950" y="3745375"/>
            <a:ext cx="1488101" cy="35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2418150" y="2534275"/>
            <a:ext cx="4307700" cy="12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 id="14" name="Google Shape;14;p2"/>
          <p:cNvCxnSpPr/>
          <p:nvPr/>
        </p:nvCxnSpPr>
        <p:spPr>
          <a:xfrm>
            <a:off x="4306955" y="3366159"/>
            <a:ext cx="5301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2"/>
          <p:cNvSpPr/>
          <p:nvPr/>
        </p:nvSpPr>
        <p:spPr>
          <a:xfrm>
            <a:off x="8097600" y="4392900"/>
            <a:ext cx="1046400" cy="750600"/>
          </a:xfrm>
          <a:prstGeom prst="rect">
            <a:avLst/>
          </a:prstGeom>
          <a:solidFill>
            <a:srgbClr val="0799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2">
  <p:cSld name="TITLE_1_2">
    <p:bg>
      <p:bgPr>
        <a:solidFill>
          <a:srgbClr val="0799BE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4" name="Google Shape;54;p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Dark">
  <p:cSld name="Title and Content - Dark">
    <p:bg>
      <p:bgPr>
        <a:solidFill>
          <a:srgbClr val="000000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457200" y="1167594"/>
            <a:ext cx="8229600" cy="34270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75"/>
              </a:spcBef>
              <a:spcAft>
                <a:spcPts val="0"/>
              </a:spcAft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800"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800"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5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5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type="title"/>
          </p:nvPr>
        </p:nvSpPr>
        <p:spPr>
          <a:xfrm>
            <a:off x="457200" y="465516"/>
            <a:ext cx="8229600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28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rgbClr val="000000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11700" y="472525"/>
            <a:ext cx="8520600" cy="201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27950" y="3745375"/>
            <a:ext cx="1488101" cy="3599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2418150" y="2534275"/>
            <a:ext cx="4307700" cy="12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 id="65" name="Google Shape;65;p13"/>
          <p:cNvCxnSpPr/>
          <p:nvPr/>
        </p:nvCxnSpPr>
        <p:spPr>
          <a:xfrm>
            <a:off x="4306955" y="3366159"/>
            <a:ext cx="5301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1 1">
  <p:cSld name="SECTION_TITLE_AND_DESCRIPTION_1_1_1_1">
    <p:bg>
      <p:bgPr>
        <a:solidFill>
          <a:srgbClr val="747574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2" name="Google Shape;72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3" name="Google Shape;73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  <a:defRPr>
                <a:solidFill>
                  <a:srgbClr val="999999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Char char="○"/>
              <a:defRPr>
                <a:solidFill>
                  <a:srgbClr val="999999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Char char="■"/>
              <a:defRPr>
                <a:solidFill>
                  <a:srgbClr val="999999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>
                <a:solidFill>
                  <a:srgbClr val="999999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Char char="○"/>
              <a:defRPr>
                <a:solidFill>
                  <a:srgbClr val="999999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Char char="■"/>
              <a:defRPr>
                <a:solidFill>
                  <a:srgbClr val="999999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>
                <a:solidFill>
                  <a:srgbClr val="999999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Char char="○"/>
              <a:defRPr>
                <a:solidFill>
                  <a:srgbClr val="999999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Char char="■"/>
              <a:defRPr>
                <a:solidFill>
                  <a:srgbClr val="99999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3" name="Google Shape;83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>
  <p:cSld name="2_Title 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85775" y="325136"/>
            <a:ext cx="8115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85775" y="735075"/>
            <a:ext cx="81153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5" name="Google Shape;95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2" name="Google Shape;102;p2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3" name="Google Shape;10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0" name="Google Shape;110;p2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1" name="Google Shape;111;p2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ONE_COLUMN_TEXT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124" name="Google Shape;12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5750" y="4325569"/>
            <a:ext cx="1315101" cy="45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0"/>
          <p:cNvSpPr txBox="1"/>
          <p:nvPr/>
        </p:nvSpPr>
        <p:spPr>
          <a:xfrm>
            <a:off x="7024050" y="4780190"/>
            <a:ext cx="1977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CA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© DigitalEd, 20</a:t>
            </a:r>
            <a:r>
              <a:rPr lang="en-CA" sz="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21</a:t>
            </a:r>
            <a:r>
              <a:rPr b="0" i="0" lang="en-CA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. Möbius is a trademark of DigitalEd.</a:t>
            </a:r>
            <a:endParaRPr b="0" i="0" sz="600" u="none" cap="none" strike="noStrik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rgbClr val="FFFFFF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5750" y="4325569"/>
            <a:ext cx="1315101" cy="45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1"/>
          <p:cNvSpPr txBox="1"/>
          <p:nvPr/>
        </p:nvSpPr>
        <p:spPr>
          <a:xfrm>
            <a:off x="7024050" y="4780190"/>
            <a:ext cx="1977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CA" sz="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© DigitalEd, 20</a:t>
            </a:r>
            <a:r>
              <a:rPr lang="en-CA" sz="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21</a:t>
            </a:r>
            <a:r>
              <a:rPr b="0" i="0" lang="en-CA" sz="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Möbius is a trademark of DigitalEd.</a:t>
            </a:r>
            <a:endParaRPr b="0" i="0" sz="6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457200" y="465516"/>
            <a:ext cx="82296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285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 txBox="1"/>
          <p:nvPr>
            <p:ph type="ctrTitle"/>
          </p:nvPr>
        </p:nvSpPr>
        <p:spPr>
          <a:xfrm>
            <a:off x="1280874" y="744575"/>
            <a:ext cx="6582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cxnSp>
        <p:nvCxnSpPr>
          <p:cNvPr id="135" name="Google Shape;135;p33"/>
          <p:cNvCxnSpPr/>
          <p:nvPr/>
        </p:nvCxnSpPr>
        <p:spPr>
          <a:xfrm>
            <a:off x="2989800" y="3212375"/>
            <a:ext cx="31644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6" name="Google Shape;136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30200" y="3717400"/>
            <a:ext cx="1883600" cy="4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3"/>
          <p:cNvSpPr txBox="1"/>
          <p:nvPr/>
        </p:nvSpPr>
        <p:spPr>
          <a:xfrm>
            <a:off x="3583525" y="4743996"/>
            <a:ext cx="1977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CA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© DigitalEd, 20</a:t>
            </a:r>
            <a:r>
              <a:rPr lang="en-CA" sz="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20</a:t>
            </a:r>
            <a:r>
              <a:rPr b="0" i="0" lang="en-CA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. Möbius is a trademark of DigitalEd.</a:t>
            </a:r>
            <a:endParaRPr b="0" i="0" sz="600" u="none" cap="none" strike="noStrik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 type="secHead">
  <p:cSld name="SECTION_HEADER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/>
          <p:nvPr/>
        </p:nvSpPr>
        <p:spPr>
          <a:xfrm>
            <a:off x="-61650" y="-54800"/>
            <a:ext cx="4629600" cy="525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34"/>
          <p:cNvSpPr txBox="1"/>
          <p:nvPr>
            <p:ph type="title"/>
          </p:nvPr>
        </p:nvSpPr>
        <p:spPr>
          <a:xfrm>
            <a:off x="500550" y="1154550"/>
            <a:ext cx="3342000" cy="283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1" name="Google Shape;14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142" name="Google Shape;142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5750" y="4470850"/>
            <a:ext cx="1315101" cy="45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4"/>
          <p:cNvSpPr txBox="1"/>
          <p:nvPr/>
        </p:nvSpPr>
        <p:spPr>
          <a:xfrm>
            <a:off x="4979550" y="1602775"/>
            <a:ext cx="3945300" cy="23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" name="Google Shape;144;p34"/>
          <p:cNvSpPr txBox="1"/>
          <p:nvPr>
            <p:ph idx="1" type="body"/>
          </p:nvPr>
        </p:nvSpPr>
        <p:spPr>
          <a:xfrm>
            <a:off x="4965850" y="1321650"/>
            <a:ext cx="3952200" cy="25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34"/>
          <p:cNvSpPr txBox="1"/>
          <p:nvPr/>
        </p:nvSpPr>
        <p:spPr>
          <a:xfrm>
            <a:off x="5713525" y="4591596"/>
            <a:ext cx="1977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CA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© DigitalEd, 20</a:t>
            </a:r>
            <a:r>
              <a:rPr lang="en-CA" sz="6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20</a:t>
            </a:r>
            <a:r>
              <a:rPr b="0" i="0" lang="en-CA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. Möbius is a trademark of DigitalEd.</a:t>
            </a:r>
            <a:endParaRPr b="0" i="0" sz="600" u="none" cap="none" strike="noStrike">
              <a:solidFill>
                <a:schemeClr val="l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CUSTOM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5"/>
          <p:cNvSpPr/>
          <p:nvPr/>
        </p:nvSpPr>
        <p:spPr>
          <a:xfrm>
            <a:off x="4514400" y="-54800"/>
            <a:ext cx="4629600" cy="525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5"/>
          <p:cNvSpPr txBox="1"/>
          <p:nvPr>
            <p:ph type="title"/>
          </p:nvPr>
        </p:nvSpPr>
        <p:spPr>
          <a:xfrm>
            <a:off x="5321775" y="1154550"/>
            <a:ext cx="3342000" cy="283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49" name="Google Shape;149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5750" y="4470850"/>
            <a:ext cx="1315101" cy="45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5"/>
          <p:cNvSpPr txBox="1"/>
          <p:nvPr/>
        </p:nvSpPr>
        <p:spPr>
          <a:xfrm>
            <a:off x="5713525" y="4591596"/>
            <a:ext cx="1977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CA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© DigitalEd, 20</a:t>
            </a:r>
            <a:r>
              <a:rPr lang="en-CA" sz="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20</a:t>
            </a:r>
            <a:r>
              <a:rPr b="0" i="0" lang="en-CA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. Möbius is a trademark of DigitalEd.</a:t>
            </a:r>
            <a:endParaRPr b="0" i="0" sz="600" u="none" cap="none" strike="noStrik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/>
          <p:nvPr>
            <p:ph type="title"/>
          </p:nvPr>
        </p:nvSpPr>
        <p:spPr>
          <a:xfrm>
            <a:off x="351025" y="296750"/>
            <a:ext cx="833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3" name="Google Shape;153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154" name="Google Shape;154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5750" y="4470850"/>
            <a:ext cx="1315101" cy="45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6"/>
          <p:cNvSpPr txBox="1"/>
          <p:nvPr/>
        </p:nvSpPr>
        <p:spPr>
          <a:xfrm>
            <a:off x="5713525" y="4591596"/>
            <a:ext cx="1977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CA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© DigitalEd, 20</a:t>
            </a:r>
            <a:r>
              <a:rPr lang="en-CA" sz="6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20</a:t>
            </a:r>
            <a:r>
              <a:rPr b="0" i="0" lang="en-CA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. Möbius is a trademark of DigitalEd.</a:t>
            </a:r>
            <a:endParaRPr b="0" i="0" sz="600" u="none" cap="none" strike="noStrike">
              <a:solidFill>
                <a:schemeClr val="l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6" name="Google Shape;156;p36"/>
          <p:cNvSpPr txBox="1"/>
          <p:nvPr>
            <p:ph idx="1" type="body"/>
          </p:nvPr>
        </p:nvSpPr>
        <p:spPr>
          <a:xfrm>
            <a:off x="455125" y="1540025"/>
            <a:ext cx="8229600" cy="27735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  <p15:guide id="2" pos="5472">
          <p15:clr>
            <a:srgbClr val="FA7B17"/>
          </p15:clr>
        </p15:guide>
        <p15:guide id="3" orient="horz" pos="288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point or Quote" type="twoColTx">
  <p:cSld name="TITLE_AND_TWO_COLUMNS">
    <p:bg>
      <p:bgPr>
        <a:solidFill>
          <a:schemeClr val="accen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7"/>
          <p:cNvSpPr txBox="1"/>
          <p:nvPr>
            <p:ph type="title"/>
          </p:nvPr>
        </p:nvSpPr>
        <p:spPr>
          <a:xfrm>
            <a:off x="1187025" y="803050"/>
            <a:ext cx="6770100" cy="3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ato Black"/>
              <a:buNone/>
              <a:defRPr b="0"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160" name="Google Shape;160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5750" y="4470850"/>
            <a:ext cx="1315101" cy="45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7"/>
          <p:cNvSpPr txBox="1"/>
          <p:nvPr/>
        </p:nvSpPr>
        <p:spPr>
          <a:xfrm>
            <a:off x="5713525" y="4591596"/>
            <a:ext cx="1977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CA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© DigitalEd, 20</a:t>
            </a:r>
            <a:r>
              <a:rPr lang="en-CA" sz="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20</a:t>
            </a:r>
            <a:r>
              <a:rPr b="0" i="0" lang="en-CA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. Möbius is a trademark of DigitalEd.</a:t>
            </a:r>
            <a:endParaRPr b="0" i="0" sz="600" u="none" cap="none" strike="noStrik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164" name="Google Shape;164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5750" y="4470850"/>
            <a:ext cx="1315101" cy="45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8"/>
          <p:cNvSpPr txBox="1"/>
          <p:nvPr>
            <p:ph type="title"/>
          </p:nvPr>
        </p:nvSpPr>
        <p:spPr>
          <a:xfrm>
            <a:off x="351025" y="296750"/>
            <a:ext cx="833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6" name="Google Shape;166;p38"/>
          <p:cNvSpPr txBox="1"/>
          <p:nvPr/>
        </p:nvSpPr>
        <p:spPr>
          <a:xfrm>
            <a:off x="5713525" y="4591596"/>
            <a:ext cx="1977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CA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© DigitalEd, 20</a:t>
            </a:r>
            <a:r>
              <a:rPr lang="en-CA" sz="6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20</a:t>
            </a:r>
            <a:r>
              <a:rPr b="0" i="0" lang="en-CA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. Möbius is a trademark of DigitalEd.</a:t>
            </a:r>
            <a:endParaRPr b="0" i="0" sz="600" u="none" cap="none" strike="noStrike">
              <a:solidFill>
                <a:schemeClr val="l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67" name="Google Shape;167;p38"/>
          <p:cNvCxnSpPr/>
          <p:nvPr/>
        </p:nvCxnSpPr>
        <p:spPr>
          <a:xfrm>
            <a:off x="458650" y="1356931"/>
            <a:ext cx="41133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ONE_COLUMN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170" name="Google Shape;170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5750" y="4470850"/>
            <a:ext cx="1315101" cy="45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9"/>
          <p:cNvSpPr txBox="1"/>
          <p:nvPr/>
        </p:nvSpPr>
        <p:spPr>
          <a:xfrm>
            <a:off x="5713525" y="4591596"/>
            <a:ext cx="1977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CA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© DigitalEd, 20</a:t>
            </a:r>
            <a:r>
              <a:rPr lang="en-CA" sz="6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20</a:t>
            </a:r>
            <a:r>
              <a:rPr b="0" i="0" lang="en-CA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. Möbius is a trademark of DigitalEd.</a:t>
            </a:r>
            <a:endParaRPr b="0" i="0" sz="600" u="none" cap="none" strike="noStrike">
              <a:solidFill>
                <a:schemeClr val="l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4" name="Google Shape;174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175" name="Google Shape;175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5750" y="4470850"/>
            <a:ext cx="1315101" cy="45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0"/>
          <p:cNvSpPr txBox="1"/>
          <p:nvPr/>
        </p:nvSpPr>
        <p:spPr>
          <a:xfrm>
            <a:off x="5713525" y="4591596"/>
            <a:ext cx="1977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CA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© DigitalEd, 20</a:t>
            </a:r>
            <a:r>
              <a:rPr lang="en-CA" sz="6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20</a:t>
            </a:r>
            <a:r>
              <a:rPr b="0" i="0" lang="en-CA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. Möbius is a trademark of DigitalEd.</a:t>
            </a:r>
            <a:endParaRPr b="0" i="0" sz="600" u="none" cap="none" strike="noStrike">
              <a:solidFill>
                <a:schemeClr val="l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4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80" name="Google Shape;180;p4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1" name="Google Shape;181;p4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2" name="Google Shape;182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183" name="Google Shape;183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5750" y="4470850"/>
            <a:ext cx="1315101" cy="45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86" name="Google Shape;186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187" name="Google Shape;187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5750" y="4470850"/>
            <a:ext cx="1315101" cy="45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0" name="Google Shape;190;p4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1" name="Google Shape;191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192" name="Google Shape;192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5750" y="4470850"/>
            <a:ext cx="1315101" cy="45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195" name="Google Shape;195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5750" y="4470850"/>
            <a:ext cx="1315101" cy="45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5"/>
          <p:cNvSpPr txBox="1"/>
          <p:nvPr>
            <p:ph type="title"/>
          </p:nvPr>
        </p:nvSpPr>
        <p:spPr>
          <a:xfrm>
            <a:off x="4641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8" name="Google Shape;198;p45"/>
          <p:cNvSpPr txBox="1"/>
          <p:nvPr>
            <p:ph idx="1" type="body"/>
          </p:nvPr>
        </p:nvSpPr>
        <p:spPr>
          <a:xfrm>
            <a:off x="464093" y="1263025"/>
            <a:ext cx="6782700" cy="27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6"/>
          <p:cNvSpPr txBox="1"/>
          <p:nvPr>
            <p:ph type="title"/>
          </p:nvPr>
        </p:nvSpPr>
        <p:spPr>
          <a:xfrm>
            <a:off x="457200" y="465516"/>
            <a:ext cx="82296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285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1" name="Google Shape;201;p4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46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3" name="Google Shape;203;p46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2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rgbClr val="000000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5406075" y="37925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2" name="Google Shape;32;p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  <a:defRPr>
                <a:solidFill>
                  <a:srgbClr val="999999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Char char="○"/>
              <a:defRPr>
                <a:solidFill>
                  <a:srgbClr val="999999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Char char="■"/>
              <a:defRPr>
                <a:solidFill>
                  <a:srgbClr val="999999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>
                <a:solidFill>
                  <a:srgbClr val="999999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Char char="○"/>
              <a:defRPr>
                <a:solidFill>
                  <a:srgbClr val="999999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Char char="■"/>
              <a:defRPr>
                <a:solidFill>
                  <a:srgbClr val="999999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>
                <a:solidFill>
                  <a:srgbClr val="999999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Char char="○"/>
              <a:defRPr>
                <a:solidFill>
                  <a:srgbClr val="999999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Char char="■"/>
              <a:defRPr>
                <a:solidFill>
                  <a:srgbClr val="99999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Only">
  <p:cSld name="3_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485775" y="325136"/>
            <a:ext cx="8115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85775" y="735075"/>
            <a:ext cx="81153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7"/>
          <p:cNvSpPr txBox="1"/>
          <p:nvPr/>
        </p:nvSpPr>
        <p:spPr>
          <a:xfrm>
            <a:off x="0" y="4818365"/>
            <a:ext cx="2151000" cy="27247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b="0" i="0" lang="en-CA" sz="450" u="none" cap="none" strike="noStrike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© DigitalEd, 2019. Möbius is a trademark of DigitalEd.</a:t>
            </a:r>
            <a:endParaRPr b="0" i="0" sz="450" u="none" cap="none" strike="noStrike">
              <a:solidFill>
                <a:srgbClr val="99999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8" name="Google Shape;38;p7"/>
          <p:cNvSpPr/>
          <p:nvPr/>
        </p:nvSpPr>
        <p:spPr>
          <a:xfrm>
            <a:off x="0" y="5007769"/>
            <a:ext cx="9144000" cy="135731"/>
          </a:xfrm>
          <a:prstGeom prst="rect">
            <a:avLst/>
          </a:prstGeom>
          <a:solidFill>
            <a:srgbClr val="0681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Only">
  <p:cSld name="4_Title 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85775" y="325136"/>
            <a:ext cx="8115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485775" y="735075"/>
            <a:ext cx="81153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8"/>
          <p:cNvSpPr txBox="1"/>
          <p:nvPr/>
        </p:nvSpPr>
        <p:spPr>
          <a:xfrm>
            <a:off x="0" y="4818365"/>
            <a:ext cx="2151000" cy="27247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b="0" i="0" lang="en-CA" sz="450" u="none" cap="none" strike="noStrike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© DigitalEd, 2019. Möbius is a trademark of DigitalEd.</a:t>
            </a:r>
            <a:endParaRPr b="0" i="0" sz="450" u="none" cap="none" strike="noStrike">
              <a:solidFill>
                <a:srgbClr val="99999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" name="Google Shape;43;p8"/>
          <p:cNvSpPr/>
          <p:nvPr/>
        </p:nvSpPr>
        <p:spPr>
          <a:xfrm>
            <a:off x="0" y="5007769"/>
            <a:ext cx="9144000" cy="135731"/>
          </a:xfrm>
          <a:prstGeom prst="rect">
            <a:avLst/>
          </a:prstGeom>
          <a:solidFill>
            <a:srgbClr val="0681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000000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4641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1_Section title and description 1">
    <p:bg>
      <p:bgPr>
        <a:solidFill>
          <a:srgbClr val="0799BE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>
            <a:off x="5647386" y="25"/>
            <a:ext cx="3496614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1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  <a:defRPr>
                <a:solidFill>
                  <a:srgbClr val="999999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Char char="○"/>
              <a:defRPr>
                <a:solidFill>
                  <a:srgbClr val="999999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Char char="■"/>
              <a:defRPr>
                <a:solidFill>
                  <a:srgbClr val="999999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>
                <a:solidFill>
                  <a:srgbClr val="999999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Char char="○"/>
              <a:defRPr>
                <a:solidFill>
                  <a:srgbClr val="999999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Char char="■"/>
              <a:defRPr>
                <a:solidFill>
                  <a:srgbClr val="999999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>
                <a:solidFill>
                  <a:srgbClr val="999999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Char char="○"/>
              <a:defRPr>
                <a:solidFill>
                  <a:srgbClr val="999999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Char char="■"/>
              <a:defRPr>
                <a:solidFill>
                  <a:srgbClr val="999999"/>
                </a:solidFill>
              </a:defRPr>
            </a:lvl9pPr>
          </a:lstStyle>
          <a:p/>
        </p:txBody>
      </p:sp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32000" y="4662075"/>
            <a:ext cx="911999" cy="2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4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b="1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b="1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b="1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b="1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b="1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b="1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b="1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b="1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b="1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 Light"/>
              <a:buChar char="●"/>
              <a:defRPr b="0" i="0" sz="1800" u="none" cap="none" strike="noStrike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 Light"/>
              <a:buChar char="○"/>
              <a:defRPr b="0" i="0" sz="1400" u="none" cap="none" strike="noStrike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 Light"/>
              <a:buChar char="■"/>
              <a:defRPr b="0" i="0" sz="1400" u="none" cap="none" strike="noStrike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 Light"/>
              <a:buChar char="●"/>
              <a:defRPr b="0" i="0" sz="1400" u="none" cap="none" strike="noStrike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 Light"/>
              <a:buChar char="○"/>
              <a:defRPr b="0" i="0" sz="1400" u="none" cap="none" strike="noStrike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 Light"/>
              <a:buChar char="■"/>
              <a:defRPr b="0" i="0" sz="1400" u="none" cap="none" strike="noStrike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 Light"/>
              <a:buChar char="●"/>
              <a:defRPr b="0" i="0" sz="1400" u="none" cap="none" strike="noStrike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 Light"/>
              <a:buChar char="○"/>
              <a:defRPr b="0" i="0" sz="1400" u="none" cap="none" strike="noStrike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ato Light"/>
              <a:buChar char="■"/>
              <a:defRPr b="0" i="0" sz="1400" u="none" cap="none" strike="noStrike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232000" y="4662075"/>
            <a:ext cx="911999" cy="2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/>
          <p:nvPr/>
        </p:nvSpPr>
        <p:spPr>
          <a:xfrm>
            <a:off x="0" y="4899275"/>
            <a:ext cx="2868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CA" sz="600" u="none" cap="none" strike="noStrike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© DigitalEd, 2019. Möbius is a trademark of DigitalEd.</a:t>
            </a:r>
            <a:endParaRPr b="0" i="0" sz="600" u="none" cap="none" strike="noStrike">
              <a:solidFill>
                <a:srgbClr val="99999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b="1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1" name="Google Shape;131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  <a:def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ato"/>
              <a:buChar char="■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2" name="Google Shape;1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igitaled.mobius.cloud/4/assignments/81/2" TargetMode="External"/><Relationship Id="rId4" Type="http://schemas.openxmlformats.org/officeDocument/2006/relationships/image" Target="../media/image28.png"/><Relationship Id="rId5" Type="http://schemas.openxmlformats.org/officeDocument/2006/relationships/hyperlink" Target="https://digitaled.mobius.cloud/4/assignments/81/2" TargetMode="External"/><Relationship Id="rId6" Type="http://schemas.openxmlformats.org/officeDocument/2006/relationships/image" Target="../media/image41.png"/><Relationship Id="rId7" Type="http://schemas.openxmlformats.org/officeDocument/2006/relationships/slide" Target="/ppt/slides/slide5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igitaled.mobius.cloud/4/assignments/83/6" TargetMode="External"/><Relationship Id="rId4" Type="http://schemas.openxmlformats.org/officeDocument/2006/relationships/image" Target="../media/image29.png"/><Relationship Id="rId9" Type="http://schemas.openxmlformats.org/officeDocument/2006/relationships/slide" Target="/ppt/slides/slide5.xml"/><Relationship Id="rId5" Type="http://schemas.openxmlformats.org/officeDocument/2006/relationships/hyperlink" Target="https://digitaled.mobius.cloud/4/assignments/83/6" TargetMode="External"/><Relationship Id="rId6" Type="http://schemas.openxmlformats.org/officeDocument/2006/relationships/image" Target="../media/image42.png"/><Relationship Id="rId7" Type="http://schemas.openxmlformats.org/officeDocument/2006/relationships/hyperlink" Target="https://digitaled.mobius.cloud/4/assignments/83/6" TargetMode="External"/><Relationship Id="rId8" Type="http://schemas.openxmlformats.org/officeDocument/2006/relationships/image" Target="../media/image3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igitaled.mobius.cloud/4/assignments/82/1" TargetMode="External"/><Relationship Id="rId4" Type="http://schemas.openxmlformats.org/officeDocument/2006/relationships/image" Target="../media/image36.png"/><Relationship Id="rId5" Type="http://schemas.openxmlformats.org/officeDocument/2006/relationships/hyperlink" Target="https://digitaled.mobius.cloud/4/assignments/82/1" TargetMode="External"/><Relationship Id="rId6" Type="http://schemas.openxmlformats.org/officeDocument/2006/relationships/image" Target="../media/image33.png"/><Relationship Id="rId7" Type="http://schemas.openxmlformats.org/officeDocument/2006/relationships/slide" Target="/ppt/slides/slide5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igitaled.mobius.cloud/4/17/assignments/83/0" TargetMode="External"/><Relationship Id="rId4" Type="http://schemas.openxmlformats.org/officeDocument/2006/relationships/image" Target="../media/image26.png"/><Relationship Id="rId9" Type="http://schemas.openxmlformats.org/officeDocument/2006/relationships/slide" Target="/ppt/slides/slide5.xml"/><Relationship Id="rId5" Type="http://schemas.openxmlformats.org/officeDocument/2006/relationships/hyperlink" Target="https://digitaled.mobius.cloud/4/17/assignments/83/0" TargetMode="External"/><Relationship Id="rId6" Type="http://schemas.openxmlformats.org/officeDocument/2006/relationships/image" Target="../media/image27.png"/><Relationship Id="rId7" Type="http://schemas.openxmlformats.org/officeDocument/2006/relationships/hyperlink" Target="https://digitaled.mobius.cloud/4/17/assignments/83/0" TargetMode="External"/><Relationship Id="rId8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hyperlink" Target="https://digitaled.mobius.cloud/4/17/assignments/81/0" TargetMode="External"/><Relationship Id="rId5" Type="http://schemas.openxmlformats.org/officeDocument/2006/relationships/image" Target="../media/image38.png"/><Relationship Id="rId6" Type="http://schemas.openxmlformats.org/officeDocument/2006/relationships/hyperlink" Target="https://digitaled.mobius.cloud/4/17/assignments/81/0" TargetMode="External"/><Relationship Id="rId7" Type="http://schemas.openxmlformats.org/officeDocument/2006/relationships/image" Target="../media/image40.png"/><Relationship Id="rId8" Type="http://schemas.openxmlformats.org/officeDocument/2006/relationships/slide" Target="/ppt/slides/slide5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igitaled.mobius.cloud/4/assignments/83/3" TargetMode="External"/><Relationship Id="rId4" Type="http://schemas.openxmlformats.org/officeDocument/2006/relationships/image" Target="../media/image34.png"/><Relationship Id="rId5" Type="http://schemas.openxmlformats.org/officeDocument/2006/relationships/hyperlink" Target="https://digitaled.mobius.cloud/4/assignments/83/3" TargetMode="External"/><Relationship Id="rId6" Type="http://schemas.openxmlformats.org/officeDocument/2006/relationships/image" Target="../media/image31.png"/><Relationship Id="rId7" Type="http://schemas.openxmlformats.org/officeDocument/2006/relationships/slide" Target="/ppt/slides/slide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igitaled.mobius.cloud/4/assignments/82/2" TargetMode="External"/><Relationship Id="rId4" Type="http://schemas.openxmlformats.org/officeDocument/2006/relationships/image" Target="../media/image39.png"/><Relationship Id="rId5" Type="http://schemas.openxmlformats.org/officeDocument/2006/relationships/hyperlink" Target="https://digitaled.mobius.cloud/4/assignments/82/2" TargetMode="External"/><Relationship Id="rId6" Type="http://schemas.openxmlformats.org/officeDocument/2006/relationships/image" Target="../media/image50.png"/><Relationship Id="rId7" Type="http://schemas.openxmlformats.org/officeDocument/2006/relationships/slide" Target="/ppt/slides/slide5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igitaled.mobius.cloud/4/assignments/82/4" TargetMode="External"/><Relationship Id="rId4" Type="http://schemas.openxmlformats.org/officeDocument/2006/relationships/image" Target="../media/image57.png"/><Relationship Id="rId5" Type="http://schemas.openxmlformats.org/officeDocument/2006/relationships/hyperlink" Target="https://digitaled.mobius.cloud/4/assignments/82/4" TargetMode="External"/><Relationship Id="rId6" Type="http://schemas.openxmlformats.org/officeDocument/2006/relationships/image" Target="../media/image44.png"/><Relationship Id="rId7" Type="http://schemas.openxmlformats.org/officeDocument/2006/relationships/slide" Target="/ppt/slides/slide5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igitaled.mobius.cloud/4/assignments/81/4" TargetMode="External"/><Relationship Id="rId4" Type="http://schemas.openxmlformats.org/officeDocument/2006/relationships/image" Target="../media/image45.png"/><Relationship Id="rId5" Type="http://schemas.openxmlformats.org/officeDocument/2006/relationships/hyperlink" Target="https://digitaled.mobius.cloud/4/assignments/81/4" TargetMode="External"/><Relationship Id="rId6" Type="http://schemas.openxmlformats.org/officeDocument/2006/relationships/image" Target="../media/image46.png"/><Relationship Id="rId7" Type="http://schemas.openxmlformats.org/officeDocument/2006/relationships/slide" Target="/ppt/slides/slide5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digitaled.mobius.cloud/4/assignments/81/5" TargetMode="External"/><Relationship Id="rId4" Type="http://schemas.openxmlformats.org/officeDocument/2006/relationships/image" Target="../media/image54.png"/><Relationship Id="rId5" Type="http://schemas.openxmlformats.org/officeDocument/2006/relationships/hyperlink" Target="https://digitaled.mobius.cloud/4/assignments/81/5" TargetMode="External"/><Relationship Id="rId6" Type="http://schemas.openxmlformats.org/officeDocument/2006/relationships/image" Target="../media/image61.png"/><Relationship Id="rId7" Type="http://schemas.openxmlformats.org/officeDocument/2006/relationships/slide" Target="/ppt/slides/slide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4.png"/><Relationship Id="rId6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digitaled.mobius.cloud/4/assignments/82/8" TargetMode="External"/><Relationship Id="rId4" Type="http://schemas.openxmlformats.org/officeDocument/2006/relationships/image" Target="../media/image58.png"/><Relationship Id="rId5" Type="http://schemas.openxmlformats.org/officeDocument/2006/relationships/slide" Target="/ppt/slides/slide5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digitaled.mobius.cloud/4/assignments/83/1" TargetMode="External"/><Relationship Id="rId4" Type="http://schemas.openxmlformats.org/officeDocument/2006/relationships/image" Target="../media/image59.png"/><Relationship Id="rId9" Type="http://schemas.openxmlformats.org/officeDocument/2006/relationships/hyperlink" Target="https://digitaled.mobius.cloud/4/assignments/83/1" TargetMode="External"/><Relationship Id="rId5" Type="http://schemas.openxmlformats.org/officeDocument/2006/relationships/hyperlink" Target="https://digitaled.mobius.cloud/4/assignments/83/1" TargetMode="External"/><Relationship Id="rId6" Type="http://schemas.openxmlformats.org/officeDocument/2006/relationships/image" Target="../media/image47.png"/><Relationship Id="rId7" Type="http://schemas.openxmlformats.org/officeDocument/2006/relationships/hyperlink" Target="https://digitaled.mobius.cloud/4/assignments/83/1" TargetMode="External"/><Relationship Id="rId8" Type="http://schemas.openxmlformats.org/officeDocument/2006/relationships/image" Target="../media/image52.png"/><Relationship Id="rId11" Type="http://schemas.openxmlformats.org/officeDocument/2006/relationships/hyperlink" Target="https://digitaled.mobius.cloud/4/assignments/83/1" TargetMode="External"/><Relationship Id="rId10" Type="http://schemas.openxmlformats.org/officeDocument/2006/relationships/image" Target="../media/image55.png"/><Relationship Id="rId13" Type="http://schemas.openxmlformats.org/officeDocument/2006/relationships/hyperlink" Target="https://digitaled.mobius.cloud/4/assignments/83/1" TargetMode="External"/><Relationship Id="rId12" Type="http://schemas.openxmlformats.org/officeDocument/2006/relationships/image" Target="../media/image53.png"/><Relationship Id="rId15" Type="http://schemas.openxmlformats.org/officeDocument/2006/relationships/slide" Target="/ppt/slides/slide5.xml"/><Relationship Id="rId14" Type="http://schemas.openxmlformats.org/officeDocument/2006/relationships/image" Target="../media/image5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igitaled.mobius.cloud/4/assignments/83/5" TargetMode="External"/><Relationship Id="rId4" Type="http://schemas.openxmlformats.org/officeDocument/2006/relationships/image" Target="../media/image49.png"/><Relationship Id="rId9" Type="http://schemas.openxmlformats.org/officeDocument/2006/relationships/hyperlink" Target="https://digitaled.mobius.cloud/4/assignments/83/5" TargetMode="External"/><Relationship Id="rId5" Type="http://schemas.openxmlformats.org/officeDocument/2006/relationships/hyperlink" Target="https://digitaled.mobius.cloud/4/assignments/83/5" TargetMode="External"/><Relationship Id="rId6" Type="http://schemas.openxmlformats.org/officeDocument/2006/relationships/image" Target="../media/image48.png"/><Relationship Id="rId7" Type="http://schemas.openxmlformats.org/officeDocument/2006/relationships/hyperlink" Target="https://digitaled.mobius.cloud/4/assignments/83/5" TargetMode="External"/><Relationship Id="rId8" Type="http://schemas.openxmlformats.org/officeDocument/2006/relationships/image" Target="../media/image56.png"/><Relationship Id="rId11" Type="http://schemas.openxmlformats.org/officeDocument/2006/relationships/slide" Target="/ppt/slides/slide5.xml"/><Relationship Id="rId10" Type="http://schemas.openxmlformats.org/officeDocument/2006/relationships/image" Target="../media/image6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9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13.xml"/><Relationship Id="rId22" Type="http://schemas.openxmlformats.org/officeDocument/2006/relationships/slide" Target="/ppt/slides/slide21.xml"/><Relationship Id="rId21" Type="http://schemas.openxmlformats.org/officeDocument/2006/relationships/slide" Target="/ppt/slides/slide14.xml"/><Relationship Id="rId24" Type="http://schemas.openxmlformats.org/officeDocument/2006/relationships/slide" Target="/ppt/slides/slide15.xml"/><Relationship Id="rId23" Type="http://schemas.openxmlformats.org/officeDocument/2006/relationships/slide" Target="/ppt/slides/slide9.xml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6.xml"/><Relationship Id="rId4" Type="http://schemas.openxmlformats.org/officeDocument/2006/relationships/slide" Target="/ppt/slides/slide7.xml"/><Relationship Id="rId9" Type="http://schemas.openxmlformats.org/officeDocument/2006/relationships/slide" Target="/ppt/slides/slide10.xml"/><Relationship Id="rId25" Type="http://schemas.openxmlformats.org/officeDocument/2006/relationships/slide" Target="/ppt/slides/slide8.xml"/><Relationship Id="rId5" Type="http://schemas.openxmlformats.org/officeDocument/2006/relationships/slide" Target="/ppt/slides/slide7.xml"/><Relationship Id="rId6" Type="http://schemas.openxmlformats.org/officeDocument/2006/relationships/slide" Target="/ppt/slides/slide7.xml"/><Relationship Id="rId7" Type="http://schemas.openxmlformats.org/officeDocument/2006/relationships/slide" Target="/ppt/slides/slide8.xml"/><Relationship Id="rId8" Type="http://schemas.openxmlformats.org/officeDocument/2006/relationships/slide" Target="/ppt/slides/slide14.xml"/><Relationship Id="rId11" Type="http://schemas.openxmlformats.org/officeDocument/2006/relationships/slide" Target="/ppt/slides/slide16.xml"/><Relationship Id="rId10" Type="http://schemas.openxmlformats.org/officeDocument/2006/relationships/slide" Target="/ppt/slides/slide11.xml"/><Relationship Id="rId13" Type="http://schemas.openxmlformats.org/officeDocument/2006/relationships/slide" Target="/ppt/slides/slide17.xml"/><Relationship Id="rId12" Type="http://schemas.openxmlformats.org/officeDocument/2006/relationships/slide" Target="/ppt/slides/slide12.xml"/><Relationship Id="rId15" Type="http://schemas.openxmlformats.org/officeDocument/2006/relationships/slide" Target="/ppt/slides/slide18.xml"/><Relationship Id="rId14" Type="http://schemas.openxmlformats.org/officeDocument/2006/relationships/slide" Target="/ppt/slides/slide15.xml"/><Relationship Id="rId17" Type="http://schemas.openxmlformats.org/officeDocument/2006/relationships/slide" Target="/ppt/slides/slide20.xml"/><Relationship Id="rId16" Type="http://schemas.openxmlformats.org/officeDocument/2006/relationships/slide" Target="/ppt/slides/slide19.xml"/><Relationship Id="rId19" Type="http://schemas.openxmlformats.org/officeDocument/2006/relationships/slide" Target="/ppt/slides/slide8.xml"/><Relationship Id="rId18" Type="http://schemas.openxmlformats.org/officeDocument/2006/relationships/slide" Target="/ppt/slides/slide22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igitaled.mobius.cloud/4/assignments/81/1" TargetMode="External"/><Relationship Id="rId4" Type="http://schemas.openxmlformats.org/officeDocument/2006/relationships/image" Target="../media/image18.png"/><Relationship Id="rId9" Type="http://schemas.openxmlformats.org/officeDocument/2006/relationships/slide" Target="/ppt/slides/slide5.xml"/><Relationship Id="rId5" Type="http://schemas.openxmlformats.org/officeDocument/2006/relationships/hyperlink" Target="https://digitaled.mobius.cloud/4/assignments/81/1" TargetMode="External"/><Relationship Id="rId6" Type="http://schemas.openxmlformats.org/officeDocument/2006/relationships/image" Target="../media/image19.png"/><Relationship Id="rId7" Type="http://schemas.openxmlformats.org/officeDocument/2006/relationships/hyperlink" Target="https://digitaled.mobius.cloud/4/assignments/82/4" TargetMode="External"/><Relationship Id="rId8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igitaled.mobius.cloud/4/assignments/82/4" TargetMode="External"/><Relationship Id="rId4" Type="http://schemas.openxmlformats.org/officeDocument/2006/relationships/image" Target="../media/image23.png"/><Relationship Id="rId5" Type="http://schemas.openxmlformats.org/officeDocument/2006/relationships/hyperlink" Target="https://digitaled.mobius.cloud/4/assignments/82/2" TargetMode="External"/><Relationship Id="rId6" Type="http://schemas.openxmlformats.org/officeDocument/2006/relationships/image" Target="../media/image22.png"/><Relationship Id="rId7" Type="http://schemas.openxmlformats.org/officeDocument/2006/relationships/slide" Target="/ppt/slides/slide5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igitaled.mobius.cloud/4/assignments/81/3" TargetMode="External"/><Relationship Id="rId4" Type="http://schemas.openxmlformats.org/officeDocument/2006/relationships/image" Target="../media/image32.png"/><Relationship Id="rId5" Type="http://schemas.openxmlformats.org/officeDocument/2006/relationships/hyperlink" Target="https://digitaled.mobius.cloud/4/assignments/81/3" TargetMode="External"/><Relationship Id="rId6" Type="http://schemas.openxmlformats.org/officeDocument/2006/relationships/image" Target="../media/image30.png"/><Relationship Id="rId7" Type="http://schemas.openxmlformats.org/officeDocument/2006/relationships/slide" Target="/ppt/slides/slide5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igitaled.mobius.cloud/4/assignments/83/2" TargetMode="External"/><Relationship Id="rId4" Type="http://schemas.openxmlformats.org/officeDocument/2006/relationships/image" Target="../media/image43.png"/><Relationship Id="rId5" Type="http://schemas.openxmlformats.org/officeDocument/2006/relationships/slide" Target="/ppt/slides/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8"/>
          <p:cNvSpPr txBox="1"/>
          <p:nvPr>
            <p:ph type="ctrTitle"/>
          </p:nvPr>
        </p:nvSpPr>
        <p:spPr>
          <a:xfrm>
            <a:off x="272579" y="930772"/>
            <a:ext cx="8701800" cy="211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CA"/>
              <a:t>Optimising Maths Courses with Möbius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400"/>
          </a:p>
        </p:txBody>
      </p:sp>
      <p:sp>
        <p:nvSpPr>
          <p:cNvPr id="210" name="Google Shape;210;p48"/>
          <p:cNvSpPr txBox="1"/>
          <p:nvPr>
            <p:ph idx="1" type="subTitle"/>
          </p:nvPr>
        </p:nvSpPr>
        <p:spPr>
          <a:xfrm>
            <a:off x="2469623" y="2342212"/>
            <a:ext cx="4307700" cy="6482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 Light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7"/>
          <p:cNvSpPr/>
          <p:nvPr/>
        </p:nvSpPr>
        <p:spPr>
          <a:xfrm>
            <a:off x="1329600" y="165150"/>
            <a:ext cx="6484800" cy="584100"/>
          </a:xfrm>
          <a:prstGeom prst="roundRect">
            <a:avLst>
              <a:gd fmla="val 16667" name="adj"/>
            </a:avLst>
          </a:prstGeom>
          <a:solidFill>
            <a:srgbClr val="FFAB4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>
                <a:solidFill>
                  <a:srgbClr val="FFFFFF"/>
                </a:solidFill>
              </a:rPr>
              <a:t>Numeric Questions: Units, Tolerance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308" name="Google Shape;308;p5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1250" y="901650"/>
            <a:ext cx="4268800" cy="23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5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901650"/>
            <a:ext cx="4466452" cy="4057027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7"/>
          <p:cNvSpPr txBox="1"/>
          <p:nvPr/>
        </p:nvSpPr>
        <p:spPr>
          <a:xfrm>
            <a:off x="4700375" y="4714800"/>
            <a:ext cx="1514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u="sng">
                <a:solidFill>
                  <a:srgbClr val="0799BE"/>
                </a:solidFill>
                <a:latin typeface="Lato"/>
                <a:ea typeface="Lato"/>
                <a:cs typeface="Lato"/>
                <a:sym typeface="Lato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rgbClr val="0799B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8"/>
          <p:cNvSpPr/>
          <p:nvPr/>
        </p:nvSpPr>
        <p:spPr>
          <a:xfrm>
            <a:off x="184050" y="188000"/>
            <a:ext cx="8775900" cy="447000"/>
          </a:xfrm>
          <a:prstGeom prst="roundRect">
            <a:avLst>
              <a:gd fmla="val 16667" name="adj"/>
            </a:avLst>
          </a:prstGeom>
          <a:solidFill>
            <a:srgbClr val="FFAB4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>
                <a:solidFill>
                  <a:srgbClr val="FFFFFF"/>
                </a:solidFill>
              </a:rPr>
              <a:t>Trigonometry, Logarithms and Exponentials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316" name="Google Shape;316;p5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32391" l="0" r="0" t="0"/>
          <a:stretch/>
        </p:blipFill>
        <p:spPr>
          <a:xfrm>
            <a:off x="4639549" y="3000725"/>
            <a:ext cx="4294352" cy="19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5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250" y="797100"/>
            <a:ext cx="4397148" cy="397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58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71725" y="741325"/>
            <a:ext cx="3830007" cy="206832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58"/>
          <p:cNvSpPr txBox="1"/>
          <p:nvPr/>
        </p:nvSpPr>
        <p:spPr>
          <a:xfrm>
            <a:off x="0" y="4725875"/>
            <a:ext cx="1514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u="sng">
                <a:solidFill>
                  <a:srgbClr val="0799BE"/>
                </a:solidFill>
                <a:latin typeface="Lato"/>
                <a:ea typeface="Lato"/>
                <a:cs typeface="Lato"/>
                <a:sym typeface="Lato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rgbClr val="0799B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9"/>
          <p:cNvSpPr/>
          <p:nvPr/>
        </p:nvSpPr>
        <p:spPr>
          <a:xfrm>
            <a:off x="3115750" y="119450"/>
            <a:ext cx="2563500" cy="492300"/>
          </a:xfrm>
          <a:prstGeom prst="roundRect">
            <a:avLst>
              <a:gd fmla="val 16667" name="adj"/>
            </a:avLst>
          </a:prstGeom>
          <a:solidFill>
            <a:srgbClr val="FFAB4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>
                <a:solidFill>
                  <a:srgbClr val="FFFFFF"/>
                </a:solidFill>
              </a:rPr>
              <a:t>Integrals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325" name="Google Shape;325;p5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1800" y="786900"/>
            <a:ext cx="4293775" cy="38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5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62" y="786900"/>
            <a:ext cx="4544638" cy="38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59"/>
          <p:cNvSpPr txBox="1"/>
          <p:nvPr/>
        </p:nvSpPr>
        <p:spPr>
          <a:xfrm>
            <a:off x="0" y="4725875"/>
            <a:ext cx="1514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u="sng">
                <a:solidFill>
                  <a:srgbClr val="0799BE"/>
                </a:solidFill>
                <a:latin typeface="Lato"/>
                <a:ea typeface="Lato"/>
                <a:cs typeface="Lato"/>
                <a:sym typeface="Lato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rgbClr val="0799B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0"/>
          <p:cNvSpPr/>
          <p:nvPr/>
        </p:nvSpPr>
        <p:spPr>
          <a:xfrm>
            <a:off x="1322088" y="119450"/>
            <a:ext cx="6499800" cy="584100"/>
          </a:xfrm>
          <a:prstGeom prst="roundRect">
            <a:avLst>
              <a:gd fmla="val 16667" name="adj"/>
            </a:avLst>
          </a:prstGeom>
          <a:solidFill>
            <a:srgbClr val="FFAB4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>
                <a:solidFill>
                  <a:srgbClr val="FFFFFF"/>
                </a:solidFill>
              </a:rPr>
              <a:t>Mathematical  Equivalence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333" name="Google Shape;333;p6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000" y="885900"/>
            <a:ext cx="8101977" cy="1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6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43125" y="2536450"/>
            <a:ext cx="2521870" cy="239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60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9670" y="2536450"/>
            <a:ext cx="2240725" cy="23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60"/>
          <p:cNvSpPr txBox="1"/>
          <p:nvPr/>
        </p:nvSpPr>
        <p:spPr>
          <a:xfrm>
            <a:off x="3145825" y="2843175"/>
            <a:ext cx="1898400" cy="14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Both simplified and expanded forms get marked ‘Correct’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7" name="Google Shape;337;p60"/>
          <p:cNvSpPr/>
          <p:nvPr/>
        </p:nvSpPr>
        <p:spPr>
          <a:xfrm>
            <a:off x="3443863" y="4239425"/>
            <a:ext cx="1302300" cy="2568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60"/>
          <p:cNvSpPr txBox="1"/>
          <p:nvPr/>
        </p:nvSpPr>
        <p:spPr>
          <a:xfrm>
            <a:off x="0" y="4725875"/>
            <a:ext cx="1514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u="sng">
                <a:solidFill>
                  <a:srgbClr val="0799BE"/>
                </a:solidFill>
                <a:latin typeface="Lato"/>
                <a:ea typeface="Lato"/>
                <a:cs typeface="Lato"/>
                <a:sym typeface="Lato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rgbClr val="0799B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1"/>
          <p:cNvSpPr/>
          <p:nvPr/>
        </p:nvSpPr>
        <p:spPr>
          <a:xfrm>
            <a:off x="456000" y="255925"/>
            <a:ext cx="8232000" cy="584100"/>
          </a:xfrm>
          <a:prstGeom prst="roundRect">
            <a:avLst>
              <a:gd fmla="val 16667" name="adj"/>
            </a:avLst>
          </a:prstGeom>
          <a:solidFill>
            <a:srgbClr val="FFAB4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>
                <a:solidFill>
                  <a:srgbClr val="FFFFFF"/>
                </a:solidFill>
              </a:rPr>
              <a:t>Open Response Math Questions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344" name="Google Shape;34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43425"/>
            <a:ext cx="8839201" cy="56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6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72325"/>
            <a:ext cx="4346099" cy="285927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346" name="Google Shape;346;p61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02688" y="1608050"/>
            <a:ext cx="4288913" cy="285927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47" name="Google Shape;347;p61"/>
          <p:cNvSpPr txBox="1"/>
          <p:nvPr/>
        </p:nvSpPr>
        <p:spPr>
          <a:xfrm>
            <a:off x="0" y="4725875"/>
            <a:ext cx="1514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u="sng">
                <a:solidFill>
                  <a:srgbClr val="0799BE"/>
                </a:solidFill>
                <a:latin typeface="Lato"/>
                <a:ea typeface="Lato"/>
                <a:cs typeface="Lato"/>
                <a:sym typeface="Lato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rgbClr val="0799B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2"/>
          <p:cNvSpPr/>
          <p:nvPr/>
        </p:nvSpPr>
        <p:spPr>
          <a:xfrm>
            <a:off x="1278150" y="122700"/>
            <a:ext cx="6587700" cy="442500"/>
          </a:xfrm>
          <a:prstGeom prst="roundRect">
            <a:avLst>
              <a:gd fmla="val 16667" name="adj"/>
            </a:avLst>
          </a:prstGeom>
          <a:solidFill>
            <a:srgbClr val="FFAB4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>
                <a:solidFill>
                  <a:srgbClr val="FFFFFF"/>
                </a:solidFill>
              </a:rPr>
              <a:t>Other </a:t>
            </a:r>
            <a:r>
              <a:rPr lang="en-CA" sz="3000">
                <a:solidFill>
                  <a:srgbClr val="FFFFFF"/>
                </a:solidFill>
              </a:rPr>
              <a:t>Mathematical Constructs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353" name="Google Shape;353;p6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24299" l="0" r="0" t="0"/>
          <a:stretch/>
        </p:blipFill>
        <p:spPr>
          <a:xfrm>
            <a:off x="1899208" y="2484675"/>
            <a:ext cx="5102141" cy="259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6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5149" y="705488"/>
            <a:ext cx="6850876" cy="17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62"/>
          <p:cNvSpPr txBox="1"/>
          <p:nvPr/>
        </p:nvSpPr>
        <p:spPr>
          <a:xfrm>
            <a:off x="0" y="4725875"/>
            <a:ext cx="1514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u="sng">
                <a:solidFill>
                  <a:srgbClr val="0799BE"/>
                </a:solidFill>
                <a:latin typeface="Lato"/>
                <a:ea typeface="Lato"/>
                <a:cs typeface="Lato"/>
                <a:sym typeface="Lato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rgbClr val="0799B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3"/>
          <p:cNvSpPr/>
          <p:nvPr/>
        </p:nvSpPr>
        <p:spPr>
          <a:xfrm>
            <a:off x="1883100" y="105800"/>
            <a:ext cx="5377800" cy="611400"/>
          </a:xfrm>
          <a:prstGeom prst="roundRect">
            <a:avLst>
              <a:gd fmla="val 16667" name="adj"/>
            </a:avLst>
          </a:prstGeom>
          <a:solidFill>
            <a:srgbClr val="FFAB4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>
                <a:solidFill>
                  <a:srgbClr val="FFFFFF"/>
                </a:solidFill>
              </a:rPr>
              <a:t>Differential Equations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361" name="Google Shape;361;p6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5750" y="1198251"/>
            <a:ext cx="4799525" cy="306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6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7039" y="840025"/>
            <a:ext cx="3974740" cy="412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63"/>
          <p:cNvSpPr txBox="1"/>
          <p:nvPr/>
        </p:nvSpPr>
        <p:spPr>
          <a:xfrm>
            <a:off x="4285750" y="4646750"/>
            <a:ext cx="1514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u="sng">
                <a:solidFill>
                  <a:srgbClr val="0799BE"/>
                </a:solidFill>
                <a:latin typeface="Lato"/>
                <a:ea typeface="Lato"/>
                <a:cs typeface="Lato"/>
                <a:sym typeface="Lato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rgbClr val="0799B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4"/>
          <p:cNvSpPr/>
          <p:nvPr/>
        </p:nvSpPr>
        <p:spPr>
          <a:xfrm>
            <a:off x="1239150" y="190225"/>
            <a:ext cx="6665700" cy="514800"/>
          </a:xfrm>
          <a:prstGeom prst="roundRect">
            <a:avLst>
              <a:gd fmla="val 16667" name="adj"/>
            </a:avLst>
          </a:prstGeom>
          <a:solidFill>
            <a:srgbClr val="FFAB4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>
                <a:solidFill>
                  <a:srgbClr val="FFFFFF"/>
                </a:solidFill>
              </a:rPr>
              <a:t>Matrix &amp; Vector Operations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369" name="Google Shape;369;p6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0972" y="975125"/>
            <a:ext cx="4653026" cy="342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6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500" y="975125"/>
            <a:ext cx="4267201" cy="348653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64"/>
          <p:cNvSpPr txBox="1"/>
          <p:nvPr/>
        </p:nvSpPr>
        <p:spPr>
          <a:xfrm>
            <a:off x="0" y="4725875"/>
            <a:ext cx="1514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u="sng">
                <a:solidFill>
                  <a:srgbClr val="0799BE"/>
                </a:solidFill>
                <a:latin typeface="Lato"/>
                <a:ea typeface="Lato"/>
                <a:cs typeface="Lato"/>
                <a:sym typeface="Lato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rgbClr val="0799B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5"/>
          <p:cNvSpPr/>
          <p:nvPr/>
        </p:nvSpPr>
        <p:spPr>
          <a:xfrm>
            <a:off x="1112850" y="165150"/>
            <a:ext cx="6918300" cy="584100"/>
          </a:xfrm>
          <a:prstGeom prst="roundRect">
            <a:avLst>
              <a:gd fmla="val 16667" name="adj"/>
            </a:avLst>
          </a:prstGeom>
          <a:solidFill>
            <a:srgbClr val="FFAB4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>
                <a:solidFill>
                  <a:srgbClr val="FFFFFF"/>
                </a:solidFill>
              </a:rPr>
              <a:t>Plots: Sketching Question Type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377" name="Google Shape;377;p6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01650"/>
            <a:ext cx="4293168" cy="408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6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29443" y="901650"/>
            <a:ext cx="3383493" cy="4089448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65"/>
          <p:cNvSpPr txBox="1"/>
          <p:nvPr/>
        </p:nvSpPr>
        <p:spPr>
          <a:xfrm>
            <a:off x="7996800" y="3807950"/>
            <a:ext cx="1514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u="sng">
                <a:solidFill>
                  <a:srgbClr val="0799BE"/>
                </a:solidFill>
                <a:latin typeface="Lato"/>
                <a:ea typeface="Lato"/>
                <a:cs typeface="Lato"/>
                <a:sym typeface="Lato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rgbClr val="0799B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6"/>
          <p:cNvSpPr/>
          <p:nvPr/>
        </p:nvSpPr>
        <p:spPr>
          <a:xfrm>
            <a:off x="1239150" y="210600"/>
            <a:ext cx="6665700" cy="493200"/>
          </a:xfrm>
          <a:prstGeom prst="roundRect">
            <a:avLst>
              <a:gd fmla="val 16667" name="adj"/>
            </a:avLst>
          </a:prstGeom>
          <a:solidFill>
            <a:srgbClr val="FFAB4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>
                <a:solidFill>
                  <a:srgbClr val="FFFFFF"/>
                </a:solidFill>
              </a:rPr>
              <a:t>Free Body Diagrams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385" name="Google Shape;385;p6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56200"/>
            <a:ext cx="5158212" cy="413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6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14662" y="856200"/>
            <a:ext cx="3528586" cy="4017536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66"/>
          <p:cNvSpPr txBox="1"/>
          <p:nvPr/>
        </p:nvSpPr>
        <p:spPr>
          <a:xfrm>
            <a:off x="5414650" y="4791000"/>
            <a:ext cx="1514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u="sng">
                <a:solidFill>
                  <a:srgbClr val="0799BE"/>
                </a:solidFill>
                <a:latin typeface="Lato"/>
                <a:ea typeface="Lato"/>
                <a:cs typeface="Lato"/>
                <a:sym typeface="Lato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rgbClr val="0799B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9"/>
          <p:cNvSpPr/>
          <p:nvPr/>
        </p:nvSpPr>
        <p:spPr>
          <a:xfrm>
            <a:off x="0" y="0"/>
            <a:ext cx="41952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9"/>
          <p:cNvSpPr/>
          <p:nvPr/>
        </p:nvSpPr>
        <p:spPr>
          <a:xfrm>
            <a:off x="4370875" y="-5350"/>
            <a:ext cx="4782000" cy="4208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49"/>
          <p:cNvSpPr txBox="1"/>
          <p:nvPr/>
        </p:nvSpPr>
        <p:spPr>
          <a:xfrm>
            <a:off x="1432375" y="2840201"/>
            <a:ext cx="29385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</a:pPr>
            <a:r>
              <a:rPr lang="en-CA" sz="1800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440,000+ </a:t>
            </a:r>
            <a:r>
              <a:rPr b="1" lang="en-CA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class enrollments </a:t>
            </a:r>
            <a:endParaRPr b="1"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9" name="Google Shape;219;p49"/>
          <p:cNvSpPr txBox="1"/>
          <p:nvPr/>
        </p:nvSpPr>
        <p:spPr>
          <a:xfrm>
            <a:off x="1398704" y="3668608"/>
            <a:ext cx="29904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</a:pPr>
            <a:r>
              <a:rPr lang="en-CA" sz="1800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&gt;17,000,000</a:t>
            </a:r>
            <a:endParaRPr sz="1800"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</a:pPr>
            <a:r>
              <a:rPr b="1" lang="en-CA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automatically graded assessments</a:t>
            </a:r>
            <a:endParaRPr b="1"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</a:pPr>
            <a:r>
              <a:t/>
            </a:r>
            <a:endParaRPr sz="1800"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20" name="Google Shape;220;p49"/>
          <p:cNvSpPr txBox="1"/>
          <p:nvPr>
            <p:ph idx="4294967295" type="title"/>
          </p:nvPr>
        </p:nvSpPr>
        <p:spPr>
          <a:xfrm>
            <a:off x="351025" y="330098"/>
            <a:ext cx="3603000" cy="7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>
                <a:solidFill>
                  <a:srgbClr val="FFFFFF"/>
                </a:solidFill>
              </a:rPr>
              <a:t>About DigitalEd...</a:t>
            </a:r>
            <a:endParaRPr sz="3200">
              <a:solidFill>
                <a:srgbClr val="FFFFFF"/>
              </a:solidFill>
            </a:endParaRPr>
          </a:p>
        </p:txBody>
      </p:sp>
      <p:pic>
        <p:nvPicPr>
          <p:cNvPr id="221" name="Google Shape;22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32" y="2705933"/>
            <a:ext cx="889977" cy="889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046" y="1673250"/>
            <a:ext cx="1035954" cy="1032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731" y="3782622"/>
            <a:ext cx="889977" cy="88997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9"/>
          <p:cNvSpPr txBox="1"/>
          <p:nvPr/>
        </p:nvSpPr>
        <p:spPr>
          <a:xfrm>
            <a:off x="1432375" y="1878563"/>
            <a:ext cx="21690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</a:pPr>
            <a:r>
              <a:rPr lang="en-CA" sz="1800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300+ </a:t>
            </a:r>
            <a:r>
              <a:rPr b="1" lang="en-CA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schools</a:t>
            </a:r>
            <a:endParaRPr b="1"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5" name="Google Shape;225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95200" y="1226970"/>
            <a:ext cx="5041076" cy="2555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7"/>
          <p:cNvSpPr/>
          <p:nvPr/>
        </p:nvSpPr>
        <p:spPr>
          <a:xfrm>
            <a:off x="304425" y="164900"/>
            <a:ext cx="6665700" cy="493200"/>
          </a:xfrm>
          <a:prstGeom prst="roundRect">
            <a:avLst>
              <a:gd fmla="val 16667" name="adj"/>
            </a:avLst>
          </a:prstGeom>
          <a:solidFill>
            <a:srgbClr val="FFAB4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>
                <a:solidFill>
                  <a:srgbClr val="FFFFFF"/>
                </a:solidFill>
              </a:rPr>
              <a:t>Chemical Formulas &amp; Equations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393" name="Google Shape;393;p6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875" y="763825"/>
            <a:ext cx="7837298" cy="3663349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67"/>
          <p:cNvSpPr txBox="1"/>
          <p:nvPr/>
        </p:nvSpPr>
        <p:spPr>
          <a:xfrm>
            <a:off x="0" y="4725875"/>
            <a:ext cx="1514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u="sng">
                <a:solidFill>
                  <a:srgbClr val="0799BE"/>
                </a:solidFill>
                <a:latin typeface="Lato"/>
                <a:ea typeface="Lato"/>
                <a:cs typeface="Lato"/>
                <a:sym typeface="Lato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rgbClr val="0799B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8"/>
          <p:cNvSpPr/>
          <p:nvPr/>
        </p:nvSpPr>
        <p:spPr>
          <a:xfrm>
            <a:off x="152400" y="197550"/>
            <a:ext cx="4928100" cy="519300"/>
          </a:xfrm>
          <a:prstGeom prst="roundRect">
            <a:avLst>
              <a:gd fmla="val 16667" name="adj"/>
            </a:avLst>
          </a:prstGeom>
          <a:solidFill>
            <a:srgbClr val="FFAB4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>
                <a:solidFill>
                  <a:srgbClr val="FFFFFF"/>
                </a:solidFill>
              </a:rPr>
              <a:t>Equation Editor &amp; Palettes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400" name="Google Shape;400;p6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31977" l="0" r="57475" t="0"/>
          <a:stretch/>
        </p:blipFill>
        <p:spPr>
          <a:xfrm>
            <a:off x="5225300" y="197538"/>
            <a:ext cx="3758850" cy="2583724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01" name="Google Shape;401;p6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75" y="840025"/>
            <a:ext cx="4927948" cy="2688773"/>
          </a:xfrm>
          <a:prstGeom prst="rect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02" name="Google Shape;402;p68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16442" l="34774" r="19044" t="28026"/>
          <a:stretch/>
        </p:blipFill>
        <p:spPr>
          <a:xfrm>
            <a:off x="1791200" y="3678800"/>
            <a:ext cx="2031300" cy="1274875"/>
          </a:xfrm>
          <a:prstGeom prst="rect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03" name="Google Shape;403;p68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4771" l="23366" r="38295" t="26082"/>
          <a:stretch/>
        </p:blipFill>
        <p:spPr>
          <a:xfrm>
            <a:off x="152475" y="3651975"/>
            <a:ext cx="1382901" cy="1328524"/>
          </a:xfrm>
          <a:prstGeom prst="rect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04" name="Google Shape;404;p68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 b="14500" l="9666" r="28210" t="0"/>
          <a:stretch/>
        </p:blipFill>
        <p:spPr>
          <a:xfrm>
            <a:off x="5558175" y="2907450"/>
            <a:ext cx="2197801" cy="1550476"/>
          </a:xfrm>
          <a:prstGeom prst="rect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05" name="Google Shape;405;p68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 b="9167" l="998" r="67398" t="29096"/>
          <a:stretch/>
        </p:blipFill>
        <p:spPr>
          <a:xfrm>
            <a:off x="4018050" y="3678800"/>
            <a:ext cx="1353019" cy="1328524"/>
          </a:xfrm>
          <a:prstGeom prst="rect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06" name="Google Shape;406;p68"/>
          <p:cNvSpPr txBox="1"/>
          <p:nvPr/>
        </p:nvSpPr>
        <p:spPr>
          <a:xfrm>
            <a:off x="5490600" y="4714800"/>
            <a:ext cx="1514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u="sng">
                <a:solidFill>
                  <a:srgbClr val="0799BE"/>
                </a:solidFill>
                <a:latin typeface="Lato"/>
                <a:ea typeface="Lato"/>
                <a:cs typeface="Lato"/>
                <a:sym typeface="Lato"/>
                <a:hlinkClick action="ppaction://hlinksldjump"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rgbClr val="0799B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9"/>
          <p:cNvSpPr/>
          <p:nvPr/>
        </p:nvSpPr>
        <p:spPr>
          <a:xfrm>
            <a:off x="3251875" y="197550"/>
            <a:ext cx="5621100" cy="519300"/>
          </a:xfrm>
          <a:prstGeom prst="roundRect">
            <a:avLst>
              <a:gd fmla="val 16667" name="adj"/>
            </a:avLst>
          </a:prstGeom>
          <a:solidFill>
            <a:srgbClr val="FFAB4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>
                <a:solidFill>
                  <a:srgbClr val="FFFFFF"/>
                </a:solidFill>
              </a:rPr>
              <a:t>Adaptive Questions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412" name="Google Shape;412;p69"/>
          <p:cNvSpPr/>
          <p:nvPr/>
        </p:nvSpPr>
        <p:spPr>
          <a:xfrm rot="5400000">
            <a:off x="1113600" y="1814075"/>
            <a:ext cx="386400" cy="300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3" name="Google Shape;413;p6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733478" cy="16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6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284425"/>
            <a:ext cx="2613600" cy="285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69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18128" y="869250"/>
            <a:ext cx="2813718" cy="412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69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92328" y="869238"/>
            <a:ext cx="3079100" cy="3989586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69"/>
          <p:cNvSpPr/>
          <p:nvPr/>
        </p:nvSpPr>
        <p:spPr>
          <a:xfrm>
            <a:off x="2662988" y="2713575"/>
            <a:ext cx="386400" cy="300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69"/>
          <p:cNvSpPr/>
          <p:nvPr/>
        </p:nvSpPr>
        <p:spPr>
          <a:xfrm>
            <a:off x="6057088" y="2545825"/>
            <a:ext cx="386400" cy="300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69"/>
          <p:cNvSpPr txBox="1"/>
          <p:nvPr/>
        </p:nvSpPr>
        <p:spPr>
          <a:xfrm>
            <a:off x="2733475" y="4782625"/>
            <a:ext cx="1514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u="sng">
                <a:solidFill>
                  <a:srgbClr val="0799BE"/>
                </a:solidFill>
                <a:latin typeface="Lato"/>
                <a:ea typeface="Lato"/>
                <a:cs typeface="Lato"/>
                <a:sym typeface="Lato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rgbClr val="0799B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0"/>
          <p:cNvSpPr txBox="1"/>
          <p:nvPr>
            <p:ph idx="1" type="subTitle"/>
          </p:nvPr>
        </p:nvSpPr>
        <p:spPr>
          <a:xfrm>
            <a:off x="311700" y="9588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CA"/>
              <a:t>Thank-you</a:t>
            </a:r>
            <a:endParaRPr/>
          </a:p>
        </p:txBody>
      </p:sp>
      <p:pic>
        <p:nvPicPr>
          <p:cNvPr id="425" name="Google Shape;425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7950" y="2123800"/>
            <a:ext cx="1488101" cy="359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 id="426" name="Google Shape;426;p70"/>
          <p:cNvCxnSpPr/>
          <p:nvPr/>
        </p:nvCxnSpPr>
        <p:spPr>
          <a:xfrm>
            <a:off x="4306955" y="1751459"/>
            <a:ext cx="5301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075" y="458450"/>
            <a:ext cx="2698100" cy="64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6300" y="1616775"/>
            <a:ext cx="970361" cy="88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50"/>
          <p:cNvSpPr txBox="1"/>
          <p:nvPr/>
        </p:nvSpPr>
        <p:spPr>
          <a:xfrm>
            <a:off x="5715773" y="1616775"/>
            <a:ext cx="31233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Create and use </a:t>
            </a:r>
            <a:r>
              <a:rPr b="1" lang="en-CA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powerful multimedia visualizations</a:t>
            </a:r>
            <a:r>
              <a:rPr lang="en-CA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to anchor key STEM concepts.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3" name="Google Shape;233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6300" y="2609025"/>
            <a:ext cx="1060634" cy="970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50"/>
          <p:cNvSpPr txBox="1"/>
          <p:nvPr/>
        </p:nvSpPr>
        <p:spPr>
          <a:xfrm>
            <a:off x="5715773" y="2653875"/>
            <a:ext cx="31233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Go beyond simple question types</a:t>
            </a:r>
            <a:r>
              <a:rPr lang="en-CA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with automatically marked, algorithmically generated randomized questions.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p50"/>
          <p:cNvSpPr txBox="1"/>
          <p:nvPr/>
        </p:nvSpPr>
        <p:spPr>
          <a:xfrm>
            <a:off x="5715773" y="3667100"/>
            <a:ext cx="31233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Seamlessly integrate</a:t>
            </a:r>
            <a:r>
              <a:rPr lang="en-CA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Möbius with your Learning Management System (LMS).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6" name="Google Shape;236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6300" y="3601929"/>
            <a:ext cx="970350" cy="970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0"/>
          <p:cNvSpPr txBox="1"/>
          <p:nvPr/>
        </p:nvSpPr>
        <p:spPr>
          <a:xfrm>
            <a:off x="1423873" y="1616775"/>
            <a:ext cx="31233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Möbius brings complex STEM disciplines to life with its</a:t>
            </a:r>
            <a:r>
              <a:rPr lang="en-CA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n-CA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world-class math-engine.</a:t>
            </a:r>
            <a:endParaRPr b="1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Google Shape;238;p50"/>
          <p:cNvSpPr txBox="1"/>
          <p:nvPr/>
        </p:nvSpPr>
        <p:spPr>
          <a:xfrm>
            <a:off x="1423875" y="2577675"/>
            <a:ext cx="3123300" cy="9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Give students </a:t>
            </a:r>
            <a:r>
              <a:rPr b="1" lang="en-CA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immediate and meaningful feedback</a:t>
            </a:r>
            <a:r>
              <a:rPr lang="en-CA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and provide instructors with data on student engagement and understanding.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" name="Google Shape;239;p50"/>
          <p:cNvSpPr txBox="1"/>
          <p:nvPr/>
        </p:nvSpPr>
        <p:spPr>
          <a:xfrm>
            <a:off x="1423873" y="3667100"/>
            <a:ext cx="31233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Access to </a:t>
            </a:r>
            <a:r>
              <a:rPr b="1" lang="en-CA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high-quality content </a:t>
            </a:r>
            <a:r>
              <a:rPr lang="en-CA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created by curriculum experts to let you get up and running quickly.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0" name="Google Shape;240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7950" y="3507313"/>
            <a:ext cx="1159575" cy="115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7950" y="2494088"/>
            <a:ext cx="1159575" cy="115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5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7950" y="1480863"/>
            <a:ext cx="1159575" cy="11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51"/>
          <p:cNvPicPr preferRelativeResize="0"/>
          <p:nvPr/>
        </p:nvPicPr>
        <p:blipFill rotWithShape="1">
          <a:blip r:embed="rId3">
            <a:alphaModFix/>
          </a:blip>
          <a:srcRect b="6436" l="0" r="4516" t="3917"/>
          <a:stretch/>
        </p:blipFill>
        <p:spPr>
          <a:xfrm>
            <a:off x="2503900" y="0"/>
            <a:ext cx="6640100" cy="461069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51"/>
          <p:cNvSpPr txBox="1"/>
          <p:nvPr/>
        </p:nvSpPr>
        <p:spPr>
          <a:xfrm>
            <a:off x="552825" y="240475"/>
            <a:ext cx="79200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</a:pPr>
            <a:r>
              <a:rPr lang="en-CA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Platform Bundled with Content</a:t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p51"/>
          <p:cNvSpPr txBox="1"/>
          <p:nvPr/>
        </p:nvSpPr>
        <p:spPr>
          <a:xfrm>
            <a:off x="568475" y="880375"/>
            <a:ext cx="7246500" cy="11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Fully immersive, </a:t>
            </a:r>
            <a:r>
              <a:rPr lang="en-CA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digital courseware</a:t>
            </a:r>
            <a:r>
              <a:rPr lang="en-CA" sz="16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 with d</a:t>
            </a:r>
            <a:r>
              <a:rPr lang="en-CA" sz="16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ynamic content and instant feedback, yields </a:t>
            </a:r>
            <a:r>
              <a:rPr lang="en-CA" sz="1600">
                <a:solidFill>
                  <a:srgbClr val="08B9E6"/>
                </a:solidFill>
                <a:latin typeface="Lato"/>
                <a:ea typeface="Lato"/>
                <a:cs typeface="Lato"/>
                <a:sym typeface="Lato"/>
              </a:rPr>
              <a:t>impressive</a:t>
            </a:r>
            <a:r>
              <a:rPr lang="en-CA" sz="1600">
                <a:solidFill>
                  <a:srgbClr val="08B9E6"/>
                </a:solidFill>
                <a:latin typeface="Lato"/>
                <a:ea typeface="Lato"/>
                <a:cs typeface="Lato"/>
                <a:sym typeface="Lato"/>
              </a:rPr>
              <a:t>, measurable improvements</a:t>
            </a:r>
            <a:r>
              <a:rPr lang="en-CA" sz="16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 in student learning outcomes.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p51"/>
          <p:cNvSpPr/>
          <p:nvPr/>
        </p:nvSpPr>
        <p:spPr>
          <a:xfrm>
            <a:off x="2094850" y="1882425"/>
            <a:ext cx="7772400" cy="2281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3000">
                <a:srgbClr val="000000"/>
              </a:gs>
              <a:gs pos="100000">
                <a:srgbClr val="000000"/>
              </a:gs>
            </a:gsLst>
            <a:lin ang="10800025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51"/>
          <p:cNvSpPr txBox="1"/>
          <p:nvPr/>
        </p:nvSpPr>
        <p:spPr>
          <a:xfrm>
            <a:off x="692375" y="1902475"/>
            <a:ext cx="48399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>
                <a:solidFill>
                  <a:srgbClr val="08B9E6"/>
                </a:solidFill>
                <a:latin typeface="Lato"/>
                <a:ea typeface="Lato"/>
                <a:cs typeface="Lato"/>
                <a:sym typeface="Lato"/>
              </a:rPr>
              <a:t>Content</a:t>
            </a:r>
            <a:r>
              <a:rPr lang="en-CA" sz="1600">
                <a:solidFill>
                  <a:srgbClr val="08B9E6"/>
                </a:solidFill>
                <a:latin typeface="Lato"/>
                <a:ea typeface="Lato"/>
                <a:cs typeface="Lato"/>
                <a:sym typeface="Lato"/>
              </a:rPr>
              <a:t> Starter Packs</a:t>
            </a:r>
            <a:r>
              <a:rPr lang="en-CA" sz="1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for core STEM topics are included with the platform and can be customized by the customer</a:t>
            </a:r>
            <a:endParaRPr sz="1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p51"/>
          <p:cNvSpPr txBox="1"/>
          <p:nvPr/>
        </p:nvSpPr>
        <p:spPr>
          <a:xfrm>
            <a:off x="6071075" y="1808175"/>
            <a:ext cx="3072900" cy="23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Char char="●"/>
            </a:pPr>
            <a:r>
              <a:rPr lang="en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DEVELOPMENTAL MATH &amp; PROBLEM SOLVING</a:t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Char char="●"/>
            </a:pPr>
            <a:r>
              <a:rPr lang="en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PRECALCULUS &amp; CALCULUS</a:t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Char char="●"/>
            </a:pPr>
            <a:r>
              <a:rPr lang="en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CALCULUS I &amp; II FOR SCIENCE</a:t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Char char="●"/>
            </a:pPr>
            <a:r>
              <a:rPr lang="en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DIFFERENTIAL EQUATIONS</a:t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Char char="●"/>
            </a:pPr>
            <a:r>
              <a:rPr lang="en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LINEAR ALGEBRA</a:t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Char char="●"/>
            </a:pPr>
            <a:r>
              <a:rPr lang="en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COLLEGE ALGEBRA</a:t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Char char="●"/>
            </a:pPr>
            <a:r>
              <a:rPr lang="en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COLLEGE PHYSICS</a:t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Char char="●"/>
            </a:pPr>
            <a:r>
              <a:rPr lang="en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MECHANICS, WAVES &amp; ACOUSTICS</a:t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Char char="●"/>
            </a:pPr>
            <a:r>
              <a:rPr lang="en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PROBABILITY &amp; STATISTICS</a:t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Char char="●"/>
            </a:pPr>
            <a:r>
              <a:rPr lang="en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FINANCIAL MATH</a:t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Char char="●"/>
            </a:pPr>
            <a:r>
              <a:rPr lang="en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HIGH SCHOOL MATH</a:t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Char char="●"/>
            </a:pPr>
            <a:r>
              <a:rPr lang="en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ETC.</a:t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254" name="Google Shape;254;p51"/>
          <p:cNvCxnSpPr/>
          <p:nvPr/>
        </p:nvCxnSpPr>
        <p:spPr>
          <a:xfrm rot="10800000">
            <a:off x="5973550" y="1920075"/>
            <a:ext cx="15000" cy="22731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5" name="Google Shape;255;p51"/>
          <p:cNvSpPr txBox="1"/>
          <p:nvPr/>
        </p:nvSpPr>
        <p:spPr>
          <a:xfrm>
            <a:off x="552825" y="2920625"/>
            <a:ext cx="5338200" cy="14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CA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DigitalEd Content Starter Packs</a:t>
            </a:r>
            <a:r>
              <a:rPr lang="en-CA" sz="16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 quickly demonstrate the power of the Möbius platform, and shortens both our sales cycle and speed of adoption to all STEM departments, increasing our total market share / revenue.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0" name="Google Shape;260;p52"/>
          <p:cNvCxnSpPr/>
          <p:nvPr/>
        </p:nvCxnSpPr>
        <p:spPr>
          <a:xfrm rot="10800000">
            <a:off x="4489350" y="1154825"/>
            <a:ext cx="12900" cy="32391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1" name="Google Shape;261;p52"/>
          <p:cNvSpPr/>
          <p:nvPr/>
        </p:nvSpPr>
        <p:spPr>
          <a:xfrm>
            <a:off x="4638275" y="158875"/>
            <a:ext cx="4341600" cy="940200"/>
          </a:xfrm>
          <a:prstGeom prst="roundRect">
            <a:avLst>
              <a:gd fmla="val 16667" name="adj"/>
            </a:avLst>
          </a:prstGeom>
          <a:solidFill>
            <a:srgbClr val="FFAB4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>
                <a:solidFill>
                  <a:srgbClr val="FFFFFF"/>
                </a:solidFill>
              </a:rPr>
              <a:t>General Math Functionality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262" name="Google Shape;262;p52"/>
          <p:cNvSpPr/>
          <p:nvPr/>
        </p:nvSpPr>
        <p:spPr>
          <a:xfrm>
            <a:off x="294175" y="158875"/>
            <a:ext cx="3938100" cy="996000"/>
          </a:xfrm>
          <a:prstGeom prst="roundRect">
            <a:avLst>
              <a:gd fmla="val 16667" name="adj"/>
            </a:avLst>
          </a:prstGeom>
          <a:solidFill>
            <a:srgbClr val="FFAB4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>
                <a:solidFill>
                  <a:srgbClr val="FFFFFF"/>
                </a:solidFill>
              </a:rPr>
              <a:t>Math Question Types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263" name="Google Shape;263;p52"/>
          <p:cNvSpPr txBox="1"/>
          <p:nvPr/>
        </p:nvSpPr>
        <p:spPr>
          <a:xfrm>
            <a:off x="217975" y="1259825"/>
            <a:ext cx="4176000" cy="3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4625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 Light"/>
              <a:buChar char="●"/>
            </a:pPr>
            <a:r>
              <a:rPr lang="en-CA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&gt; 50 Math </a:t>
            </a:r>
            <a:r>
              <a:rPr lang="en-CA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Question</a:t>
            </a:r>
            <a:r>
              <a:rPr lang="en-CA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Types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74625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 Light"/>
              <a:buChar char="●"/>
            </a:pPr>
            <a:r>
              <a:rPr lang="en-CA" u="sng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Math Expressions &amp; Formulas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74625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 Light"/>
              <a:buChar char="●"/>
            </a:pPr>
            <a:r>
              <a:rPr lang="en-CA" u="sng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Math </a:t>
            </a:r>
            <a:r>
              <a:rPr lang="en-CA" u="sng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Equations</a:t>
            </a:r>
            <a:r>
              <a:rPr lang="en-CA" u="sng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, Systems of Equations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74625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 Light"/>
              <a:buChar char="●"/>
            </a:pPr>
            <a:r>
              <a:rPr lang="en-CA" u="sng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Math Applications (Interactive)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74625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 Light"/>
              <a:buChar char="●"/>
            </a:pPr>
            <a:r>
              <a:rPr lang="en-CA" u="sng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Math Graded, Open / Free-form Response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74625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 Light"/>
              <a:buChar char="●"/>
            </a:pPr>
            <a:r>
              <a:rPr lang="en-CA" u="sng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Numeric, Units, Tolerances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74625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 Light"/>
              <a:buChar char="●"/>
            </a:pPr>
            <a:r>
              <a:rPr lang="en-CA" u="sng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Trigonometry, Logarithms, Exponentials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74625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 Light"/>
              <a:buChar char="●"/>
            </a:pPr>
            <a:r>
              <a:rPr lang="en-CA" u="sng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Differential Equations: Solutions + Unevaluated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74625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 Light"/>
              <a:buChar char="●"/>
            </a:pPr>
            <a:r>
              <a:rPr lang="en-CA" u="sng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Integrals: Definite / Indefinite + Unevaluated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74625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 Light"/>
              <a:buChar char="●"/>
            </a:pPr>
            <a:r>
              <a:rPr lang="en-CA" u="sng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  <a:hlinkClick action="ppaction://hlinksldjump"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Matrix and Vector Operations</a:t>
            </a:r>
            <a:endParaRPr u="sng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74625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 Light"/>
              <a:buChar char="●"/>
            </a:pPr>
            <a:r>
              <a:rPr lang="en-CA" u="sng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  <a:hlinkClick action="ppaction://hlinksldjump"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Sets and Lists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74625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 Light"/>
              <a:buChar char="●"/>
            </a:pPr>
            <a:r>
              <a:rPr lang="en-CA" u="sng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  <a:hlinkClick action="ppaction://hlinksldjump"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Plotting and Sketching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74625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 Light"/>
              <a:buChar char="●"/>
            </a:pPr>
            <a:r>
              <a:rPr lang="en-CA" u="sng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  <a:hlinkClick action="ppaction://hlinksldjump"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 Body Diagrams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74625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 Light"/>
              <a:buChar char="●"/>
            </a:pPr>
            <a:r>
              <a:rPr lang="en-CA" u="sng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  <a:hlinkClick action="ppaction://hlinksldjump"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Chemical Equations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74625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 Light"/>
              <a:buChar char="●"/>
            </a:pPr>
            <a:r>
              <a:rPr lang="en-CA" u="sng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  <a:hlinkClick action="ppaction://hlinksldjump"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Adaptive Questions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74625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 Light"/>
              <a:buChar char="●"/>
            </a:pPr>
            <a:r>
              <a:rPr lang="en-CA" u="sng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  <a:hlinkClick action="ppaction://hlinksldjump"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HTML 5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4" name="Google Shape;264;p52"/>
          <p:cNvSpPr txBox="1"/>
          <p:nvPr/>
        </p:nvSpPr>
        <p:spPr>
          <a:xfrm>
            <a:off x="4719925" y="1259825"/>
            <a:ext cx="43416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4625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 Light"/>
              <a:buChar char="●"/>
            </a:pPr>
            <a:r>
              <a:rPr lang="en-CA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General Functionality in all question types (hints, </a:t>
            </a:r>
            <a:r>
              <a:rPr lang="en-CA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randomization, feedback, etc.)</a:t>
            </a:r>
            <a:endParaRPr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74625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●"/>
            </a:pPr>
            <a:r>
              <a:rPr lang="en-CA" u="sng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  <a:hlinkClick action="ppaction://hlinksldjump"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Mathematical Equivalence</a:t>
            </a:r>
            <a:endParaRPr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74625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●"/>
            </a:pPr>
            <a:r>
              <a:rPr lang="en-CA" u="sng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  <a:hlinkClick action="ppaction://hlinksldjump"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Open Response Questions</a:t>
            </a:r>
            <a:endParaRPr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74625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●"/>
            </a:pPr>
            <a:r>
              <a:rPr lang="en-CA" u="sng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  <a:hlinkClick action="ppaction://hlinksldjump" r:id="rId2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Equation Editor</a:t>
            </a:r>
            <a:r>
              <a:rPr lang="en-CA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&amp; Typeset Math</a:t>
            </a:r>
            <a:endParaRPr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74625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 Light"/>
              <a:buChar char="●"/>
            </a:pPr>
            <a:r>
              <a:rPr lang="en-CA" u="sng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  <a:hlinkClick action="ppaction://hlinksldjump" r:id="rId2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Randomization, Constraints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74625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 Light"/>
              <a:buChar char="●"/>
            </a:pPr>
            <a:r>
              <a:rPr lang="en-CA" u="sng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  <a:hlinkClick action="ppaction://hlinksldjump" r:id="rId2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All Mathematical Constructs 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17500" lvl="1" marL="71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 Light"/>
              <a:buChar char="○"/>
            </a:pPr>
            <a:r>
              <a:rPr lang="en-CA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Sets, Sequences, Series, Vectors, Matrices, Vector Fields, </a:t>
            </a:r>
            <a:r>
              <a:rPr lang="en-CA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Tensors</a:t>
            </a:r>
            <a:r>
              <a:rPr lang="en-CA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, Statistical Distributions, etc.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74625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 Light"/>
              <a:buChar char="●"/>
            </a:pPr>
            <a:r>
              <a:rPr lang="en-CA" u="sng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  <a:hlinkClick action="ppaction://hlinksldjump" r:id="rId2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Interactive 2D/3D Visualization and Plots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3"/>
          <p:cNvSpPr/>
          <p:nvPr/>
        </p:nvSpPr>
        <p:spPr>
          <a:xfrm>
            <a:off x="739375" y="258000"/>
            <a:ext cx="3365100" cy="907200"/>
          </a:xfrm>
          <a:prstGeom prst="roundRect">
            <a:avLst>
              <a:gd fmla="val 16667" name="adj"/>
            </a:avLst>
          </a:prstGeom>
          <a:solidFill>
            <a:srgbClr val="FFAB4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>
                <a:solidFill>
                  <a:srgbClr val="FFFFFF"/>
                </a:solidFill>
              </a:rPr>
              <a:t>Math Expressions </a:t>
            </a:r>
            <a:endParaRPr sz="30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>
                <a:solidFill>
                  <a:srgbClr val="FFFFFF"/>
                </a:solidFill>
              </a:rPr>
              <a:t>&amp; Formulas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270" name="Google Shape;270;p5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025" y="1430669"/>
            <a:ext cx="4380976" cy="3295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5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15347" l="0" r="0" t="0"/>
          <a:stretch/>
        </p:blipFill>
        <p:spPr>
          <a:xfrm>
            <a:off x="4816075" y="102125"/>
            <a:ext cx="4066701" cy="230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53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31427" l="0" r="0" t="0"/>
          <a:stretch/>
        </p:blipFill>
        <p:spPr>
          <a:xfrm>
            <a:off x="4816075" y="2578421"/>
            <a:ext cx="4066701" cy="236592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53"/>
          <p:cNvSpPr txBox="1"/>
          <p:nvPr/>
        </p:nvSpPr>
        <p:spPr>
          <a:xfrm>
            <a:off x="0" y="4725875"/>
            <a:ext cx="1514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u="sng">
                <a:solidFill>
                  <a:srgbClr val="0799BE"/>
                </a:solidFill>
                <a:latin typeface="Lato"/>
                <a:ea typeface="Lato"/>
                <a:cs typeface="Lato"/>
                <a:sym typeface="Lato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rgbClr val="0799B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4"/>
          <p:cNvSpPr/>
          <p:nvPr/>
        </p:nvSpPr>
        <p:spPr>
          <a:xfrm>
            <a:off x="151650" y="244475"/>
            <a:ext cx="8840700" cy="660300"/>
          </a:xfrm>
          <a:prstGeom prst="roundRect">
            <a:avLst>
              <a:gd fmla="val 16667" name="adj"/>
            </a:avLst>
          </a:prstGeom>
          <a:solidFill>
            <a:srgbClr val="FFAB4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>
                <a:solidFill>
                  <a:srgbClr val="FFFFFF"/>
                </a:solidFill>
              </a:rPr>
              <a:t>Math Equations and Systems of Equations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279" name="Google Shape;279;p5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0325" y="1426700"/>
            <a:ext cx="4122824" cy="23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5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675" y="1067523"/>
            <a:ext cx="4795799" cy="365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4"/>
          <p:cNvSpPr txBox="1"/>
          <p:nvPr/>
        </p:nvSpPr>
        <p:spPr>
          <a:xfrm>
            <a:off x="0" y="4725875"/>
            <a:ext cx="1514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u="sng">
                <a:solidFill>
                  <a:srgbClr val="0799BE"/>
                </a:solidFill>
                <a:latin typeface="Lato"/>
                <a:ea typeface="Lato"/>
                <a:cs typeface="Lato"/>
                <a:sym typeface="Lato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rgbClr val="0799B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5"/>
          <p:cNvSpPr/>
          <p:nvPr/>
        </p:nvSpPr>
        <p:spPr>
          <a:xfrm>
            <a:off x="543700" y="199800"/>
            <a:ext cx="7759500" cy="514800"/>
          </a:xfrm>
          <a:prstGeom prst="roundRect">
            <a:avLst>
              <a:gd fmla="val 16667" name="adj"/>
            </a:avLst>
          </a:prstGeom>
          <a:solidFill>
            <a:srgbClr val="FFAB4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>
                <a:solidFill>
                  <a:srgbClr val="FFFFFF"/>
                </a:solidFill>
              </a:rPr>
              <a:t>Math App and Interactive Questions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287" name="Google Shape;287;p5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9300" y="1062350"/>
            <a:ext cx="3866375" cy="203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5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176" y="761350"/>
            <a:ext cx="5066400" cy="4245627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55"/>
          <p:cNvSpPr txBox="1"/>
          <p:nvPr/>
        </p:nvSpPr>
        <p:spPr>
          <a:xfrm>
            <a:off x="5249775" y="4714800"/>
            <a:ext cx="1514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u="sng">
                <a:solidFill>
                  <a:srgbClr val="0799BE"/>
                </a:solidFill>
                <a:latin typeface="Lato"/>
                <a:ea typeface="Lato"/>
                <a:cs typeface="Lato"/>
                <a:sym typeface="Lato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rgbClr val="0799B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6"/>
          <p:cNvSpPr/>
          <p:nvPr/>
        </p:nvSpPr>
        <p:spPr>
          <a:xfrm>
            <a:off x="1951950" y="165150"/>
            <a:ext cx="5240100" cy="584100"/>
          </a:xfrm>
          <a:prstGeom prst="roundRect">
            <a:avLst>
              <a:gd fmla="val 16667" name="adj"/>
            </a:avLst>
          </a:prstGeom>
          <a:solidFill>
            <a:srgbClr val="FFAB4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>
                <a:solidFill>
                  <a:srgbClr val="FFFFFF"/>
                </a:solidFill>
              </a:rPr>
              <a:t>Algorithmic Randomization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295" name="Google Shape;295;p5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788" y="937425"/>
            <a:ext cx="5451024" cy="399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6"/>
          <p:cNvSpPr/>
          <p:nvPr/>
        </p:nvSpPr>
        <p:spPr>
          <a:xfrm>
            <a:off x="1989475" y="4612700"/>
            <a:ext cx="793800" cy="323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56"/>
          <p:cNvSpPr/>
          <p:nvPr/>
        </p:nvSpPr>
        <p:spPr>
          <a:xfrm>
            <a:off x="2513800" y="1952550"/>
            <a:ext cx="382200" cy="3822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56"/>
          <p:cNvSpPr/>
          <p:nvPr/>
        </p:nvSpPr>
        <p:spPr>
          <a:xfrm>
            <a:off x="2783275" y="3118200"/>
            <a:ext cx="323400" cy="3234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56"/>
          <p:cNvSpPr/>
          <p:nvPr/>
        </p:nvSpPr>
        <p:spPr>
          <a:xfrm>
            <a:off x="4130200" y="840025"/>
            <a:ext cx="382200" cy="3822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56"/>
          <p:cNvSpPr/>
          <p:nvPr/>
        </p:nvSpPr>
        <p:spPr>
          <a:xfrm>
            <a:off x="1127950" y="983200"/>
            <a:ext cx="382200" cy="3822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56"/>
          <p:cNvSpPr txBox="1"/>
          <p:nvPr/>
        </p:nvSpPr>
        <p:spPr>
          <a:xfrm>
            <a:off x="6037200" y="970275"/>
            <a:ext cx="2949900" cy="30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Algorithm generates a new set of values for variables...</a:t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 the question text, diagram  and in the </a:t>
            </a:r>
            <a:r>
              <a:rPr lang="en-CA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fully worked out solution</a:t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2" name="Google Shape;302;p56"/>
          <p:cNvSpPr txBox="1"/>
          <p:nvPr/>
        </p:nvSpPr>
        <p:spPr>
          <a:xfrm>
            <a:off x="5808600" y="4714800"/>
            <a:ext cx="1514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u="sng">
                <a:solidFill>
                  <a:srgbClr val="0799BE"/>
                </a:solidFill>
                <a:latin typeface="Lato"/>
                <a:ea typeface="Lato"/>
                <a:cs typeface="Lato"/>
                <a:sym typeface="Lato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>
              <a:solidFill>
                <a:srgbClr val="0799B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 Dark Theme 2020">
  <a:themeElements>
    <a:clrScheme name="Simple Light">
      <a:dk1>
        <a:srgbClr val="222222"/>
      </a:dk1>
      <a:lt1>
        <a:srgbClr val="FFFFFF"/>
      </a:lt1>
      <a:dk2>
        <a:srgbClr val="747574"/>
      </a:dk2>
      <a:lt2>
        <a:srgbClr val="EEEEEE"/>
      </a:lt2>
      <a:accent1>
        <a:srgbClr val="0799BE"/>
      </a:accent1>
      <a:accent2>
        <a:srgbClr val="056780"/>
      </a:accent2>
      <a:accent3>
        <a:srgbClr val="5BB4CA"/>
      </a:accent3>
      <a:accent4>
        <a:srgbClr val="FFC436"/>
      </a:accent4>
      <a:accent5>
        <a:srgbClr val="FFF3AA"/>
      </a:accent5>
      <a:accent6>
        <a:srgbClr val="802A8E"/>
      </a:accent6>
      <a:hlink>
        <a:srgbClr val="4C24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DigitalEd Presentation Template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799BE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