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8"/>
  </p:notesMasterIdLst>
  <p:handoutMasterIdLst>
    <p:handoutMasterId r:id="rId29"/>
  </p:handoutMasterIdLst>
  <p:sldIdLst>
    <p:sldId id="318" r:id="rId2"/>
    <p:sldId id="301" r:id="rId3"/>
    <p:sldId id="267" r:id="rId4"/>
    <p:sldId id="331" r:id="rId5"/>
    <p:sldId id="322" r:id="rId6"/>
    <p:sldId id="332" r:id="rId7"/>
    <p:sldId id="333" r:id="rId8"/>
    <p:sldId id="264" r:id="rId9"/>
    <p:sldId id="265" r:id="rId10"/>
    <p:sldId id="342" r:id="rId11"/>
    <p:sldId id="314" r:id="rId12"/>
    <p:sldId id="327" r:id="rId13"/>
    <p:sldId id="315" r:id="rId14"/>
    <p:sldId id="326" r:id="rId15"/>
    <p:sldId id="286" r:id="rId16"/>
    <p:sldId id="341" r:id="rId17"/>
    <p:sldId id="338" r:id="rId18"/>
    <p:sldId id="339" r:id="rId19"/>
    <p:sldId id="287" r:id="rId20"/>
    <p:sldId id="266" r:id="rId21"/>
    <p:sldId id="328" r:id="rId22"/>
    <p:sldId id="334" r:id="rId23"/>
    <p:sldId id="335" r:id="rId24"/>
    <p:sldId id="336" r:id="rId25"/>
    <p:sldId id="337" r:id="rId26"/>
    <p:sldId id="34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Greenhow (Staff)" initials="MG(" lastIdx="1" clrIdx="0">
    <p:extLst>
      <p:ext uri="{19B8F6BF-5375-455C-9EA6-DF929625EA0E}">
        <p15:presenceInfo xmlns:p15="http://schemas.microsoft.com/office/powerpoint/2012/main" userId="S::mastmmg@brunel.ac.uk::5f9be389-e649-4774-acd3-3afe71efc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CCD1EA"/>
    <a:srgbClr val="191919"/>
    <a:srgbClr val="0000FF"/>
    <a:srgbClr val="FF8447"/>
    <a:srgbClr val="FF00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1725" autoAdjust="0"/>
  </p:normalViewPr>
  <p:slideViewPr>
    <p:cSldViewPr snapToObjects="1">
      <p:cViewPr varScale="1">
        <p:scale>
          <a:sx n="79" d="100"/>
          <a:sy n="79" d="100"/>
        </p:scale>
        <p:origin x="177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Results pre- and post-introduction of e-assessment</a:t>
            </a:r>
            <a:endParaRPr lang="en-GB"/>
          </a:p>
        </c:rich>
      </c:tx>
      <c:overlay val="1"/>
      <c:spPr>
        <a:noFill/>
        <a:ln>
          <a:noFill/>
        </a:ln>
        <a:effectLst/>
      </c:spPr>
    </c:title>
    <c:autoTitleDeleted val="0"/>
    <c:plotArea>
      <c:layout/>
      <c:barChart>
        <c:barDir val="col"/>
        <c:grouping val="clustered"/>
        <c:varyColors val="0"/>
        <c:ser>
          <c:idx val="0"/>
          <c:order val="0"/>
          <c:tx>
            <c:strRef>
              <c:f>Sheet1!$B$3</c:f>
              <c:strCache>
                <c:ptCount val="1"/>
                <c:pt idx="0">
                  <c:v>2006-07</c:v>
                </c:pt>
              </c:strCache>
            </c:strRef>
          </c:tx>
          <c:spPr>
            <a:solidFill>
              <a:schemeClr val="accent1"/>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(Sheet1!$B$4:$B$8,Sheet1!$B$10:$B$11)</c:f>
              <c:numCache>
                <c:formatCode>General</c:formatCode>
                <c:ptCount val="7"/>
                <c:pt idx="0">
                  <c:v>14</c:v>
                </c:pt>
                <c:pt idx="1">
                  <c:v>18</c:v>
                </c:pt>
                <c:pt idx="2">
                  <c:v>20</c:v>
                </c:pt>
                <c:pt idx="3">
                  <c:v>17</c:v>
                </c:pt>
                <c:pt idx="4">
                  <c:v>31</c:v>
                </c:pt>
                <c:pt idx="5">
                  <c:v>45</c:v>
                </c:pt>
                <c:pt idx="6">
                  <c:v>49</c:v>
                </c:pt>
              </c:numCache>
            </c:numRef>
          </c:val>
          <c:extLst>
            <c:ext xmlns:c16="http://schemas.microsoft.com/office/drawing/2014/chart" uri="{C3380CC4-5D6E-409C-BE32-E72D297353CC}">
              <c16:uniqueId val="{00000000-C2F1-4152-BD70-CF3B683574B6}"/>
            </c:ext>
          </c:extLst>
        </c:ser>
        <c:ser>
          <c:idx val="1"/>
          <c:order val="1"/>
          <c:tx>
            <c:strRef>
              <c:f>Sheet1!$C$3</c:f>
              <c:strCache>
                <c:ptCount val="1"/>
                <c:pt idx="0">
                  <c:v>2007-08</c:v>
                </c:pt>
              </c:strCache>
            </c:strRef>
          </c:tx>
          <c:spPr>
            <a:solidFill>
              <a:schemeClr val="accent2"/>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(Sheet1!$C$4:$C$8,Sheet1!$C$10:$C$11)</c:f>
              <c:numCache>
                <c:formatCode>General</c:formatCode>
                <c:ptCount val="7"/>
                <c:pt idx="0">
                  <c:v>21</c:v>
                </c:pt>
                <c:pt idx="1">
                  <c:v>16</c:v>
                </c:pt>
                <c:pt idx="2">
                  <c:v>17</c:v>
                </c:pt>
                <c:pt idx="3">
                  <c:v>14</c:v>
                </c:pt>
                <c:pt idx="4">
                  <c:v>32</c:v>
                </c:pt>
                <c:pt idx="5">
                  <c:v>48</c:v>
                </c:pt>
                <c:pt idx="6">
                  <c:v>46</c:v>
                </c:pt>
              </c:numCache>
            </c:numRef>
          </c:val>
          <c:extLst>
            <c:ext xmlns:c16="http://schemas.microsoft.com/office/drawing/2014/chart" uri="{C3380CC4-5D6E-409C-BE32-E72D297353CC}">
              <c16:uniqueId val="{00000001-C2F1-4152-BD70-CF3B683574B6}"/>
            </c:ext>
          </c:extLst>
        </c:ser>
        <c:ser>
          <c:idx val="2"/>
          <c:order val="2"/>
          <c:tx>
            <c:strRef>
              <c:f>Sheet1!$D$3</c:f>
              <c:strCache>
                <c:ptCount val="1"/>
                <c:pt idx="0">
                  <c:v>2008-09</c:v>
                </c:pt>
              </c:strCache>
            </c:strRef>
          </c:tx>
          <c:spPr>
            <a:solidFill>
              <a:schemeClr val="accent3"/>
            </a:solidFill>
            <a:ln>
              <a:solidFill>
                <a:schemeClr val="accent1"/>
              </a:solid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(Sheet1!$D$4:$D$8,Sheet1!$D$10:$D$11)</c:f>
              <c:numCache>
                <c:formatCode>General</c:formatCode>
                <c:ptCount val="7"/>
                <c:pt idx="0">
                  <c:v>37</c:v>
                </c:pt>
                <c:pt idx="1">
                  <c:v>13</c:v>
                </c:pt>
                <c:pt idx="2">
                  <c:v>14</c:v>
                </c:pt>
                <c:pt idx="3">
                  <c:v>11</c:v>
                </c:pt>
                <c:pt idx="4">
                  <c:v>25</c:v>
                </c:pt>
                <c:pt idx="5">
                  <c:v>53</c:v>
                </c:pt>
                <c:pt idx="6">
                  <c:v>56</c:v>
                </c:pt>
              </c:numCache>
            </c:numRef>
          </c:val>
          <c:extLst>
            <c:ext xmlns:c16="http://schemas.microsoft.com/office/drawing/2014/chart" uri="{C3380CC4-5D6E-409C-BE32-E72D297353CC}">
              <c16:uniqueId val="{00000002-C2F1-4152-BD70-CF3B683574B6}"/>
            </c:ext>
          </c:extLst>
        </c:ser>
        <c:ser>
          <c:idx val="3"/>
          <c:order val="3"/>
          <c:tx>
            <c:strRef>
              <c:f>Sheet1!$E$3</c:f>
              <c:strCache>
                <c:ptCount val="1"/>
                <c:pt idx="0">
                  <c:v>2009-10</c:v>
                </c:pt>
              </c:strCache>
            </c:strRef>
          </c:tx>
          <c:spPr>
            <a:solidFill>
              <a:schemeClr val="accent4"/>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(Sheet1!$E$4:$E$8,Sheet1!$E$10:$E$11)</c:f>
              <c:numCache>
                <c:formatCode>General</c:formatCode>
                <c:ptCount val="7"/>
                <c:pt idx="0">
                  <c:v>22</c:v>
                </c:pt>
                <c:pt idx="1">
                  <c:v>22</c:v>
                </c:pt>
                <c:pt idx="2">
                  <c:v>11</c:v>
                </c:pt>
                <c:pt idx="3">
                  <c:v>20</c:v>
                </c:pt>
                <c:pt idx="4">
                  <c:v>25</c:v>
                </c:pt>
                <c:pt idx="5">
                  <c:v>48</c:v>
                </c:pt>
                <c:pt idx="6">
                  <c:v>57</c:v>
                </c:pt>
              </c:numCache>
            </c:numRef>
          </c:val>
          <c:extLst>
            <c:ext xmlns:c16="http://schemas.microsoft.com/office/drawing/2014/chart" uri="{C3380CC4-5D6E-409C-BE32-E72D297353CC}">
              <c16:uniqueId val="{00000003-C2F1-4152-BD70-CF3B683574B6}"/>
            </c:ext>
          </c:extLst>
        </c:ser>
        <c:ser>
          <c:idx val="4"/>
          <c:order val="4"/>
          <c:tx>
            <c:strRef>
              <c:f>Sheet1!$F$3</c:f>
              <c:strCache>
                <c:ptCount val="1"/>
                <c:pt idx="0">
                  <c:v>2010-11</c:v>
                </c:pt>
              </c:strCache>
            </c:strRef>
          </c:tx>
          <c:spPr>
            <a:solidFill>
              <a:schemeClr val="accent5"/>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(Sheet1!$F$4:$F$8,Sheet1!$F$10:$F$11)</c:f>
              <c:numCache>
                <c:formatCode>General</c:formatCode>
                <c:ptCount val="7"/>
                <c:pt idx="0">
                  <c:v>33</c:v>
                </c:pt>
                <c:pt idx="1">
                  <c:v>27</c:v>
                </c:pt>
                <c:pt idx="2">
                  <c:v>14</c:v>
                </c:pt>
                <c:pt idx="3">
                  <c:v>2</c:v>
                </c:pt>
                <c:pt idx="4">
                  <c:v>23</c:v>
                </c:pt>
                <c:pt idx="5">
                  <c:v>53</c:v>
                </c:pt>
                <c:pt idx="6">
                  <c:v>62</c:v>
                </c:pt>
              </c:numCache>
            </c:numRef>
          </c:val>
          <c:extLst>
            <c:ext xmlns:c16="http://schemas.microsoft.com/office/drawing/2014/chart" uri="{C3380CC4-5D6E-409C-BE32-E72D297353CC}">
              <c16:uniqueId val="{00000004-C2F1-4152-BD70-CF3B683574B6}"/>
            </c:ext>
          </c:extLst>
        </c:ser>
        <c:ser>
          <c:idx val="5"/>
          <c:order val="5"/>
          <c:tx>
            <c:strRef>
              <c:f>Sheet1!$G$3</c:f>
              <c:strCache>
                <c:ptCount val="1"/>
                <c:pt idx="0">
                  <c:v>2011-12</c:v>
                </c:pt>
              </c:strCache>
            </c:strRef>
          </c:tx>
          <c:spPr>
            <a:solidFill>
              <a:schemeClr val="accent6"/>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(Sheet1!$G$4:$G$8,Sheet1!$G$10:$G$11)</c:f>
              <c:numCache>
                <c:formatCode>General</c:formatCode>
                <c:ptCount val="7"/>
                <c:pt idx="0">
                  <c:v>52</c:v>
                </c:pt>
                <c:pt idx="1">
                  <c:v>17</c:v>
                </c:pt>
                <c:pt idx="2">
                  <c:v>15</c:v>
                </c:pt>
                <c:pt idx="3">
                  <c:v>1</c:v>
                </c:pt>
                <c:pt idx="4">
                  <c:v>15</c:v>
                </c:pt>
                <c:pt idx="5">
                  <c:v>60</c:v>
                </c:pt>
                <c:pt idx="6">
                  <c:v>67</c:v>
                </c:pt>
              </c:numCache>
            </c:numRef>
          </c:val>
          <c:extLst>
            <c:ext xmlns:c16="http://schemas.microsoft.com/office/drawing/2014/chart" uri="{C3380CC4-5D6E-409C-BE32-E72D297353CC}">
              <c16:uniqueId val="{00000005-C2F1-4152-BD70-CF3B683574B6}"/>
            </c:ext>
          </c:extLst>
        </c:ser>
        <c:ser>
          <c:idx val="6"/>
          <c:order val="6"/>
          <c:tx>
            <c:strRef>
              <c:f>Sheet1!$H$3</c:f>
              <c:strCache>
                <c:ptCount val="1"/>
                <c:pt idx="0">
                  <c:v>2012-13</c:v>
                </c:pt>
              </c:strCache>
            </c:strRef>
          </c:tx>
          <c:spPr>
            <a:solidFill>
              <a:schemeClr val="accent1">
                <a:lumMod val="6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(Sheet1!$H$4:$H$8,Sheet1!$H$10:$H$11)</c:f>
              <c:numCache>
                <c:formatCode>0</c:formatCode>
                <c:ptCount val="7"/>
                <c:pt idx="0">
                  <c:v>43.96551724137931</c:v>
                </c:pt>
                <c:pt idx="1">
                  <c:v>24.137931034482758</c:v>
                </c:pt>
                <c:pt idx="2">
                  <c:v>11.206896551724139</c:v>
                </c:pt>
                <c:pt idx="3">
                  <c:v>1.2931034482758621</c:v>
                </c:pt>
                <c:pt idx="4">
                  <c:v>19.827586206896552</c:v>
                </c:pt>
                <c:pt idx="5" formatCode="General">
                  <c:v>57</c:v>
                </c:pt>
                <c:pt idx="6" formatCode="General">
                  <c:v>64</c:v>
                </c:pt>
              </c:numCache>
            </c:numRef>
          </c:val>
          <c:extLst>
            <c:ext xmlns:c16="http://schemas.microsoft.com/office/drawing/2014/chart" uri="{C3380CC4-5D6E-409C-BE32-E72D297353CC}">
              <c16:uniqueId val="{00000006-C2F1-4152-BD70-CF3B683574B6}"/>
            </c:ext>
          </c:extLst>
        </c:ser>
        <c:ser>
          <c:idx val="7"/>
          <c:order val="7"/>
          <c:tx>
            <c:strRef>
              <c:f>Sheet1!$I$3</c:f>
              <c:strCache>
                <c:ptCount val="1"/>
                <c:pt idx="0">
                  <c:v>2013-14</c:v>
                </c:pt>
              </c:strCache>
            </c:strRef>
          </c:tx>
          <c:spPr>
            <a:solidFill>
              <a:schemeClr val="accent2">
                <a:lumMod val="6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(Sheet1!$I$4:$I$8,Sheet1!$I$10:$I$11)</c:f>
              <c:numCache>
                <c:formatCode>General</c:formatCode>
                <c:ptCount val="7"/>
                <c:pt idx="0">
                  <c:v>48</c:v>
                </c:pt>
                <c:pt idx="1">
                  <c:v>21</c:v>
                </c:pt>
                <c:pt idx="2">
                  <c:v>12</c:v>
                </c:pt>
                <c:pt idx="3">
                  <c:v>3</c:v>
                </c:pt>
                <c:pt idx="4">
                  <c:v>16</c:v>
                </c:pt>
                <c:pt idx="5">
                  <c:v>60</c:v>
                </c:pt>
                <c:pt idx="6">
                  <c:v>66</c:v>
                </c:pt>
              </c:numCache>
            </c:numRef>
          </c:val>
          <c:extLst>
            <c:ext xmlns:c16="http://schemas.microsoft.com/office/drawing/2014/chart" uri="{C3380CC4-5D6E-409C-BE32-E72D297353CC}">
              <c16:uniqueId val="{00000007-C2F1-4152-BD70-CF3B683574B6}"/>
            </c:ext>
          </c:extLst>
        </c:ser>
        <c:ser>
          <c:idx val="8"/>
          <c:order val="8"/>
          <c:tx>
            <c:strRef>
              <c:f>Sheet1!$J$3</c:f>
              <c:strCache>
                <c:ptCount val="1"/>
                <c:pt idx="0">
                  <c:v>2014-15</c:v>
                </c:pt>
              </c:strCache>
            </c:strRef>
          </c:tx>
          <c:spPr>
            <a:solidFill>
              <a:schemeClr val="accent3">
                <a:lumMod val="6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(Sheet1!$J$4:$J$8,Sheet1!$J$10:$J$11)</c:f>
              <c:numCache>
                <c:formatCode>General</c:formatCode>
                <c:ptCount val="7"/>
                <c:pt idx="0">
                  <c:v>43</c:v>
                </c:pt>
                <c:pt idx="1">
                  <c:v>21</c:v>
                </c:pt>
                <c:pt idx="2">
                  <c:v>14</c:v>
                </c:pt>
                <c:pt idx="3">
                  <c:v>2</c:v>
                </c:pt>
                <c:pt idx="4">
                  <c:v>21</c:v>
                </c:pt>
                <c:pt idx="5">
                  <c:v>57</c:v>
                </c:pt>
                <c:pt idx="6">
                  <c:v>62</c:v>
                </c:pt>
              </c:numCache>
            </c:numRef>
          </c:val>
          <c:extLst>
            <c:ext xmlns:c16="http://schemas.microsoft.com/office/drawing/2014/chart" uri="{C3380CC4-5D6E-409C-BE32-E72D297353CC}">
              <c16:uniqueId val="{00000008-C2F1-4152-BD70-CF3B683574B6}"/>
            </c:ext>
          </c:extLst>
        </c:ser>
        <c:ser>
          <c:idx val="9"/>
          <c:order val="9"/>
          <c:tx>
            <c:strRef>
              <c:f>Sheet1!$K$3</c:f>
              <c:strCache>
                <c:ptCount val="1"/>
                <c:pt idx="0">
                  <c:v>2015-16</c:v>
                </c:pt>
              </c:strCache>
            </c:strRef>
          </c:tx>
          <c:spPr>
            <a:solidFill>
              <a:schemeClr val="accent4">
                <a:lumMod val="6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(Sheet1!$K$4:$K$8,Sheet1!$K$10:$K$11)</c:f>
              <c:numCache>
                <c:formatCode>General</c:formatCode>
                <c:ptCount val="7"/>
                <c:pt idx="0">
                  <c:v>49</c:v>
                </c:pt>
                <c:pt idx="1">
                  <c:v>21</c:v>
                </c:pt>
                <c:pt idx="2">
                  <c:v>11</c:v>
                </c:pt>
                <c:pt idx="3">
                  <c:v>0</c:v>
                </c:pt>
                <c:pt idx="4">
                  <c:v>18</c:v>
                </c:pt>
                <c:pt idx="5">
                  <c:v>59</c:v>
                </c:pt>
                <c:pt idx="6">
                  <c:v>66</c:v>
                </c:pt>
              </c:numCache>
            </c:numRef>
          </c:val>
          <c:extLst>
            <c:ext xmlns:c16="http://schemas.microsoft.com/office/drawing/2014/chart" uri="{C3380CC4-5D6E-409C-BE32-E72D297353CC}">
              <c16:uniqueId val="{00000009-C2F1-4152-BD70-CF3B683574B6}"/>
            </c:ext>
          </c:extLst>
        </c:ser>
        <c:ser>
          <c:idx val="10"/>
          <c:order val="10"/>
          <c:tx>
            <c:strRef>
              <c:f>Sheet1!$L$3</c:f>
              <c:strCache>
                <c:ptCount val="1"/>
                <c:pt idx="0">
                  <c:v>2016_17</c:v>
                </c:pt>
              </c:strCache>
            </c:strRef>
          </c:tx>
          <c:spPr>
            <a:solidFill>
              <a:schemeClr val="accent5">
                <a:lumMod val="6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(Sheet1!$L$4:$L$8,Sheet1!$L$10:$L$11)</c:f>
              <c:numCache>
                <c:formatCode>General</c:formatCode>
                <c:ptCount val="7"/>
                <c:pt idx="0">
                  <c:v>32</c:v>
                </c:pt>
                <c:pt idx="1">
                  <c:v>16</c:v>
                </c:pt>
                <c:pt idx="2">
                  <c:v>22</c:v>
                </c:pt>
                <c:pt idx="3">
                  <c:v>5</c:v>
                </c:pt>
                <c:pt idx="4">
                  <c:v>22</c:v>
                </c:pt>
                <c:pt idx="5">
                  <c:v>47</c:v>
                </c:pt>
                <c:pt idx="6">
                  <c:v>58</c:v>
                </c:pt>
              </c:numCache>
            </c:numRef>
          </c:val>
          <c:extLst>
            <c:ext xmlns:c16="http://schemas.microsoft.com/office/drawing/2014/chart" uri="{C3380CC4-5D6E-409C-BE32-E72D297353CC}">
              <c16:uniqueId val="{0000000A-C2F1-4152-BD70-CF3B683574B6}"/>
            </c:ext>
          </c:extLst>
        </c:ser>
        <c:ser>
          <c:idx val="11"/>
          <c:order val="11"/>
          <c:tx>
            <c:strRef>
              <c:f>Sheet1!$M$3</c:f>
              <c:strCache>
                <c:ptCount val="1"/>
                <c:pt idx="0">
                  <c:v>2017_18</c:v>
                </c:pt>
              </c:strCache>
            </c:strRef>
          </c:tx>
          <c:spPr>
            <a:solidFill>
              <a:schemeClr val="accent6">
                <a:lumMod val="6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(Sheet1!$M$4:$M$8,Sheet1!$M$10:$M$11)</c:f>
              <c:numCache>
                <c:formatCode>General</c:formatCode>
                <c:ptCount val="7"/>
                <c:pt idx="0">
                  <c:v>32</c:v>
                </c:pt>
                <c:pt idx="1">
                  <c:v>19</c:v>
                </c:pt>
                <c:pt idx="2">
                  <c:v>16</c:v>
                </c:pt>
                <c:pt idx="3">
                  <c:v>6</c:v>
                </c:pt>
                <c:pt idx="4">
                  <c:v>23</c:v>
                </c:pt>
                <c:pt idx="5">
                  <c:v>47</c:v>
                </c:pt>
                <c:pt idx="6">
                  <c:v>58</c:v>
                </c:pt>
              </c:numCache>
            </c:numRef>
          </c:val>
          <c:extLst>
            <c:ext xmlns:c16="http://schemas.microsoft.com/office/drawing/2014/chart" uri="{C3380CC4-5D6E-409C-BE32-E72D297353CC}">
              <c16:uniqueId val="{0000000B-C2F1-4152-BD70-CF3B683574B6}"/>
            </c:ext>
          </c:extLst>
        </c:ser>
        <c:ser>
          <c:idx val="12"/>
          <c:order val="12"/>
          <c:tx>
            <c:strRef>
              <c:f>Sheet1!$N$3</c:f>
              <c:strCache>
                <c:ptCount val="1"/>
                <c:pt idx="0">
                  <c:v>2018_19</c:v>
                </c:pt>
              </c:strCache>
            </c:strRef>
          </c:tx>
          <c:spPr>
            <a:solidFill>
              <a:schemeClr val="accent1">
                <a:lumMod val="80000"/>
                <a:lumOff val="20000"/>
              </a:schemeClr>
            </a:solidFill>
            <a:ln>
              <a:noFill/>
            </a:ln>
            <a:effectLst/>
          </c:spPr>
          <c:invertIfNegative val="0"/>
          <c:cat>
            <c:strRef>
              <c:f>(Sheet1!$A$4:$A$8,Sheet1!$A$10:$A$11)</c:f>
              <c:strCache>
                <c:ptCount val="7"/>
                <c:pt idx="0">
                  <c:v>A</c:v>
                </c:pt>
                <c:pt idx="1">
                  <c:v>B</c:v>
                </c:pt>
                <c:pt idx="2">
                  <c:v>C</c:v>
                </c:pt>
                <c:pt idx="3">
                  <c:v>D</c:v>
                </c:pt>
                <c:pt idx="4">
                  <c:v>F</c:v>
                </c:pt>
                <c:pt idx="5">
                  <c:v>exam av</c:v>
                </c:pt>
                <c:pt idx="6">
                  <c:v>overall av</c:v>
                </c:pt>
              </c:strCache>
            </c:strRef>
          </c:cat>
          <c:val>
            <c:numRef>
              <c:f>(Sheet1!$N$4:$N$8,Sheet1!$N$10:$N$11)</c:f>
              <c:numCache>
                <c:formatCode>General</c:formatCode>
                <c:ptCount val="7"/>
                <c:pt idx="0">
                  <c:v>26</c:v>
                </c:pt>
                <c:pt idx="1">
                  <c:v>21</c:v>
                </c:pt>
                <c:pt idx="2">
                  <c:v>15</c:v>
                </c:pt>
                <c:pt idx="3">
                  <c:v>7</c:v>
                </c:pt>
                <c:pt idx="4">
                  <c:v>27</c:v>
                </c:pt>
                <c:pt idx="5">
                  <c:v>44</c:v>
                </c:pt>
                <c:pt idx="6">
                  <c:v>56</c:v>
                </c:pt>
              </c:numCache>
            </c:numRef>
          </c:val>
          <c:extLst>
            <c:ext xmlns:c16="http://schemas.microsoft.com/office/drawing/2014/chart" uri="{C3380CC4-5D6E-409C-BE32-E72D297353CC}">
              <c16:uniqueId val="{0000000C-C2F1-4152-BD70-CF3B683574B6}"/>
            </c:ext>
          </c:extLst>
        </c:ser>
        <c:dLbls>
          <c:showLegendKey val="0"/>
          <c:showVal val="0"/>
          <c:showCatName val="0"/>
          <c:showSerName val="0"/>
          <c:showPercent val="0"/>
          <c:showBubbleSize val="0"/>
        </c:dLbls>
        <c:gapWidth val="219"/>
        <c:overlap val="-27"/>
        <c:axId val="439083528"/>
        <c:axId val="1"/>
      </c:barChart>
      <c:catAx>
        <c:axId val="43908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08352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05-06T11:41:34.215" idx="1">
    <p:pos x="398" y="625"/>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26AFA6E-6E31-4D0F-8E18-5CB4213E93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5603" name="Rectangle 3">
            <a:extLst>
              <a:ext uri="{FF2B5EF4-FFF2-40B4-BE49-F238E27FC236}">
                <a16:creationId xmlns:a16="http://schemas.microsoft.com/office/drawing/2014/main" id="{5AA2EC0B-2684-4861-8AF9-D6DDBBF0D42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5604" name="Rectangle 4">
            <a:extLst>
              <a:ext uri="{FF2B5EF4-FFF2-40B4-BE49-F238E27FC236}">
                <a16:creationId xmlns:a16="http://schemas.microsoft.com/office/drawing/2014/main" id="{2CD61586-325D-497D-A74C-C4FA0D52847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5605" name="Rectangle 5">
            <a:extLst>
              <a:ext uri="{FF2B5EF4-FFF2-40B4-BE49-F238E27FC236}">
                <a16:creationId xmlns:a16="http://schemas.microsoft.com/office/drawing/2014/main" id="{675B3C7B-1C51-4A3C-A55B-175AE39C715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31D98B-F6F7-4DF3-9D64-605DCA18FE1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5A75C86-6119-49A7-94BC-FE7816C6F16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226A5B3E-B87C-4F22-B109-0DAF08BF332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a:extLst>
              <a:ext uri="{FF2B5EF4-FFF2-40B4-BE49-F238E27FC236}">
                <a16:creationId xmlns:a16="http://schemas.microsoft.com/office/drawing/2014/main" id="{328EC43C-E89F-4C82-B673-FB1A05DB397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40D0C64-3FD4-4965-8A85-2D824306805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37F35B12-1D75-4830-B220-09A0591FAAF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103" name="Rectangle 7">
            <a:extLst>
              <a:ext uri="{FF2B5EF4-FFF2-40B4-BE49-F238E27FC236}">
                <a16:creationId xmlns:a16="http://schemas.microsoft.com/office/drawing/2014/main" id="{D6CBC448-8FFC-4053-AA0D-536A9B50C76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9326074-EE30-4299-ADD6-EA2FE8568F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DA34B49-7C66-4202-883C-5D071022D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02A13A-1092-441E-9DC7-E1A1159E57DD}"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8EFBCDCB-6CE9-4D08-BAAB-F16544799FC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7491063D-F056-4F03-83A5-A038A87B5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F07BD7D0-ED7D-4613-91D8-B862C80F3F0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F545271-A6A5-4797-A3EC-802204C7B8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EAC0EE8-2820-4FB6-B003-5ECD76EDFE26}"/>
              </a:ext>
            </a:extLst>
          </p:cNvPr>
          <p:cNvSpPr>
            <a:spLocks noGrp="1"/>
          </p:cNvSpPr>
          <p:nvPr>
            <p:ph type="sldNum" sz="quarter" idx="12"/>
          </p:nvPr>
        </p:nvSpPr>
        <p:spPr/>
        <p:txBody>
          <a:bodyPr/>
          <a:lstStyle>
            <a:lvl1pPr>
              <a:defRPr/>
            </a:lvl1pPr>
          </a:lstStyle>
          <a:p>
            <a:pPr>
              <a:defRPr/>
            </a:pPr>
            <a:fld id="{42DB4032-3495-4BBB-AD0F-D5C03E53369F}" type="slidenum">
              <a:rPr lang="en-US" altLang="en-US"/>
              <a:pPr>
                <a:defRPr/>
              </a:pPr>
              <a:t>‹#›</a:t>
            </a:fld>
            <a:endParaRPr lang="en-US" altLang="en-US"/>
          </a:p>
        </p:txBody>
      </p:sp>
    </p:spTree>
    <p:extLst>
      <p:ext uri="{BB962C8B-B14F-4D97-AF65-F5344CB8AC3E}">
        <p14:creationId xmlns:p14="http://schemas.microsoft.com/office/powerpoint/2010/main" val="360801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64ACEF9-48A7-42EA-B702-802CB7CF7DE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DA89A574-35F9-4E92-A6EB-07B295609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C9FB316-FDAE-46A4-99D4-F54785FAD2A0}"/>
              </a:ext>
            </a:extLst>
          </p:cNvPr>
          <p:cNvSpPr>
            <a:spLocks noGrp="1"/>
          </p:cNvSpPr>
          <p:nvPr>
            <p:ph type="sldNum" sz="quarter" idx="12"/>
          </p:nvPr>
        </p:nvSpPr>
        <p:spPr/>
        <p:txBody>
          <a:bodyPr/>
          <a:lstStyle>
            <a:lvl1pPr>
              <a:defRPr/>
            </a:lvl1pPr>
          </a:lstStyle>
          <a:p>
            <a:pPr>
              <a:defRPr/>
            </a:pPr>
            <a:fld id="{38534A05-396E-4467-8C75-C510070FB61D}" type="slidenum">
              <a:rPr lang="en-US" altLang="en-US"/>
              <a:pPr>
                <a:defRPr/>
              </a:pPr>
              <a:t>‹#›</a:t>
            </a:fld>
            <a:endParaRPr lang="en-US" altLang="en-US"/>
          </a:p>
        </p:txBody>
      </p:sp>
    </p:spTree>
    <p:extLst>
      <p:ext uri="{BB962C8B-B14F-4D97-AF65-F5344CB8AC3E}">
        <p14:creationId xmlns:p14="http://schemas.microsoft.com/office/powerpoint/2010/main" val="372381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B9CFF53-B76F-4999-905A-2B34B5A42A8C}"/>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4C768F20-FE52-47FC-B547-EAB5677348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561D6AF-2617-4ED2-B0B2-740F4F40B237}"/>
              </a:ext>
            </a:extLst>
          </p:cNvPr>
          <p:cNvSpPr>
            <a:spLocks noGrp="1"/>
          </p:cNvSpPr>
          <p:nvPr>
            <p:ph type="sldNum" sz="quarter" idx="12"/>
          </p:nvPr>
        </p:nvSpPr>
        <p:spPr/>
        <p:txBody>
          <a:bodyPr/>
          <a:lstStyle>
            <a:lvl1pPr>
              <a:defRPr/>
            </a:lvl1pPr>
          </a:lstStyle>
          <a:p>
            <a:pPr>
              <a:defRPr/>
            </a:pPr>
            <a:fld id="{B498EB90-6BCC-40C0-9D38-0915758754DA}" type="slidenum">
              <a:rPr lang="en-US" altLang="en-US"/>
              <a:pPr>
                <a:defRPr/>
              </a:pPr>
              <a:t>‹#›</a:t>
            </a:fld>
            <a:endParaRPr lang="en-US" altLang="en-US"/>
          </a:p>
        </p:txBody>
      </p:sp>
    </p:spTree>
    <p:extLst>
      <p:ext uri="{BB962C8B-B14F-4D97-AF65-F5344CB8AC3E}">
        <p14:creationId xmlns:p14="http://schemas.microsoft.com/office/powerpoint/2010/main" val="35223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0B2C085-77D1-4A70-B564-6AF6828FF5B4}"/>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1E3D5348-50B1-43F4-B6EA-719028D440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595B777-F5D2-4ABE-8E8E-E5299627902A}"/>
              </a:ext>
            </a:extLst>
          </p:cNvPr>
          <p:cNvSpPr>
            <a:spLocks noGrp="1"/>
          </p:cNvSpPr>
          <p:nvPr>
            <p:ph type="sldNum" sz="quarter" idx="12"/>
          </p:nvPr>
        </p:nvSpPr>
        <p:spPr/>
        <p:txBody>
          <a:bodyPr/>
          <a:lstStyle>
            <a:lvl1pPr>
              <a:defRPr/>
            </a:lvl1pPr>
          </a:lstStyle>
          <a:p>
            <a:pPr>
              <a:defRPr/>
            </a:pPr>
            <a:fld id="{D4DE9423-4456-4B65-86CC-D6D1240F7360}" type="slidenum">
              <a:rPr lang="en-US" altLang="en-US"/>
              <a:pPr>
                <a:defRPr/>
              </a:pPr>
              <a:t>‹#›</a:t>
            </a:fld>
            <a:endParaRPr lang="en-US" altLang="en-US"/>
          </a:p>
        </p:txBody>
      </p:sp>
    </p:spTree>
    <p:extLst>
      <p:ext uri="{BB962C8B-B14F-4D97-AF65-F5344CB8AC3E}">
        <p14:creationId xmlns:p14="http://schemas.microsoft.com/office/powerpoint/2010/main" val="84702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E93F0F33-7E8A-46B7-A8A8-EE3DCB52AF6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300C28D3-7E8A-4A81-9CB0-EA032B458E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39645C1-36A9-4DCA-92F5-B975833BCD4A}"/>
              </a:ext>
            </a:extLst>
          </p:cNvPr>
          <p:cNvSpPr>
            <a:spLocks noGrp="1"/>
          </p:cNvSpPr>
          <p:nvPr>
            <p:ph type="sldNum" sz="quarter" idx="12"/>
          </p:nvPr>
        </p:nvSpPr>
        <p:spPr/>
        <p:txBody>
          <a:bodyPr/>
          <a:lstStyle>
            <a:lvl1pPr>
              <a:defRPr/>
            </a:lvl1pPr>
          </a:lstStyle>
          <a:p>
            <a:pPr>
              <a:defRPr/>
            </a:pPr>
            <a:fld id="{CF854F80-5C9B-4D6C-AF5A-913CA2051C6E}" type="slidenum">
              <a:rPr lang="en-US" altLang="en-US"/>
              <a:pPr>
                <a:defRPr/>
              </a:pPr>
              <a:t>‹#›</a:t>
            </a:fld>
            <a:endParaRPr lang="en-US" altLang="en-US"/>
          </a:p>
        </p:txBody>
      </p:sp>
    </p:spTree>
    <p:extLst>
      <p:ext uri="{BB962C8B-B14F-4D97-AF65-F5344CB8AC3E}">
        <p14:creationId xmlns:p14="http://schemas.microsoft.com/office/powerpoint/2010/main" val="77829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53CA6DD7-BE76-4BAC-8F2B-8B945001E098}"/>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594F9BCB-F9D5-4446-B438-60EE13E80A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7CCE58B5-F7B8-4F5A-85C2-B8BB91153BAB}"/>
              </a:ext>
            </a:extLst>
          </p:cNvPr>
          <p:cNvSpPr>
            <a:spLocks noGrp="1"/>
          </p:cNvSpPr>
          <p:nvPr>
            <p:ph type="sldNum" sz="quarter" idx="12"/>
          </p:nvPr>
        </p:nvSpPr>
        <p:spPr/>
        <p:txBody>
          <a:bodyPr/>
          <a:lstStyle>
            <a:lvl1pPr>
              <a:defRPr/>
            </a:lvl1pPr>
          </a:lstStyle>
          <a:p>
            <a:pPr>
              <a:defRPr/>
            </a:pPr>
            <a:fld id="{B870CAFB-2928-4EC5-B40D-585B11303460}" type="slidenum">
              <a:rPr lang="en-US" altLang="en-US"/>
              <a:pPr>
                <a:defRPr/>
              </a:pPr>
              <a:t>‹#›</a:t>
            </a:fld>
            <a:endParaRPr lang="en-US" altLang="en-US"/>
          </a:p>
        </p:txBody>
      </p:sp>
    </p:spTree>
    <p:extLst>
      <p:ext uri="{BB962C8B-B14F-4D97-AF65-F5344CB8AC3E}">
        <p14:creationId xmlns:p14="http://schemas.microsoft.com/office/powerpoint/2010/main" val="140226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C963F6E2-B90E-487D-A926-DAA2E882CC81}"/>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6D3C966A-9494-437F-9299-4082B00298B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AE0640AA-4F91-40A7-A86B-D5A75275D066}"/>
              </a:ext>
            </a:extLst>
          </p:cNvPr>
          <p:cNvSpPr>
            <a:spLocks noGrp="1"/>
          </p:cNvSpPr>
          <p:nvPr>
            <p:ph type="sldNum" sz="quarter" idx="12"/>
          </p:nvPr>
        </p:nvSpPr>
        <p:spPr/>
        <p:txBody>
          <a:bodyPr/>
          <a:lstStyle>
            <a:lvl1pPr>
              <a:defRPr/>
            </a:lvl1pPr>
          </a:lstStyle>
          <a:p>
            <a:pPr>
              <a:defRPr/>
            </a:pPr>
            <a:fld id="{3A2363C8-1C55-4508-81D6-4DBFA0F3C9D7}" type="slidenum">
              <a:rPr lang="en-US" altLang="en-US"/>
              <a:pPr>
                <a:defRPr/>
              </a:pPr>
              <a:t>‹#›</a:t>
            </a:fld>
            <a:endParaRPr lang="en-US" altLang="en-US"/>
          </a:p>
        </p:txBody>
      </p:sp>
    </p:spTree>
    <p:extLst>
      <p:ext uri="{BB962C8B-B14F-4D97-AF65-F5344CB8AC3E}">
        <p14:creationId xmlns:p14="http://schemas.microsoft.com/office/powerpoint/2010/main" val="323792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086041DC-9AFE-4CB0-A284-653C122F5276}"/>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09072060-803F-44B7-A45A-89905DFB64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19EBB474-DDCD-4D07-A2EB-3E2B87BB6AC0}"/>
              </a:ext>
            </a:extLst>
          </p:cNvPr>
          <p:cNvSpPr>
            <a:spLocks noGrp="1"/>
          </p:cNvSpPr>
          <p:nvPr>
            <p:ph type="sldNum" sz="quarter" idx="12"/>
          </p:nvPr>
        </p:nvSpPr>
        <p:spPr/>
        <p:txBody>
          <a:bodyPr/>
          <a:lstStyle>
            <a:lvl1pPr>
              <a:defRPr/>
            </a:lvl1pPr>
          </a:lstStyle>
          <a:p>
            <a:pPr>
              <a:defRPr/>
            </a:pPr>
            <a:fld id="{F03403C9-C78A-41D9-9D07-826487FB2D2E}" type="slidenum">
              <a:rPr lang="en-US" altLang="en-US"/>
              <a:pPr>
                <a:defRPr/>
              </a:pPr>
              <a:t>‹#›</a:t>
            </a:fld>
            <a:endParaRPr lang="en-US" altLang="en-US"/>
          </a:p>
        </p:txBody>
      </p:sp>
    </p:spTree>
    <p:extLst>
      <p:ext uri="{BB962C8B-B14F-4D97-AF65-F5344CB8AC3E}">
        <p14:creationId xmlns:p14="http://schemas.microsoft.com/office/powerpoint/2010/main" val="376674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9DC42F3-9215-475F-905D-FE74A7DB34A5}"/>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DF82CE25-16D4-4AFA-9444-7D1C2FABCE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73460011-74AD-41ED-AECA-5DEB892EA2D8}"/>
              </a:ext>
            </a:extLst>
          </p:cNvPr>
          <p:cNvSpPr>
            <a:spLocks noGrp="1"/>
          </p:cNvSpPr>
          <p:nvPr>
            <p:ph type="sldNum" sz="quarter" idx="12"/>
          </p:nvPr>
        </p:nvSpPr>
        <p:spPr/>
        <p:txBody>
          <a:bodyPr/>
          <a:lstStyle>
            <a:lvl1pPr>
              <a:defRPr/>
            </a:lvl1pPr>
          </a:lstStyle>
          <a:p>
            <a:pPr>
              <a:defRPr/>
            </a:pPr>
            <a:fld id="{C31077CA-5014-4CBA-A632-D379418FBA7D}" type="slidenum">
              <a:rPr lang="en-US" altLang="en-US"/>
              <a:pPr>
                <a:defRPr/>
              </a:pPr>
              <a:t>‹#›</a:t>
            </a:fld>
            <a:endParaRPr lang="en-US" altLang="en-US"/>
          </a:p>
        </p:txBody>
      </p:sp>
    </p:spTree>
    <p:extLst>
      <p:ext uri="{BB962C8B-B14F-4D97-AF65-F5344CB8AC3E}">
        <p14:creationId xmlns:p14="http://schemas.microsoft.com/office/powerpoint/2010/main" val="149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2C77734-2A79-40B9-87A9-F8D82FCCD7FC}"/>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02F78564-19B4-474C-8469-F36FBCB7E7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DFF15CF3-AAE9-42B8-B991-B6914FB201E8}"/>
              </a:ext>
            </a:extLst>
          </p:cNvPr>
          <p:cNvSpPr>
            <a:spLocks noGrp="1"/>
          </p:cNvSpPr>
          <p:nvPr>
            <p:ph type="sldNum" sz="quarter" idx="12"/>
          </p:nvPr>
        </p:nvSpPr>
        <p:spPr/>
        <p:txBody>
          <a:bodyPr/>
          <a:lstStyle>
            <a:lvl1pPr>
              <a:defRPr/>
            </a:lvl1pPr>
          </a:lstStyle>
          <a:p>
            <a:pPr>
              <a:defRPr/>
            </a:pPr>
            <a:fld id="{FFCA3647-4658-4B6C-AD0F-F15ECD16A0F0}" type="slidenum">
              <a:rPr lang="en-US" altLang="en-US"/>
              <a:pPr>
                <a:defRPr/>
              </a:pPr>
              <a:t>‹#›</a:t>
            </a:fld>
            <a:endParaRPr lang="en-US" altLang="en-US"/>
          </a:p>
        </p:txBody>
      </p:sp>
    </p:spTree>
    <p:extLst>
      <p:ext uri="{BB962C8B-B14F-4D97-AF65-F5344CB8AC3E}">
        <p14:creationId xmlns:p14="http://schemas.microsoft.com/office/powerpoint/2010/main" val="370025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4BDC1FDC-6F04-4EAA-80A1-81FDCA0E631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41C0A086-C6AC-40C4-8C9C-8DEFC25E7310}"/>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92882B47-F369-46B8-8F3C-C26921F4070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16">
            <a:extLst>
              <a:ext uri="{FF2B5EF4-FFF2-40B4-BE49-F238E27FC236}">
                <a16:creationId xmlns:a16="http://schemas.microsoft.com/office/drawing/2014/main" id="{30BE5737-6F28-4913-91CB-F44789AB8A7E}"/>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ED31E273-DFAE-49FE-B98E-45074493E444}"/>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A6157941-B52A-443C-AD46-1E5209BA6B6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CF8929D4-D8F2-4D09-BCF4-03734C9AC02D}"/>
              </a:ext>
            </a:extLst>
          </p:cNvPr>
          <p:cNvSpPr>
            <a:spLocks noGrp="1"/>
          </p:cNvSpPr>
          <p:nvPr>
            <p:ph type="sldNum" sz="quarter" idx="12"/>
          </p:nvPr>
        </p:nvSpPr>
        <p:spPr>
          <a:xfrm>
            <a:off x="8077200" y="6356350"/>
            <a:ext cx="609600" cy="365125"/>
          </a:xfrm>
        </p:spPr>
        <p:txBody>
          <a:bodyPr/>
          <a:lstStyle>
            <a:lvl1pPr>
              <a:defRPr/>
            </a:lvl1pPr>
          </a:lstStyle>
          <a:p>
            <a:pPr>
              <a:defRPr/>
            </a:pPr>
            <a:fld id="{15AB963E-8A8B-4F7B-9EF8-33369A5685FF}" type="slidenum">
              <a:rPr lang="en-US" altLang="en-US"/>
              <a:pPr>
                <a:defRPr/>
              </a:pPr>
              <a:t>‹#›</a:t>
            </a:fld>
            <a:endParaRPr lang="en-US" altLang="en-US"/>
          </a:p>
        </p:txBody>
      </p:sp>
    </p:spTree>
    <p:extLst>
      <p:ext uri="{BB962C8B-B14F-4D97-AF65-F5344CB8AC3E}">
        <p14:creationId xmlns:p14="http://schemas.microsoft.com/office/powerpoint/2010/main" val="316499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E94F875-0AA7-47C5-A3AE-B6E6DB7BBA03}"/>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a:extLst>
              <a:ext uri="{FF2B5EF4-FFF2-40B4-BE49-F238E27FC236}">
                <a16:creationId xmlns:a16="http://schemas.microsoft.com/office/drawing/2014/main" id="{7DFC284B-07AF-4D85-92A8-A791BEAB7F67}"/>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a:extLst>
              <a:ext uri="{FF2B5EF4-FFF2-40B4-BE49-F238E27FC236}">
                <a16:creationId xmlns:a16="http://schemas.microsoft.com/office/drawing/2014/main" id="{5F029159-486B-4F54-8902-7FA782076AAB}"/>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DD769A9B-2584-42CD-A893-C7A85CA6A84C}"/>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7D689B1-02A5-458C-92B3-757061999FC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C8AB4954-F2F0-40C5-B9A1-7EDCE8BD452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A2768954-BF83-459C-A062-87D87350196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D1EAEE"/>
                </a:solidFill>
              </a:defRPr>
            </a:lvl1pPr>
          </a:lstStyle>
          <a:p>
            <a:pPr>
              <a:defRPr/>
            </a:pPr>
            <a:fld id="{E0E06820-3B43-41A3-AE4F-53D47E58D232}" type="slidenum">
              <a:rPr lang="en-US" altLang="en-US"/>
              <a:pPr>
                <a:defRPr/>
              </a:pPr>
              <a:t>‹#›</a:t>
            </a:fld>
            <a:endParaRPr lang="en-US" altLang="en-US"/>
          </a:p>
        </p:txBody>
      </p:sp>
      <p:grpSp>
        <p:nvGrpSpPr>
          <p:cNvPr id="1033" name="Group 1">
            <a:extLst>
              <a:ext uri="{FF2B5EF4-FFF2-40B4-BE49-F238E27FC236}">
                <a16:creationId xmlns:a16="http://schemas.microsoft.com/office/drawing/2014/main" id="{5A26D76F-A0AE-4190-BFFF-DF076A3FCC36}"/>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93AB1E96-FA51-4B03-AA71-8528FB81BB2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3" name="Freeform 12">
              <a:extLst>
                <a:ext uri="{FF2B5EF4-FFF2-40B4-BE49-F238E27FC236}">
                  <a16:creationId xmlns:a16="http://schemas.microsoft.com/office/drawing/2014/main" id="{EA955C01-D667-4B22-8F66-A0CABD1DA2C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grpSp>
    </p:spTree>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5" r:id="rId9"/>
    <p:sldLayoutId id="2147483893" r:id="rId10"/>
    <p:sldLayoutId id="214748389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ams.ncl.ac.uk/sessions/2021/recent-developments-in-the-use-of-maths-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93/teamat/hrv01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mathcentre.ac.uk:8081/mathseg/"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hyperlink" Target="http://www.mathcentre.ac.uk:8081/mathsegteacher/" TargetMode="External"/><Relationship Id="rId2" Type="http://schemas.openxmlformats.org/officeDocument/2006/relationships/hyperlink" Target="http://www.mathcentre.ac.uk:8081/mathse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martin.greenhow@brunel.ac.u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93/teamat/hrv01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3">
            <a:extLst>
              <a:ext uri="{FF2B5EF4-FFF2-40B4-BE49-F238E27FC236}">
                <a16:creationId xmlns:a16="http://schemas.microsoft.com/office/drawing/2014/main" id="{9EC97BBE-3DFA-4FAC-870C-4A5EC866FCB8}"/>
              </a:ext>
            </a:extLst>
          </p:cNvPr>
          <p:cNvSpPr>
            <a:spLocks noGrp="1"/>
          </p:cNvSpPr>
          <p:nvPr>
            <p:ph type="subTitle" idx="1"/>
          </p:nvPr>
        </p:nvSpPr>
        <p:spPr>
          <a:xfrm>
            <a:off x="755576" y="4616450"/>
            <a:ext cx="8012112" cy="1752600"/>
          </a:xfrm>
        </p:spPr>
        <p:txBody>
          <a:bodyPr/>
          <a:lstStyle/>
          <a:p>
            <a:pPr marR="0" algn="l" eaLnBrk="1" hangingPunct="1"/>
            <a:r>
              <a:rPr lang="pl-PL" altLang="en-US" sz="3600" dirty="0">
                <a:latin typeface="+mj-lt"/>
              </a:rPr>
              <a:t>Martin Greenhow</a:t>
            </a:r>
            <a:r>
              <a:rPr lang="en-GB" altLang="en-US" sz="3600" dirty="0">
                <a:latin typeface="+mj-lt"/>
              </a:rPr>
              <a:t>, B</a:t>
            </a:r>
            <a:r>
              <a:rPr lang="pl-PL" altLang="en-US" sz="3600" dirty="0">
                <a:latin typeface="+mj-lt"/>
              </a:rPr>
              <a:t>runel University</a:t>
            </a:r>
            <a:endParaRPr lang="en-GB" altLang="en-US" sz="3600" dirty="0">
              <a:latin typeface="+mj-lt"/>
            </a:endParaRPr>
          </a:p>
          <a:p>
            <a:pPr marR="0" algn="l" eaLnBrk="1" hangingPunct="1"/>
            <a:endParaRPr lang="pl-PL" altLang="en-US" sz="2000" i="1" dirty="0">
              <a:solidFill>
                <a:srgbClr val="FFFF00"/>
              </a:solidFill>
            </a:endParaRPr>
          </a:p>
        </p:txBody>
      </p:sp>
      <p:sp>
        <p:nvSpPr>
          <p:cNvPr id="5123" name="Text Box 15">
            <a:extLst>
              <a:ext uri="{FF2B5EF4-FFF2-40B4-BE49-F238E27FC236}">
                <a16:creationId xmlns:a16="http://schemas.microsoft.com/office/drawing/2014/main" id="{F6A5C052-0C16-4E23-BC5D-60B1E9545D17}"/>
              </a:ext>
            </a:extLst>
          </p:cNvPr>
          <p:cNvSpPr txBox="1">
            <a:spLocks noChangeArrowheads="1"/>
          </p:cNvSpPr>
          <p:nvPr/>
        </p:nvSpPr>
        <p:spPr bwMode="auto">
          <a:xfrm>
            <a:off x="3870325" y="1719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5124" name="Rectangle 5">
            <a:extLst>
              <a:ext uri="{FF2B5EF4-FFF2-40B4-BE49-F238E27FC236}">
                <a16:creationId xmlns:a16="http://schemas.microsoft.com/office/drawing/2014/main" id="{E9415985-27D8-40AF-BAA4-69028F37B2B7}"/>
              </a:ext>
            </a:extLst>
          </p:cNvPr>
          <p:cNvSpPr>
            <a:spLocks noChangeArrowheads="1"/>
          </p:cNvSpPr>
          <p:nvPr/>
        </p:nvSpPr>
        <p:spPr bwMode="auto">
          <a:xfrm>
            <a:off x="446088" y="1015550"/>
            <a:ext cx="8012112" cy="409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2352"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l">
              <a:spcAft>
                <a:spcPts val="0"/>
              </a:spcAft>
              <a:buNone/>
            </a:pPr>
            <a:endParaRPr lang="en-GB" sz="3200" b="1" i="0" dirty="0">
              <a:effectLst/>
              <a:latin typeface="Calibri" panose="020F0502020204030204" pitchFamily="34" charset="0"/>
            </a:endParaRPr>
          </a:p>
          <a:p>
            <a:pPr algn="l">
              <a:buNone/>
            </a:pPr>
            <a:r>
              <a:rPr lang="en-GB" sz="3600" b="1" i="0" dirty="0">
                <a:solidFill>
                  <a:srgbClr val="111111"/>
                </a:solidFill>
                <a:effectLst/>
                <a:latin typeface="Inter UI Bold"/>
                <a:hlinkClick r:id="rId3"/>
              </a:rPr>
              <a:t>Recent developments in the use of </a:t>
            </a:r>
            <a:r>
              <a:rPr lang="en-GB" sz="3600" b="1" i="1" dirty="0">
                <a:solidFill>
                  <a:srgbClr val="111111"/>
                </a:solidFill>
                <a:effectLst/>
                <a:latin typeface="Inter UI Bold"/>
                <a:hlinkClick r:id="rId3"/>
              </a:rPr>
              <a:t>maths e.g.</a:t>
            </a:r>
            <a:endParaRPr lang="en-GB" sz="3600" b="1" i="1" dirty="0">
              <a:solidFill>
                <a:srgbClr val="111111"/>
              </a:solidFill>
              <a:effectLst/>
              <a:latin typeface="Inter UI Bold"/>
            </a:endParaRPr>
          </a:p>
          <a:p>
            <a:pPr algn="l">
              <a:buNone/>
            </a:pPr>
            <a:r>
              <a:rPr lang="en-GB" sz="3600" b="1" i="0" dirty="0">
                <a:effectLst/>
                <a:latin typeface="Calibri" panose="020F0502020204030204" pitchFamily="34" charset="0"/>
              </a:rPr>
              <a:t>– using e-assessment in the </a:t>
            </a:r>
            <a:r>
              <a:rPr lang="en-GB" sz="4800" b="1" i="0" dirty="0">
                <a:solidFill>
                  <a:srgbClr val="FFFF00"/>
                </a:solidFill>
                <a:effectLst/>
                <a:latin typeface="Calibri" panose="020F0502020204030204" pitchFamily="34" charset="0"/>
              </a:rPr>
              <a:t>learning process</a:t>
            </a:r>
            <a:endParaRPr lang="en-GB" sz="4800" b="1" i="0" dirty="0">
              <a:solidFill>
                <a:srgbClr val="FFFF00"/>
              </a:solidFill>
              <a:effectLst/>
              <a:latin typeface="Inter UI Bold"/>
            </a:endParaRPr>
          </a:p>
          <a:p>
            <a:pPr>
              <a:spcBef>
                <a:spcPct val="0"/>
              </a:spcBef>
              <a:buClrTx/>
              <a:buSzTx/>
              <a:buFontTx/>
              <a:buNone/>
            </a:pPr>
            <a:endParaRPr lang="en-GB" altLang="en-US" sz="3600" dirty="0">
              <a:latin typeface="Arial" panose="020B0604020202020204" pitchFamily="34" charset="0"/>
            </a:endParaRPr>
          </a:p>
        </p:txBody>
      </p:sp>
    </p:spTree>
  </p:cSld>
  <p:clrMapOvr>
    <a:masterClrMapping/>
  </p:clrMapOvr>
  <p:transition advTm="3170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D9F072-6A80-4557-A4F6-CF32B1FCE25E}"/>
              </a:ext>
            </a:extLst>
          </p:cNvPr>
          <p:cNvSpPr txBox="1"/>
          <p:nvPr/>
        </p:nvSpPr>
        <p:spPr>
          <a:xfrm>
            <a:off x="1259632" y="397875"/>
            <a:ext cx="5673348" cy="646331"/>
          </a:xfrm>
          <a:prstGeom prst="rect">
            <a:avLst/>
          </a:prstGeom>
          <a:noFill/>
        </p:spPr>
        <p:txBody>
          <a:bodyPr wrap="none" rtlCol="0">
            <a:spAutoFit/>
          </a:bodyPr>
          <a:lstStyle/>
          <a:p>
            <a:r>
              <a:rPr lang="en-GB" sz="3600" dirty="0"/>
              <a:t>What should happen next?</a:t>
            </a:r>
          </a:p>
        </p:txBody>
      </p:sp>
      <p:sp>
        <p:nvSpPr>
          <p:cNvPr id="4" name="TextBox 3">
            <a:extLst>
              <a:ext uri="{FF2B5EF4-FFF2-40B4-BE49-F238E27FC236}">
                <a16:creationId xmlns:a16="http://schemas.microsoft.com/office/drawing/2014/main" id="{79D1CB86-A5A8-461B-B224-99012C4F21F1}"/>
              </a:ext>
            </a:extLst>
          </p:cNvPr>
          <p:cNvSpPr txBox="1"/>
          <p:nvPr/>
        </p:nvSpPr>
        <p:spPr>
          <a:xfrm>
            <a:off x="395536" y="2015908"/>
            <a:ext cx="7883834" cy="1015663"/>
          </a:xfrm>
          <a:prstGeom prst="rect">
            <a:avLst/>
          </a:prstGeom>
          <a:noFill/>
        </p:spPr>
        <p:txBody>
          <a:bodyPr wrap="square" rtlCol="0">
            <a:spAutoFit/>
          </a:bodyPr>
          <a:lstStyle/>
          <a:p>
            <a:r>
              <a:rPr lang="en-GB" sz="6000" dirty="0"/>
              <a:t>A taxonomy of errors!</a:t>
            </a:r>
          </a:p>
        </p:txBody>
      </p:sp>
      <p:sp>
        <p:nvSpPr>
          <p:cNvPr id="9" name="TextBox 8">
            <a:extLst>
              <a:ext uri="{FF2B5EF4-FFF2-40B4-BE49-F238E27FC236}">
                <a16:creationId xmlns:a16="http://schemas.microsoft.com/office/drawing/2014/main" id="{8FCD117A-1ACF-422D-85D5-6E28FDA02757}"/>
              </a:ext>
            </a:extLst>
          </p:cNvPr>
          <p:cNvSpPr txBox="1"/>
          <p:nvPr/>
        </p:nvSpPr>
        <p:spPr>
          <a:xfrm>
            <a:off x="173633" y="4833156"/>
            <a:ext cx="8772081" cy="1200329"/>
          </a:xfrm>
          <a:prstGeom prst="rect">
            <a:avLst/>
          </a:prstGeom>
          <a:noFill/>
        </p:spPr>
        <p:txBody>
          <a:bodyPr wrap="none" rtlCol="0">
            <a:spAutoFit/>
          </a:bodyPr>
          <a:lstStyle/>
          <a:p>
            <a:r>
              <a:rPr lang="en-GB" dirty="0">
                <a:solidFill>
                  <a:srgbClr val="FFFFFF"/>
                </a:solidFill>
              </a:rPr>
              <a:t>See </a:t>
            </a:r>
            <a:r>
              <a:rPr lang="en-GB" b="1" i="0" dirty="0">
                <a:solidFill>
                  <a:srgbClr val="FFFFFF"/>
                </a:solidFill>
                <a:effectLst/>
                <a:latin typeface="Merriweather"/>
              </a:rPr>
              <a:t>Effective computer-aided assessment of mathematics; principles, practice and results</a:t>
            </a:r>
          </a:p>
          <a:p>
            <a:r>
              <a:rPr lang="en-GB" b="0" i="1" dirty="0">
                <a:solidFill>
                  <a:srgbClr val="FFFFFF"/>
                </a:solidFill>
                <a:effectLst/>
                <a:latin typeface="Source Sans Pro" panose="020B0503030403020204" pitchFamily="34" charset="0"/>
              </a:rPr>
              <a:t>Teaching Mathematics and its Applications</a:t>
            </a:r>
            <a:r>
              <a:rPr lang="en-GB" b="0" i="0" dirty="0">
                <a:solidFill>
                  <a:srgbClr val="FFFFFF"/>
                </a:solidFill>
                <a:effectLst/>
                <a:latin typeface="Source Sans Pro" panose="020B0503030403020204" pitchFamily="34" charset="0"/>
              </a:rPr>
              <a:t>, Volume 34, Issue 3, September 2015, </a:t>
            </a:r>
          </a:p>
          <a:p>
            <a:r>
              <a:rPr lang="en-GB" b="0" i="0" u="none" strike="noStrike" dirty="0">
                <a:solidFill>
                  <a:srgbClr val="006FB7"/>
                </a:solidFill>
                <a:effectLst/>
                <a:latin typeface="Source Sans Pro" panose="020B0503030403020204" pitchFamily="34" charset="0"/>
                <a:hlinkClick r:id="rId2"/>
              </a:rPr>
              <a:t>https://doi.org/10.1093/teamat/hrv012</a:t>
            </a:r>
            <a:endParaRPr lang="en-GB" b="1" i="0" dirty="0">
              <a:solidFill>
                <a:srgbClr val="2A2A2A"/>
              </a:solidFill>
              <a:effectLst/>
              <a:latin typeface="Merriweather"/>
            </a:endParaRPr>
          </a:p>
          <a:p>
            <a:endParaRPr lang="en-GB" dirty="0"/>
          </a:p>
        </p:txBody>
      </p:sp>
    </p:spTree>
    <p:extLst>
      <p:ext uri="{BB962C8B-B14F-4D97-AF65-F5344CB8AC3E}">
        <p14:creationId xmlns:p14="http://schemas.microsoft.com/office/powerpoint/2010/main" val="49432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D1DF74C0-9794-432E-B878-96B74B207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159"/>
          <a:stretch>
            <a:fillRect/>
          </a:stretch>
        </p:blipFill>
        <p:spPr>
          <a:xfrm>
            <a:off x="0" y="0"/>
            <a:ext cx="9115425"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TextBox 3">
            <a:extLst>
              <a:ext uri="{FF2B5EF4-FFF2-40B4-BE49-F238E27FC236}">
                <a16:creationId xmlns:a16="http://schemas.microsoft.com/office/drawing/2014/main" id="{DE789BC6-4E9A-472E-A14F-5B9C951B9B4D}"/>
              </a:ext>
            </a:extLst>
          </p:cNvPr>
          <p:cNvSpPr txBox="1">
            <a:spLocks noChangeArrowheads="1"/>
          </p:cNvSpPr>
          <p:nvPr/>
        </p:nvSpPr>
        <p:spPr bwMode="auto">
          <a:xfrm>
            <a:off x="2555875" y="3752850"/>
            <a:ext cx="6396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3200">
                <a:solidFill>
                  <a:schemeClr val="bg1"/>
                </a:solidFill>
                <a:latin typeface="Arial" panose="020B0604020202020204" pitchFamily="34" charset="0"/>
              </a:rPr>
              <a:t>Reverse engineering</a:t>
            </a:r>
          </a:p>
          <a:p>
            <a:pPr eaLnBrk="1" hangingPunct="1">
              <a:spcBef>
                <a:spcPct val="0"/>
              </a:spcBef>
              <a:buClrTx/>
              <a:buSzTx/>
              <a:buFontTx/>
              <a:buNone/>
            </a:pPr>
            <a:r>
              <a:rPr lang="en-GB" altLang="en-US" sz="3200">
                <a:solidFill>
                  <a:schemeClr val="bg1"/>
                </a:solidFill>
                <a:latin typeface="Arial" panose="020B0604020202020204" pitchFamily="34" charset="0"/>
              </a:rPr>
              <a:t>But do we want them to do this?</a:t>
            </a:r>
          </a:p>
          <a:p>
            <a:pPr eaLnBrk="1" hangingPunct="1">
              <a:spcBef>
                <a:spcPct val="0"/>
              </a:spcBef>
              <a:buClrTx/>
              <a:buSzTx/>
              <a:buFontTx/>
              <a:buNone/>
            </a:pPr>
            <a:r>
              <a:rPr lang="en-GB" altLang="en-US" sz="3200">
                <a:solidFill>
                  <a:schemeClr val="bg1"/>
                </a:solidFill>
                <a:latin typeface="Arial" panose="020B0604020202020204" pitchFamily="34" charset="0"/>
              </a:rPr>
              <a:t>Will they use Wolfram alpha? Yep!</a:t>
            </a:r>
          </a:p>
        </p:txBody>
      </p:sp>
    </p:spTree>
  </p:cSld>
  <p:clrMapOvr>
    <a:masterClrMapping/>
  </p:clrMapOvr>
  <mc:AlternateContent xmlns:mc="http://schemas.openxmlformats.org/markup-compatibility/2006" xmlns:p14="http://schemas.microsoft.com/office/powerpoint/2010/main">
    <mc:Choice Requires="p14">
      <p:transition spd="slow" p14:dur="2000" advTm="31111"/>
    </mc:Choice>
    <mc:Fallback xmlns="">
      <p:transition spd="slow" advTm="311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51727A-E8FD-48C4-B426-DBFF05A65C80}"/>
              </a:ext>
            </a:extLst>
          </p:cNvPr>
          <p:cNvPicPr>
            <a:picLocks noGrp="1" noChangeAspect="1"/>
          </p:cNvPicPr>
          <p:nvPr>
            <p:ph idx="1"/>
          </p:nvPr>
        </p:nvPicPr>
        <p:blipFill>
          <a:blip r:embed="rId2"/>
          <a:stretch>
            <a:fillRect/>
          </a:stretch>
        </p:blipFill>
        <p:spPr>
          <a:xfrm>
            <a:off x="10152" y="0"/>
            <a:ext cx="5611347" cy="4389437"/>
          </a:xfrm>
          <a:prstGeom prst="rect">
            <a:avLst/>
          </a:prstGeom>
        </p:spPr>
      </p:pic>
      <p:pic>
        <p:nvPicPr>
          <p:cNvPr id="8" name="Picture 7">
            <a:extLst>
              <a:ext uri="{FF2B5EF4-FFF2-40B4-BE49-F238E27FC236}">
                <a16:creationId xmlns:a16="http://schemas.microsoft.com/office/drawing/2014/main" id="{FD93A0D0-A5DE-4AE9-87E9-EAFBE6F155D7}"/>
              </a:ext>
            </a:extLst>
          </p:cNvPr>
          <p:cNvPicPr>
            <a:picLocks noChangeAspect="1"/>
          </p:cNvPicPr>
          <p:nvPr/>
        </p:nvPicPr>
        <p:blipFill>
          <a:blip r:embed="rId3"/>
          <a:stretch>
            <a:fillRect/>
          </a:stretch>
        </p:blipFill>
        <p:spPr>
          <a:xfrm>
            <a:off x="4295840" y="3212976"/>
            <a:ext cx="4659708" cy="3645024"/>
          </a:xfrm>
          <a:prstGeom prst="rect">
            <a:avLst/>
          </a:prstGeom>
        </p:spPr>
      </p:pic>
      <p:sp>
        <p:nvSpPr>
          <p:cNvPr id="9" name="TextBox 8">
            <a:extLst>
              <a:ext uri="{FF2B5EF4-FFF2-40B4-BE49-F238E27FC236}">
                <a16:creationId xmlns:a16="http://schemas.microsoft.com/office/drawing/2014/main" id="{BBCCC6CF-1002-4946-BEA6-1807B753711D}"/>
              </a:ext>
            </a:extLst>
          </p:cNvPr>
          <p:cNvSpPr txBox="1"/>
          <p:nvPr/>
        </p:nvSpPr>
        <p:spPr>
          <a:xfrm>
            <a:off x="287524" y="4425752"/>
            <a:ext cx="3238194" cy="646331"/>
          </a:xfrm>
          <a:prstGeom prst="rect">
            <a:avLst/>
          </a:prstGeom>
          <a:noFill/>
        </p:spPr>
        <p:txBody>
          <a:bodyPr wrap="square" rtlCol="0">
            <a:spAutoFit/>
          </a:bodyPr>
          <a:lstStyle/>
          <a:p>
            <a:r>
              <a:rPr lang="en-GB" dirty="0"/>
              <a:t>Question - parameters</a:t>
            </a:r>
          </a:p>
          <a:p>
            <a:r>
              <a:rPr lang="en-GB" dirty="0"/>
              <a:t>all randomised</a:t>
            </a:r>
          </a:p>
        </p:txBody>
      </p:sp>
      <p:sp>
        <p:nvSpPr>
          <p:cNvPr id="10" name="TextBox 9">
            <a:extLst>
              <a:ext uri="{FF2B5EF4-FFF2-40B4-BE49-F238E27FC236}">
                <a16:creationId xmlns:a16="http://schemas.microsoft.com/office/drawing/2014/main" id="{9363019A-704F-4C37-BF2D-2B03EA065348}"/>
              </a:ext>
            </a:extLst>
          </p:cNvPr>
          <p:cNvSpPr txBox="1"/>
          <p:nvPr/>
        </p:nvSpPr>
        <p:spPr>
          <a:xfrm>
            <a:off x="6081127" y="2387258"/>
            <a:ext cx="2448272" cy="646331"/>
          </a:xfrm>
          <a:prstGeom prst="rect">
            <a:avLst/>
          </a:prstGeom>
          <a:noFill/>
        </p:spPr>
        <p:txBody>
          <a:bodyPr wrap="square" rtlCol="0">
            <a:spAutoFit/>
          </a:bodyPr>
          <a:lstStyle/>
          <a:p>
            <a:r>
              <a:rPr lang="en-GB" dirty="0"/>
              <a:t>Feedback </a:t>
            </a:r>
          </a:p>
          <a:p>
            <a:r>
              <a:rPr lang="en-GB" dirty="0"/>
              <a:t>same randomisation</a:t>
            </a:r>
          </a:p>
        </p:txBody>
      </p:sp>
      <p:sp>
        <p:nvSpPr>
          <p:cNvPr id="2" name="TextBox 1">
            <a:extLst>
              <a:ext uri="{FF2B5EF4-FFF2-40B4-BE49-F238E27FC236}">
                <a16:creationId xmlns:a16="http://schemas.microsoft.com/office/drawing/2014/main" id="{9E25E808-6D27-4A36-B4F2-CDAE5A23ADBE}"/>
              </a:ext>
            </a:extLst>
          </p:cNvPr>
          <p:cNvSpPr txBox="1"/>
          <p:nvPr/>
        </p:nvSpPr>
        <p:spPr>
          <a:xfrm>
            <a:off x="431540" y="5481228"/>
            <a:ext cx="3147015" cy="646331"/>
          </a:xfrm>
          <a:prstGeom prst="rect">
            <a:avLst/>
          </a:prstGeom>
          <a:noFill/>
        </p:spPr>
        <p:txBody>
          <a:bodyPr wrap="none" rtlCol="0">
            <a:spAutoFit/>
          </a:bodyPr>
          <a:lstStyle/>
          <a:p>
            <a:r>
              <a:rPr lang="en-GB" dirty="0">
                <a:solidFill>
                  <a:srgbClr val="FFFF00"/>
                </a:solidFill>
              </a:rPr>
              <a:t>Students mimic the feedback</a:t>
            </a:r>
          </a:p>
          <a:p>
            <a:r>
              <a:rPr lang="en-GB" dirty="0">
                <a:solidFill>
                  <a:srgbClr val="FFFF00"/>
                </a:solidFill>
              </a:rPr>
              <a:t>in exam scripts</a:t>
            </a:r>
          </a:p>
        </p:txBody>
      </p:sp>
    </p:spTree>
  </p:cSld>
  <p:clrMapOvr>
    <a:masterClrMapping/>
  </p:clrMapOvr>
  <mc:AlternateContent xmlns:mc="http://schemas.openxmlformats.org/markup-compatibility/2006" xmlns:p14="http://schemas.microsoft.com/office/powerpoint/2010/main">
    <mc:Choice Requires="p14">
      <p:transition spd="slow" p14:dur="2000" advTm="31323"/>
    </mc:Choice>
    <mc:Fallback xmlns="">
      <p:transition spd="slow" advTm="313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C2E5AC14-206C-410D-8CBD-217C866F0E77}"/>
              </a:ext>
            </a:extLst>
          </p:cNvPr>
          <p:cNvSpPr>
            <a:spLocks noGrp="1"/>
          </p:cNvSpPr>
          <p:nvPr>
            <p:ph type="title"/>
          </p:nvPr>
        </p:nvSpPr>
        <p:spPr>
          <a:xfrm>
            <a:off x="5543550" y="225425"/>
            <a:ext cx="3384550" cy="1143000"/>
          </a:xfrm>
        </p:spPr>
        <p:txBody>
          <a:bodyPr/>
          <a:lstStyle/>
          <a:p>
            <a:pPr eaLnBrk="1" hangingPunct="1"/>
            <a:r>
              <a:rPr lang="en-GB" altLang="en-US" sz="4000">
                <a:solidFill>
                  <a:schemeClr val="tx1"/>
                </a:solidFill>
              </a:rPr>
              <a:t>Preferable?</a:t>
            </a:r>
            <a:br>
              <a:rPr lang="en-GB" altLang="en-US" sz="4000">
                <a:solidFill>
                  <a:schemeClr val="tx1"/>
                </a:solidFill>
              </a:rPr>
            </a:br>
            <a:r>
              <a:rPr lang="en-GB" altLang="en-US" sz="4000">
                <a:solidFill>
                  <a:schemeClr val="tx1"/>
                </a:solidFill>
              </a:rPr>
              <a:t>TF(U) question</a:t>
            </a:r>
          </a:p>
        </p:txBody>
      </p:sp>
      <p:sp>
        <p:nvSpPr>
          <p:cNvPr id="20483" name="Content Placeholder 7">
            <a:extLst>
              <a:ext uri="{FF2B5EF4-FFF2-40B4-BE49-F238E27FC236}">
                <a16:creationId xmlns:a16="http://schemas.microsoft.com/office/drawing/2014/main" id="{9F89A6F7-8AE2-4191-AF9F-38F53901FC67}"/>
              </a:ext>
            </a:extLst>
          </p:cNvPr>
          <p:cNvSpPr>
            <a:spLocks noGrp="1"/>
          </p:cNvSpPr>
          <p:nvPr>
            <p:ph idx="1"/>
          </p:nvPr>
        </p:nvSpPr>
        <p:spPr>
          <a:xfrm>
            <a:off x="5786438" y="1557338"/>
            <a:ext cx="3141662" cy="4476750"/>
          </a:xfrm>
        </p:spPr>
        <p:txBody>
          <a:bodyPr/>
          <a:lstStyle/>
          <a:p>
            <a:pPr eaLnBrk="1" hangingPunct="1"/>
            <a:r>
              <a:rPr lang="en-GB" altLang="en-US" dirty="0"/>
              <a:t>Tests understanding (I think …)</a:t>
            </a:r>
          </a:p>
          <a:p>
            <a:pPr eaLnBrk="1" hangingPunct="1"/>
            <a:r>
              <a:rPr lang="en-GB" altLang="en-US" dirty="0"/>
              <a:t>This question context (not fully shown) makes it clear that k &gt; 0</a:t>
            </a:r>
          </a:p>
          <a:p>
            <a:pPr eaLnBrk="1" hangingPunct="1"/>
            <a:r>
              <a:rPr lang="en-GB" altLang="en-US" dirty="0"/>
              <a:t>What if k, R or S &lt; 0 ? Very much harder!</a:t>
            </a:r>
          </a:p>
        </p:txBody>
      </p:sp>
      <p:pic>
        <p:nvPicPr>
          <p:cNvPr id="20484" name="Picture 2">
            <a:extLst>
              <a:ext uri="{FF2B5EF4-FFF2-40B4-BE49-F238E27FC236}">
                <a16:creationId xmlns:a16="http://schemas.microsoft.com/office/drawing/2014/main" id="{2D307B25-224A-4D1B-B2E9-6BC693DEE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706" r="57426" b="17235"/>
          <a:stretch>
            <a:fillRect/>
          </a:stretch>
        </p:blipFill>
        <p:spPr bwMode="auto">
          <a:xfrm>
            <a:off x="250825" y="1381125"/>
            <a:ext cx="5191125"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6863"/>
    </mc:Choice>
    <mc:Fallback xmlns="">
      <p:transition spd="slow" advTm="2686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4A551D2-4381-4BA5-B32E-EC743AB29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8DB868-9D59-41E5-8106-194E0240ACC5}"/>
              </a:ext>
            </a:extLst>
          </p:cNvPr>
          <p:cNvSpPr txBox="1"/>
          <p:nvPr/>
        </p:nvSpPr>
        <p:spPr>
          <a:xfrm>
            <a:off x="6948264" y="2924944"/>
            <a:ext cx="1980220" cy="646331"/>
          </a:xfrm>
          <a:prstGeom prst="rect">
            <a:avLst/>
          </a:prstGeom>
          <a:noFill/>
        </p:spPr>
        <p:txBody>
          <a:bodyPr wrap="square" rtlCol="0">
            <a:spAutoFit/>
          </a:bodyPr>
          <a:lstStyle/>
          <a:p>
            <a:r>
              <a:rPr lang="en-GB" dirty="0">
                <a:solidFill>
                  <a:srgbClr val="FF0000"/>
                </a:solidFill>
              </a:rPr>
              <a:t>Could use in breakout rooms?</a:t>
            </a:r>
          </a:p>
        </p:txBody>
      </p:sp>
    </p:spTree>
  </p:cSld>
  <p:clrMapOvr>
    <a:masterClrMapping/>
  </p:clrMapOvr>
  <mc:AlternateContent xmlns:mc="http://schemas.openxmlformats.org/markup-compatibility/2006" xmlns:p14="http://schemas.microsoft.com/office/powerpoint/2010/main">
    <mc:Choice Requires="p14">
      <p:transition spd="slow" p14:dur="2000" advTm="47972"/>
    </mc:Choice>
    <mc:Fallback xmlns="">
      <p:transition spd="slow" advTm="4797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DA65C-B3C0-4C74-B3D5-223A319478D2}"/>
              </a:ext>
            </a:extLst>
          </p:cNvPr>
          <p:cNvSpPr>
            <a:spLocks noGrp="1"/>
          </p:cNvSpPr>
          <p:nvPr>
            <p:ph type="title"/>
          </p:nvPr>
        </p:nvSpPr>
        <p:spPr>
          <a:xfrm>
            <a:off x="0" y="0"/>
            <a:ext cx="9144000" cy="1592796"/>
          </a:xfrm>
          <a:ln>
            <a:miter lim="800000"/>
            <a:headEnd/>
            <a:tailEnd/>
          </a:ln>
        </p:spPr>
        <p:txBody>
          <a:bodyPr>
            <a:noAutofit/>
          </a:bodyPr>
          <a:lstStyle/>
          <a:p>
            <a:pPr algn="ctr" eaLnBrk="1" hangingPunct="1">
              <a:defRPr/>
            </a:pPr>
            <a:r>
              <a:rPr lang="en-GB" sz="4800" dirty="0">
                <a:solidFill>
                  <a:schemeClr val="tx1"/>
                </a:solidFill>
              </a:rPr>
              <a:t>A statistics question </a:t>
            </a:r>
            <a:br>
              <a:rPr lang="en-GB" sz="4800" dirty="0">
                <a:solidFill>
                  <a:schemeClr val="tx1"/>
                </a:solidFill>
              </a:rPr>
            </a:br>
            <a:r>
              <a:rPr lang="en-GB" sz="4800" dirty="0">
                <a:solidFill>
                  <a:schemeClr val="tx1"/>
                </a:solidFill>
              </a:rPr>
              <a:t>- tables, tools or formula?</a:t>
            </a:r>
          </a:p>
        </p:txBody>
      </p:sp>
      <p:pic>
        <p:nvPicPr>
          <p:cNvPr id="26627" name="Picture 3">
            <a:extLst>
              <a:ext uri="{FF2B5EF4-FFF2-40B4-BE49-F238E27FC236}">
                <a16:creationId xmlns:a16="http://schemas.microsoft.com/office/drawing/2014/main" id="{80C21BFC-48CE-4180-9DFB-7C880736F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592263"/>
            <a:ext cx="8315325"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20681"/>
    </mc:Choice>
    <mc:Fallback xmlns="">
      <p:transition spd="slow" advTm="2068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DA65C-B3C0-4C74-B3D5-223A319478D2}"/>
              </a:ext>
            </a:extLst>
          </p:cNvPr>
          <p:cNvSpPr>
            <a:spLocks noGrp="1"/>
          </p:cNvSpPr>
          <p:nvPr>
            <p:ph type="title"/>
          </p:nvPr>
        </p:nvSpPr>
        <p:spPr>
          <a:xfrm>
            <a:off x="0" y="0"/>
            <a:ext cx="9144000" cy="1592796"/>
          </a:xfrm>
          <a:ln>
            <a:miter lim="800000"/>
            <a:headEnd/>
            <a:tailEnd/>
          </a:ln>
        </p:spPr>
        <p:txBody>
          <a:bodyPr>
            <a:noAutofit/>
          </a:bodyPr>
          <a:lstStyle/>
          <a:p>
            <a:pPr algn="ctr" eaLnBrk="1" hangingPunct="1">
              <a:defRPr/>
            </a:pPr>
            <a:r>
              <a:rPr lang="en-GB" sz="4800" dirty="0">
                <a:solidFill>
                  <a:schemeClr val="tx1"/>
                </a:solidFill>
              </a:rPr>
              <a:t>A logic question – more straightforward?</a:t>
            </a:r>
          </a:p>
        </p:txBody>
      </p:sp>
      <p:pic>
        <p:nvPicPr>
          <p:cNvPr id="3" name="Picture 2">
            <a:extLst>
              <a:ext uri="{FF2B5EF4-FFF2-40B4-BE49-F238E27FC236}">
                <a16:creationId xmlns:a16="http://schemas.microsoft.com/office/drawing/2014/main" id="{618EBBCB-0840-484B-8750-D25439019410}"/>
              </a:ext>
            </a:extLst>
          </p:cNvPr>
          <p:cNvPicPr>
            <a:picLocks noChangeAspect="1"/>
          </p:cNvPicPr>
          <p:nvPr/>
        </p:nvPicPr>
        <p:blipFill rotWithShape="1">
          <a:blip r:embed="rId2"/>
          <a:srcRect r="28690"/>
          <a:stretch/>
        </p:blipFill>
        <p:spPr>
          <a:xfrm>
            <a:off x="845840" y="1592796"/>
            <a:ext cx="7452320" cy="5143500"/>
          </a:xfrm>
          <a:prstGeom prst="rect">
            <a:avLst/>
          </a:prstGeom>
        </p:spPr>
      </p:pic>
    </p:spTree>
    <p:extLst>
      <p:ext uri="{BB962C8B-B14F-4D97-AF65-F5344CB8AC3E}">
        <p14:creationId xmlns:p14="http://schemas.microsoft.com/office/powerpoint/2010/main" val="1047479730"/>
      </p:ext>
    </p:extLst>
  </p:cSld>
  <p:clrMapOvr>
    <a:masterClrMapping/>
  </p:clrMapOvr>
  <mc:AlternateContent xmlns:mc="http://schemas.openxmlformats.org/markup-compatibility/2006" xmlns:p14="http://schemas.microsoft.com/office/powerpoint/2010/main">
    <mc:Choice Requires="p14">
      <p:transition spd="slow" p14:dur="2000" advTm="20681"/>
    </mc:Choice>
    <mc:Fallback xmlns="">
      <p:transition spd="slow" advTm="2068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DA65C-B3C0-4C74-B3D5-223A319478D2}"/>
              </a:ext>
            </a:extLst>
          </p:cNvPr>
          <p:cNvSpPr>
            <a:spLocks noGrp="1"/>
          </p:cNvSpPr>
          <p:nvPr>
            <p:ph type="title"/>
          </p:nvPr>
        </p:nvSpPr>
        <p:spPr>
          <a:xfrm>
            <a:off x="0" y="0"/>
            <a:ext cx="9144000" cy="1052736"/>
          </a:xfrm>
          <a:ln>
            <a:miter lim="800000"/>
            <a:headEnd/>
            <a:tailEnd/>
          </a:ln>
        </p:spPr>
        <p:txBody>
          <a:bodyPr>
            <a:noAutofit/>
          </a:bodyPr>
          <a:lstStyle/>
          <a:p>
            <a:pPr algn="ctr" eaLnBrk="1" hangingPunct="1">
              <a:defRPr/>
            </a:pPr>
            <a:r>
              <a:rPr lang="en-GB" sz="4800" dirty="0">
                <a:solidFill>
                  <a:schemeClr val="tx1"/>
                </a:solidFill>
              </a:rPr>
              <a:t>A new question type</a:t>
            </a:r>
          </a:p>
        </p:txBody>
      </p:sp>
      <p:pic>
        <p:nvPicPr>
          <p:cNvPr id="3" name="Picture 2">
            <a:extLst>
              <a:ext uri="{FF2B5EF4-FFF2-40B4-BE49-F238E27FC236}">
                <a16:creationId xmlns:a16="http://schemas.microsoft.com/office/drawing/2014/main" id="{9644F6C8-8F52-42DD-A081-B573CF426BE9}"/>
              </a:ext>
            </a:extLst>
          </p:cNvPr>
          <p:cNvPicPr>
            <a:picLocks noChangeAspect="1"/>
          </p:cNvPicPr>
          <p:nvPr/>
        </p:nvPicPr>
        <p:blipFill rotWithShape="1">
          <a:blip r:embed="rId2"/>
          <a:srcRect t="19907" r="54331" b="17705"/>
          <a:stretch/>
        </p:blipFill>
        <p:spPr>
          <a:xfrm>
            <a:off x="0" y="1232756"/>
            <a:ext cx="5453307" cy="3996445"/>
          </a:xfrm>
          <a:prstGeom prst="rect">
            <a:avLst/>
          </a:prstGeom>
        </p:spPr>
      </p:pic>
      <p:pic>
        <p:nvPicPr>
          <p:cNvPr id="6" name="Picture 5">
            <a:extLst>
              <a:ext uri="{FF2B5EF4-FFF2-40B4-BE49-F238E27FC236}">
                <a16:creationId xmlns:a16="http://schemas.microsoft.com/office/drawing/2014/main" id="{7D9E590C-861E-4C82-BB36-2F9D9A524E31}"/>
              </a:ext>
            </a:extLst>
          </p:cNvPr>
          <p:cNvPicPr>
            <a:picLocks noChangeAspect="1"/>
          </p:cNvPicPr>
          <p:nvPr/>
        </p:nvPicPr>
        <p:blipFill rotWithShape="1">
          <a:blip r:embed="rId3"/>
          <a:srcRect t="21375" r="43700"/>
          <a:stretch/>
        </p:blipFill>
        <p:spPr>
          <a:xfrm>
            <a:off x="4175956" y="2132856"/>
            <a:ext cx="5148064" cy="4432907"/>
          </a:xfrm>
          <a:prstGeom prst="rect">
            <a:avLst/>
          </a:prstGeom>
        </p:spPr>
      </p:pic>
      <p:sp>
        <p:nvSpPr>
          <p:cNvPr id="8" name="TextBox 7">
            <a:extLst>
              <a:ext uri="{FF2B5EF4-FFF2-40B4-BE49-F238E27FC236}">
                <a16:creationId xmlns:a16="http://schemas.microsoft.com/office/drawing/2014/main" id="{5A3196D6-F822-493D-9E55-4827E5D7C61B}"/>
              </a:ext>
            </a:extLst>
          </p:cNvPr>
          <p:cNvSpPr txBox="1"/>
          <p:nvPr/>
        </p:nvSpPr>
        <p:spPr>
          <a:xfrm>
            <a:off x="107504" y="5409221"/>
            <a:ext cx="3744416" cy="1200329"/>
          </a:xfrm>
          <a:prstGeom prst="rect">
            <a:avLst/>
          </a:prstGeom>
          <a:noFill/>
        </p:spPr>
        <p:txBody>
          <a:bodyPr wrap="square" rtlCol="0">
            <a:spAutoFit/>
          </a:bodyPr>
          <a:lstStyle/>
          <a:p>
            <a:r>
              <a:rPr lang="en-GB" sz="2400" dirty="0">
                <a:solidFill>
                  <a:srgbClr val="FFFF00"/>
                </a:solidFill>
              </a:rPr>
              <a:t>In the question test, MUST can be replaced by ‘may’, ‘must not’</a:t>
            </a:r>
          </a:p>
        </p:txBody>
      </p:sp>
      <p:sp>
        <p:nvSpPr>
          <p:cNvPr id="7" name="Rectangle 6">
            <a:extLst>
              <a:ext uri="{FF2B5EF4-FFF2-40B4-BE49-F238E27FC236}">
                <a16:creationId xmlns:a16="http://schemas.microsoft.com/office/drawing/2014/main" id="{390552DA-0A47-4DA1-B49C-4D3ADB90D5DE}"/>
              </a:ext>
            </a:extLst>
          </p:cNvPr>
          <p:cNvSpPr/>
          <p:nvPr/>
        </p:nvSpPr>
        <p:spPr>
          <a:xfrm>
            <a:off x="1835696" y="1628799"/>
            <a:ext cx="360040" cy="288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5732961"/>
      </p:ext>
    </p:extLst>
  </p:cSld>
  <p:clrMapOvr>
    <a:masterClrMapping/>
  </p:clrMapOvr>
  <mc:AlternateContent xmlns:mc="http://schemas.openxmlformats.org/markup-compatibility/2006" xmlns:p14="http://schemas.microsoft.com/office/powerpoint/2010/main">
    <mc:Choice Requires="p14">
      <p:transition spd="slow" p14:dur="2000" advTm="20681"/>
    </mc:Choice>
    <mc:Fallback xmlns="">
      <p:transition spd="slow" advTm="2068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3D56-9518-4669-94F8-ED9D731746A0}"/>
              </a:ext>
            </a:extLst>
          </p:cNvPr>
          <p:cNvSpPr>
            <a:spLocks noGrp="1"/>
          </p:cNvSpPr>
          <p:nvPr>
            <p:ph type="title"/>
          </p:nvPr>
        </p:nvSpPr>
        <p:spPr>
          <a:xfrm>
            <a:off x="280378" y="0"/>
            <a:ext cx="8305800" cy="1143000"/>
          </a:xfrm>
        </p:spPr>
        <p:txBody>
          <a:bodyPr>
            <a:normAutofit/>
          </a:bodyPr>
          <a:lstStyle/>
          <a:p>
            <a:r>
              <a:rPr lang="en-GB" sz="4000" dirty="0"/>
              <a:t>Not been used yet but coding is done</a:t>
            </a:r>
          </a:p>
        </p:txBody>
      </p:sp>
      <p:sp>
        <p:nvSpPr>
          <p:cNvPr id="3" name="TextBox 2">
            <a:extLst>
              <a:ext uri="{FF2B5EF4-FFF2-40B4-BE49-F238E27FC236}">
                <a16:creationId xmlns:a16="http://schemas.microsoft.com/office/drawing/2014/main" id="{CF38145C-9BD3-4DE0-8315-CAF8D194CF91}"/>
              </a:ext>
            </a:extLst>
          </p:cNvPr>
          <p:cNvSpPr txBox="1"/>
          <p:nvPr/>
        </p:nvSpPr>
        <p:spPr>
          <a:xfrm>
            <a:off x="-788" y="1202402"/>
            <a:ext cx="8991564" cy="892552"/>
          </a:xfrm>
          <a:prstGeom prst="rect">
            <a:avLst/>
          </a:prstGeom>
          <a:noFill/>
        </p:spPr>
        <p:txBody>
          <a:bodyPr wrap="none" rtlCol="0">
            <a:spAutoFit/>
          </a:bodyPr>
          <a:lstStyle/>
          <a:p>
            <a:r>
              <a:rPr lang="en-GB" sz="1600" dirty="0" err="1"/>
              <a:t>corrects_ref</a:t>
            </a:r>
            <a:r>
              <a:rPr lang="en-GB" sz="1600" dirty="0"/>
              <a:t> = new Array("","All non-zero rows are above any rows of all zeros.",</a:t>
            </a:r>
          </a:p>
          <a:p>
            <a:r>
              <a:rPr lang="en-GB" sz="1600" dirty="0"/>
              <a:t> "Each leading entry of a row is in a column to the right of the leading entry of the row above it.",</a:t>
            </a:r>
          </a:p>
          <a:p>
            <a:r>
              <a:rPr lang="en-GB" sz="1600" dirty="0"/>
              <a:t> "All entries in a column below a leading entry are zero.") … </a:t>
            </a:r>
            <a:r>
              <a:rPr lang="en-GB" sz="2000" dirty="0">
                <a:solidFill>
                  <a:srgbClr val="FFFF00"/>
                </a:solidFill>
              </a:rPr>
              <a:t>definition of row echelon form</a:t>
            </a:r>
          </a:p>
        </p:txBody>
      </p:sp>
      <p:sp>
        <p:nvSpPr>
          <p:cNvPr id="5" name="TextBox 4">
            <a:extLst>
              <a:ext uri="{FF2B5EF4-FFF2-40B4-BE49-F238E27FC236}">
                <a16:creationId xmlns:a16="http://schemas.microsoft.com/office/drawing/2014/main" id="{D398F0E5-18B1-44B1-9457-D90DF96A539F}"/>
              </a:ext>
            </a:extLst>
          </p:cNvPr>
          <p:cNvSpPr txBox="1"/>
          <p:nvPr/>
        </p:nvSpPr>
        <p:spPr>
          <a:xfrm>
            <a:off x="-99422" y="2277648"/>
            <a:ext cx="9377888" cy="3293209"/>
          </a:xfrm>
          <a:prstGeom prst="rect">
            <a:avLst/>
          </a:prstGeom>
          <a:noFill/>
        </p:spPr>
        <p:txBody>
          <a:bodyPr wrap="none" rtlCol="0">
            <a:spAutoFit/>
          </a:bodyPr>
          <a:lstStyle/>
          <a:p>
            <a:r>
              <a:rPr lang="en-GB" sz="1600" dirty="0" err="1"/>
              <a:t>wrongs_ref</a:t>
            </a:r>
            <a:r>
              <a:rPr lang="en-GB" sz="1600" dirty="0"/>
              <a:t> = new Array("","The leading entry in each non-zero row is 1.",</a:t>
            </a:r>
          </a:p>
          <a:p>
            <a:r>
              <a:rPr lang="en-GB" sz="1600" dirty="0"/>
              <a:t> "Each leading 1 is the only non-zero entry in its column.",</a:t>
            </a:r>
          </a:p>
          <a:p>
            <a:r>
              <a:rPr lang="en-GB" sz="1600" dirty="0"/>
              <a:t>"All non-zero rows are below any rows of all zeros.“,</a:t>
            </a:r>
          </a:p>
          <a:p>
            <a:r>
              <a:rPr lang="en-GB" sz="1600" dirty="0"/>
              <a:t> "Each leading entry of a row is in a column to the left of the leading entry of the row above it.",</a:t>
            </a:r>
          </a:p>
          <a:p>
            <a:r>
              <a:rPr lang="en-GB" sz="1600" dirty="0"/>
              <a:t> "Each leading entry of a row is in the same column or a column to the right of the leading entry of the</a:t>
            </a:r>
          </a:p>
          <a:p>
            <a:r>
              <a:rPr lang="en-GB" sz="1600" dirty="0"/>
              <a:t> row above it.",</a:t>
            </a:r>
          </a:p>
          <a:p>
            <a:r>
              <a:rPr lang="en-GB" sz="1600" dirty="0"/>
              <a:t> "All entries in a column below a leading entry are non-zero.",</a:t>
            </a:r>
          </a:p>
          <a:p>
            <a:r>
              <a:rPr lang="en-GB" sz="1600" dirty="0"/>
              <a:t>  "All entries in a column below a leading entry are smaller than the leading entry.",</a:t>
            </a:r>
          </a:p>
          <a:p>
            <a:r>
              <a:rPr lang="en-GB" sz="1600" dirty="0"/>
              <a:t>  "The absolute value of all entries in a column below a leading entry are smaller than absolute value</a:t>
            </a:r>
          </a:p>
          <a:p>
            <a:r>
              <a:rPr lang="en-GB" sz="1600" dirty="0"/>
              <a:t> of the leading entry.",</a:t>
            </a:r>
          </a:p>
          <a:p>
            <a:r>
              <a:rPr lang="en-GB" sz="1600" dirty="0"/>
              <a:t>"The matrix must be square.",</a:t>
            </a:r>
          </a:p>
          <a:p>
            <a:r>
              <a:rPr lang="en-GB" sz="1600" dirty="0"/>
              <a:t>"The number of rows must be less than or equal to the number of columns.",</a:t>
            </a:r>
          </a:p>
          <a:p>
            <a:r>
              <a:rPr lang="en-GB" sz="1600" dirty="0"/>
              <a:t>"The number of columns must be less than or equal to the number of rows.");</a:t>
            </a:r>
          </a:p>
        </p:txBody>
      </p:sp>
      <p:sp>
        <p:nvSpPr>
          <p:cNvPr id="6" name="TextBox 5">
            <a:extLst>
              <a:ext uri="{FF2B5EF4-FFF2-40B4-BE49-F238E27FC236}">
                <a16:creationId xmlns:a16="http://schemas.microsoft.com/office/drawing/2014/main" id="{D4D068BE-4C9A-4B18-8B1E-3CD34BA94431}"/>
              </a:ext>
            </a:extLst>
          </p:cNvPr>
          <p:cNvSpPr txBox="1"/>
          <p:nvPr/>
        </p:nvSpPr>
        <p:spPr>
          <a:xfrm>
            <a:off x="395536" y="5673021"/>
            <a:ext cx="8080032" cy="584775"/>
          </a:xfrm>
          <a:prstGeom prst="rect">
            <a:avLst/>
          </a:prstGeom>
          <a:noFill/>
        </p:spPr>
        <p:txBody>
          <a:bodyPr wrap="none" rtlCol="0">
            <a:spAutoFit/>
          </a:bodyPr>
          <a:lstStyle/>
          <a:p>
            <a:r>
              <a:rPr lang="en-GB" sz="3200" dirty="0">
                <a:solidFill>
                  <a:srgbClr val="FFFF00"/>
                </a:solidFill>
              </a:rPr>
              <a:t>So all that’s needed is teaching experience!</a:t>
            </a:r>
          </a:p>
        </p:txBody>
      </p:sp>
    </p:spTree>
    <p:extLst>
      <p:ext uri="{BB962C8B-B14F-4D97-AF65-F5344CB8AC3E}">
        <p14:creationId xmlns:p14="http://schemas.microsoft.com/office/powerpoint/2010/main" val="159419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33FB7-DA4A-45E5-8A48-5B02DDA0A064}"/>
              </a:ext>
            </a:extLst>
          </p:cNvPr>
          <p:cNvSpPr>
            <a:spLocks noGrp="1"/>
          </p:cNvSpPr>
          <p:nvPr>
            <p:ph type="title"/>
          </p:nvPr>
        </p:nvSpPr>
        <p:spPr>
          <a:xfrm>
            <a:off x="457200" y="296652"/>
            <a:ext cx="8305800" cy="900100"/>
          </a:xfrm>
        </p:spPr>
        <p:txBody>
          <a:bodyPr/>
          <a:lstStyle/>
          <a:p>
            <a:pPr>
              <a:defRPr/>
            </a:pPr>
            <a:r>
              <a:rPr lang="en-GB" dirty="0"/>
              <a:t>Teacher interface – </a:t>
            </a:r>
            <a:r>
              <a:rPr lang="en-GB" sz="2700" dirty="0"/>
              <a:t>shop on Amazon?</a:t>
            </a:r>
          </a:p>
        </p:txBody>
      </p:sp>
      <p:pic>
        <p:nvPicPr>
          <p:cNvPr id="28675" name="Picture 4">
            <a:extLst>
              <a:ext uri="{FF2B5EF4-FFF2-40B4-BE49-F238E27FC236}">
                <a16:creationId xmlns:a16="http://schemas.microsoft.com/office/drawing/2014/main" id="{5501E45D-0F7C-4BBE-B25E-A4C3D99C5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8928100" cy="55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48617"/>
    </mc:Choice>
    <mc:Fallback xmlns="">
      <p:transition spd="slow" advTm="486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0AA0-6B2A-468B-B85C-FE91B4635019}"/>
              </a:ext>
            </a:extLst>
          </p:cNvPr>
          <p:cNvSpPr>
            <a:spLocks noGrp="1"/>
          </p:cNvSpPr>
          <p:nvPr>
            <p:ph type="title"/>
          </p:nvPr>
        </p:nvSpPr>
        <p:spPr>
          <a:xfrm>
            <a:off x="457200" y="274638"/>
            <a:ext cx="8229600" cy="922337"/>
          </a:xfrm>
        </p:spPr>
        <p:txBody>
          <a:bodyPr>
            <a:normAutofit/>
          </a:bodyPr>
          <a:lstStyle/>
          <a:p>
            <a:pPr algn="ctr" eaLnBrk="1" fontAlgn="auto" hangingPunct="1">
              <a:spcAft>
                <a:spcPts val="0"/>
              </a:spcAft>
              <a:defRPr/>
            </a:pPr>
            <a:r>
              <a:rPr lang="en-GB" i="1" dirty="0">
                <a:solidFill>
                  <a:srgbClr val="FFFFFF"/>
                </a:solidFill>
                <a:effectLst>
                  <a:outerShdw blurRad="38100" dist="38100" dir="2700000" algn="tl">
                    <a:srgbClr val="000000">
                      <a:alpha val="43137"/>
                    </a:srgbClr>
                  </a:outerShdw>
                </a:effectLst>
              </a:rPr>
              <a:t>Maths e.g. </a:t>
            </a:r>
            <a:r>
              <a:rPr lang="en-GB" dirty="0">
                <a:solidFill>
                  <a:srgbClr val="FFFFFF"/>
                </a:solidFill>
                <a:effectLst>
                  <a:outerShdw blurRad="38100" dist="38100" dir="2700000" algn="tl">
                    <a:srgbClr val="000000">
                      <a:alpha val="43137"/>
                    </a:srgbClr>
                  </a:outerShdw>
                </a:effectLst>
              </a:rPr>
              <a:t>at Brunel University</a:t>
            </a:r>
          </a:p>
        </p:txBody>
      </p:sp>
      <p:sp>
        <p:nvSpPr>
          <p:cNvPr id="3" name="Content Placeholder 2">
            <a:extLst>
              <a:ext uri="{FF2B5EF4-FFF2-40B4-BE49-F238E27FC236}">
                <a16:creationId xmlns:a16="http://schemas.microsoft.com/office/drawing/2014/main" id="{86F32266-4792-4CF4-92BD-DDD3C16585F6}"/>
              </a:ext>
            </a:extLst>
          </p:cNvPr>
          <p:cNvSpPr>
            <a:spLocks noGrp="1"/>
          </p:cNvSpPr>
          <p:nvPr>
            <p:ph idx="1"/>
          </p:nvPr>
        </p:nvSpPr>
        <p:spPr>
          <a:xfrm>
            <a:off x="0" y="1376363"/>
            <a:ext cx="9144000" cy="5076825"/>
          </a:xfrm>
        </p:spPr>
        <p:txBody>
          <a:bodyPr/>
          <a:lstStyle/>
          <a:p>
            <a:pPr eaLnBrk="1" hangingPunct="1"/>
            <a:r>
              <a:rPr lang="en-GB" altLang="en-US" sz="2800" dirty="0">
                <a:hlinkClick r:id="rId3"/>
              </a:rPr>
              <a:t>http://www.mathcentre.ac.uk:8081/mathseg/</a:t>
            </a:r>
            <a:endParaRPr lang="en-GB" altLang="en-US" sz="2800" dirty="0"/>
          </a:p>
          <a:p>
            <a:pPr eaLnBrk="1" hangingPunct="1"/>
            <a:r>
              <a:rPr lang="en-GB" altLang="en-US" sz="2800" dirty="0"/>
              <a:t>Questions database spans GCSE, A-level, undergraduate topics, </a:t>
            </a:r>
            <a:r>
              <a:rPr lang="en-GB" altLang="en-US" sz="2800" dirty="0">
                <a:solidFill>
                  <a:srgbClr val="FFFF00"/>
                </a:solidFill>
              </a:rPr>
              <a:t>ADULT LEARNERS/employability aptitude</a:t>
            </a:r>
          </a:p>
          <a:p>
            <a:pPr eaLnBrk="1" hangingPunct="1"/>
            <a:r>
              <a:rPr lang="en-GB" altLang="en-US" sz="2800" dirty="0"/>
              <a:t>&gt;~5000 ‘question spaces’ in the database span MC, NI, RNI, PNI, TFU, MR, </a:t>
            </a:r>
            <a:r>
              <a:rPr lang="en-GB" altLang="en-US" sz="2800" dirty="0" err="1"/>
              <a:t>NI+confidence</a:t>
            </a:r>
            <a:r>
              <a:rPr lang="en-GB" altLang="en-US" sz="2800" dirty="0"/>
              <a:t>, Revealed MC, </a:t>
            </a:r>
            <a:r>
              <a:rPr lang="en-GB" altLang="en-US" sz="2800" dirty="0" err="1"/>
              <a:t>drag&amp;drop</a:t>
            </a:r>
            <a:r>
              <a:rPr lang="en-GB" altLang="en-US" sz="2800" dirty="0"/>
              <a:t> etc. </a:t>
            </a:r>
            <a:r>
              <a:rPr lang="en-GB" altLang="en-US" sz="2800" dirty="0">
                <a:solidFill>
                  <a:srgbClr val="FFFF00"/>
                </a:solidFill>
              </a:rPr>
              <a:t>NEW a statement selection question SS </a:t>
            </a:r>
            <a:r>
              <a:rPr lang="en-GB" altLang="en-US" sz="2800" dirty="0"/>
              <a:t>(no free-form maths input … yet): PROS/CONS?</a:t>
            </a:r>
          </a:p>
          <a:p>
            <a:pPr eaLnBrk="1" hangingPunct="1"/>
            <a:r>
              <a:rPr lang="en-GB" altLang="en-US" sz="2800" dirty="0"/>
              <a:t>About 1500 users take circa 30,000 tests p.a.  </a:t>
            </a:r>
            <a:r>
              <a:rPr lang="en-GB" altLang="en-US" sz="2400" dirty="0"/>
              <a:t>Students from Maths, </a:t>
            </a:r>
            <a:r>
              <a:rPr lang="en-GB" altLang="en-US" sz="2400" dirty="0">
                <a:solidFill>
                  <a:srgbClr val="FFFF00"/>
                </a:solidFill>
              </a:rPr>
              <a:t>Economics</a:t>
            </a:r>
            <a:r>
              <a:rPr lang="en-GB" altLang="en-US" sz="2400" dirty="0"/>
              <a:t>, Electrical and Electronic Engineering, Computing, Foundations of Engineering, Foundations of IT, PGCE and Sports Science, even MSc student diagnostics. </a:t>
            </a:r>
            <a:r>
              <a:rPr lang="en-GB" altLang="en-US" sz="2800" b="1" dirty="0">
                <a:solidFill>
                  <a:schemeClr val="hlink"/>
                </a:solidFill>
              </a:rPr>
              <a:t>Much commonality. </a:t>
            </a:r>
            <a:r>
              <a:rPr lang="en-GB" altLang="en-US" sz="2800" dirty="0">
                <a:solidFill>
                  <a:schemeClr val="hlink"/>
                </a:solidFill>
              </a:rPr>
              <a:t>NEW </a:t>
            </a:r>
            <a:r>
              <a:rPr lang="en-GB" altLang="en-US" sz="2800" dirty="0" err="1">
                <a:solidFill>
                  <a:schemeClr val="hlink"/>
                </a:solidFill>
              </a:rPr>
              <a:t>BioMaths</a:t>
            </a:r>
            <a:r>
              <a:rPr lang="en-GB" altLang="en-US" sz="2800" dirty="0">
                <a:solidFill>
                  <a:schemeClr val="hlink"/>
                </a:solidFill>
              </a:rPr>
              <a:t> questions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5248"/>
    </mc:Choice>
    <mc:Fallback xmlns="">
      <p:transition spd="slow" advTm="34524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7C924020-B512-4508-B368-8410718A8EA0}"/>
              </a:ext>
            </a:extLst>
          </p:cNvPr>
          <p:cNvSpPr txBox="1">
            <a:spLocks noChangeArrowheads="1"/>
          </p:cNvSpPr>
          <p:nvPr/>
        </p:nvSpPr>
        <p:spPr bwMode="auto">
          <a:xfrm>
            <a:off x="242888" y="425450"/>
            <a:ext cx="867727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spcAft>
                <a:spcPts val="1200"/>
              </a:spcAft>
              <a:buClrTx/>
              <a:buSzTx/>
              <a:buFont typeface="Wingdings" panose="05000000000000000000" pitchFamily="2" charset="2"/>
              <a:buChar char="Ø"/>
            </a:pPr>
            <a:r>
              <a:rPr lang="en-GB" altLang="en-US" sz="2800">
                <a:latin typeface="Arial" panose="020B0604020202020204" pitchFamily="34" charset="0"/>
              </a:rPr>
              <a:t>Javascript, MathML and SVG provide a rich environment for setting objective questions </a:t>
            </a:r>
          </a:p>
          <a:p>
            <a:pPr eaLnBrk="1" hangingPunct="1">
              <a:spcBef>
                <a:spcPct val="0"/>
              </a:spcBef>
              <a:spcAft>
                <a:spcPts val="1200"/>
              </a:spcAft>
              <a:buClrTx/>
              <a:buSzTx/>
              <a:buFont typeface="Wingdings" panose="05000000000000000000" pitchFamily="2" charset="2"/>
              <a:buChar char="Ø"/>
            </a:pPr>
            <a:r>
              <a:rPr lang="en-GB" altLang="en-US" sz="2800">
                <a:latin typeface="Arial" panose="020B0604020202020204" pitchFamily="34" charset="0"/>
              </a:rPr>
              <a:t>Positive effects on students’ perceptions and on exam performances </a:t>
            </a:r>
            <a:endParaRPr lang="pl-PL" altLang="en-US" sz="2800">
              <a:latin typeface="Arial" panose="020B0604020202020204" pitchFamily="34" charset="0"/>
            </a:endParaRPr>
          </a:p>
          <a:p>
            <a:pPr eaLnBrk="1" hangingPunct="1">
              <a:spcBef>
                <a:spcPct val="0"/>
              </a:spcBef>
              <a:spcAft>
                <a:spcPts val="1200"/>
              </a:spcAft>
              <a:buClrTx/>
              <a:buSzTx/>
              <a:buFont typeface="Wingdings" panose="05000000000000000000" pitchFamily="2" charset="2"/>
              <a:buChar char="Ø"/>
            </a:pPr>
            <a:r>
              <a:rPr lang="en-GB" altLang="en-US" sz="2800">
                <a:latin typeface="Arial" panose="020B0604020202020204" pitchFamily="34" charset="0"/>
              </a:rPr>
              <a:t>Widely applicable database of questions</a:t>
            </a:r>
          </a:p>
          <a:p>
            <a:pPr eaLnBrk="1" hangingPunct="1">
              <a:spcBef>
                <a:spcPct val="0"/>
              </a:spcBef>
              <a:spcAft>
                <a:spcPts val="1200"/>
              </a:spcAft>
              <a:buClrTx/>
              <a:buSzTx/>
              <a:buFont typeface="Wingdings" panose="05000000000000000000" pitchFamily="2" charset="2"/>
              <a:buChar char="Ø"/>
            </a:pPr>
            <a:r>
              <a:rPr lang="en-GB" altLang="en-US" sz="2800">
                <a:latin typeface="Arial" panose="020B0604020202020204" pitchFamily="34" charset="0"/>
              </a:rPr>
              <a:t>Good source of reverse-engineered questions for all, especially teachers</a:t>
            </a:r>
          </a:p>
          <a:p>
            <a:pPr eaLnBrk="1" hangingPunct="1">
              <a:spcBef>
                <a:spcPct val="0"/>
              </a:spcBef>
              <a:spcAft>
                <a:spcPts val="1200"/>
              </a:spcAft>
              <a:buClrTx/>
              <a:buSzTx/>
              <a:buFont typeface="Wingdings" panose="05000000000000000000" pitchFamily="2" charset="2"/>
              <a:buChar char="Ø"/>
            </a:pPr>
            <a:r>
              <a:rPr lang="en-GB" altLang="en-US" sz="2800">
                <a:latin typeface="Arial" panose="020B0604020202020204" pitchFamily="34" charset="0"/>
              </a:rPr>
              <a:t>Maths e.g. Try it at:</a:t>
            </a:r>
          </a:p>
          <a:p>
            <a:pPr eaLnBrk="1" hangingPunct="1">
              <a:spcBef>
                <a:spcPct val="0"/>
              </a:spcBef>
              <a:spcAft>
                <a:spcPts val="1200"/>
              </a:spcAft>
              <a:buClrTx/>
              <a:buSzTx/>
              <a:buFont typeface="Wingdings" panose="05000000000000000000" pitchFamily="2" charset="2"/>
              <a:buNone/>
            </a:pPr>
            <a:r>
              <a:rPr lang="en-US" altLang="en-US" sz="2800">
                <a:latin typeface="Arial" panose="020B0604020202020204" pitchFamily="34" charset="0"/>
              </a:rPr>
              <a:t>   </a:t>
            </a:r>
            <a:r>
              <a:rPr lang="en-US" altLang="en-US" sz="2800">
                <a:latin typeface="Arial" panose="020B0604020202020204" pitchFamily="34" charset="0"/>
                <a:hlinkClick r:id="rId2"/>
              </a:rPr>
              <a:t>http://www.mathcentre.ac.uk:8081/mathseg/</a:t>
            </a:r>
            <a:endParaRPr lang="en-US" altLang="en-US" sz="2800">
              <a:latin typeface="Arial" panose="020B0604020202020204" pitchFamily="34" charset="0"/>
            </a:endParaRPr>
          </a:p>
          <a:p>
            <a:pPr eaLnBrk="1" hangingPunct="1">
              <a:spcBef>
                <a:spcPct val="0"/>
              </a:spcBef>
              <a:spcAft>
                <a:spcPts val="1200"/>
              </a:spcAft>
              <a:buClrTx/>
              <a:buSzTx/>
              <a:buFont typeface="Wingdings" panose="05000000000000000000" pitchFamily="2" charset="2"/>
              <a:buNone/>
            </a:pPr>
            <a:r>
              <a:rPr lang="en-US" altLang="en-US" sz="2800">
                <a:latin typeface="Arial" panose="020B0604020202020204" pitchFamily="34" charset="0"/>
                <a:hlinkClick r:id="rId3"/>
              </a:rPr>
              <a:t>http://www.mathcentre.ac.uk:8081/mathsegteacher/</a:t>
            </a:r>
            <a:endParaRPr lang="en-US" altLang="en-US" sz="2800">
              <a:latin typeface="Arial" panose="020B0604020202020204" pitchFamily="34" charset="0"/>
            </a:endParaRPr>
          </a:p>
          <a:p>
            <a:pPr eaLnBrk="1" hangingPunct="1">
              <a:spcBef>
                <a:spcPct val="0"/>
              </a:spcBef>
              <a:spcAft>
                <a:spcPts val="1200"/>
              </a:spcAft>
              <a:buClrTx/>
              <a:buSzTx/>
              <a:buFont typeface="Wingdings" panose="05000000000000000000" pitchFamily="2" charset="2"/>
              <a:buNone/>
            </a:pPr>
            <a:r>
              <a:rPr lang="en-US" altLang="en-US" sz="2400">
                <a:latin typeface="Arial" panose="020B0604020202020204" pitchFamily="34" charset="0"/>
              </a:rPr>
              <a:t>works on all browsers, PC &amp; Mac, I-pads and smart phones, no link to VLEs yet!</a:t>
            </a:r>
            <a:r>
              <a:rPr lang="pl-PL" altLang="en-US" sz="2800">
                <a:latin typeface="Arial" panose="020B0604020202020204" pitchFamily="34" charset="0"/>
              </a:rPr>
              <a:t>       </a:t>
            </a:r>
            <a:endParaRPr lang="en-GB" altLang="en-US" sz="28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5041"/>
    </mc:Choice>
    <mc:Fallback xmlns="">
      <p:transition spd="slow" advTm="2504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E30D-EA7C-4BA3-86C4-B80D94FBBA8B}"/>
              </a:ext>
            </a:extLst>
          </p:cNvPr>
          <p:cNvSpPr>
            <a:spLocks noGrp="1"/>
          </p:cNvSpPr>
          <p:nvPr>
            <p:ph type="title"/>
          </p:nvPr>
        </p:nvSpPr>
        <p:spPr>
          <a:xfrm>
            <a:off x="251520" y="3429000"/>
            <a:ext cx="8305800" cy="3636404"/>
          </a:xfrm>
        </p:spPr>
        <p:txBody>
          <a:bodyPr>
            <a:normAutofit fontScale="90000"/>
          </a:bodyPr>
          <a:lstStyle/>
          <a:p>
            <a:pPr>
              <a:defRPr/>
            </a:pPr>
            <a:r>
              <a:rPr lang="en-GB" dirty="0">
                <a:solidFill>
                  <a:srgbClr val="FFFF00"/>
                </a:solidFill>
              </a:rPr>
              <a:t>Where are we going with all this?</a:t>
            </a:r>
            <a:br>
              <a:rPr lang="en-GB" dirty="0"/>
            </a:br>
            <a:br>
              <a:rPr lang="en-GB" dirty="0"/>
            </a:br>
            <a:r>
              <a:rPr lang="en-GB" sz="3600" dirty="0"/>
              <a:t>Can we get systems to share or work together? Maybe not! But you can still ‘steal’ what  is useful and view the source code too.</a:t>
            </a:r>
            <a:br>
              <a:rPr lang="en-GB" sz="3600" dirty="0"/>
            </a:br>
            <a:r>
              <a:rPr lang="en-GB" sz="3600" dirty="0"/>
              <a:t>Future-proofing? Yes, so far!</a:t>
            </a:r>
            <a:br>
              <a:rPr lang="en-GB" dirty="0"/>
            </a:br>
            <a:br>
              <a:rPr lang="en-GB" dirty="0"/>
            </a:br>
            <a:r>
              <a:rPr lang="en-GB" i="1" dirty="0"/>
              <a:t>Maths </a:t>
            </a:r>
            <a:r>
              <a:rPr lang="en-GB" i="1" dirty="0" err="1"/>
              <a:t>e.g.</a:t>
            </a:r>
            <a:r>
              <a:rPr lang="en-GB" dirty="0" err="1"/>
              <a:t>’s</a:t>
            </a:r>
            <a:r>
              <a:rPr lang="en-GB" dirty="0"/>
              <a:t> legacy may be more as a learning resource (certainly how students use the feedback)</a:t>
            </a:r>
            <a:br>
              <a:rPr lang="en-GB" dirty="0"/>
            </a:b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63487"/>
    </mc:Choice>
    <mc:Fallback xmlns="">
      <p:transition spd="slow" advTm="6348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E30D-EA7C-4BA3-86C4-B80D94FBBA8B}"/>
              </a:ext>
            </a:extLst>
          </p:cNvPr>
          <p:cNvSpPr>
            <a:spLocks noGrp="1"/>
          </p:cNvSpPr>
          <p:nvPr>
            <p:ph type="title"/>
          </p:nvPr>
        </p:nvSpPr>
        <p:spPr>
          <a:xfrm>
            <a:off x="179512" y="224644"/>
            <a:ext cx="8305800" cy="5778642"/>
          </a:xfrm>
        </p:spPr>
        <p:txBody>
          <a:bodyPr>
            <a:normAutofit fontScale="90000"/>
          </a:bodyPr>
          <a:lstStyle/>
          <a:p>
            <a:pPr>
              <a:defRPr/>
            </a:pPr>
            <a:r>
              <a:rPr lang="en-GB" sz="4400" dirty="0"/>
              <a:t>What we can all do right now (this afternoon!)</a:t>
            </a:r>
            <a:br>
              <a:rPr lang="en-GB" dirty="0"/>
            </a:br>
            <a:br>
              <a:rPr lang="en-GB" dirty="0"/>
            </a:br>
            <a:r>
              <a:rPr lang="en-GB" sz="4400" dirty="0"/>
              <a:t>Link individual questions to </a:t>
            </a:r>
            <a:r>
              <a:rPr lang="en-GB" sz="4400" dirty="0">
                <a:solidFill>
                  <a:srgbClr val="FFFF00"/>
                </a:solidFill>
              </a:rPr>
              <a:t>any other learning material</a:t>
            </a:r>
            <a:r>
              <a:rPr lang="en-GB" sz="4400" dirty="0"/>
              <a:t> that supports links e.g. add ‘Try one yourself’ button to open question/feedback in a new window. </a:t>
            </a:r>
          </a:p>
        </p:txBody>
      </p:sp>
    </p:spTree>
    <p:extLst>
      <p:ext uri="{BB962C8B-B14F-4D97-AF65-F5344CB8AC3E}">
        <p14:creationId xmlns:p14="http://schemas.microsoft.com/office/powerpoint/2010/main" val="3190581006"/>
      </p:ext>
    </p:extLst>
  </p:cSld>
  <p:clrMapOvr>
    <a:masterClrMapping/>
  </p:clrMapOvr>
  <mc:AlternateContent xmlns:mc="http://schemas.openxmlformats.org/markup-compatibility/2006" xmlns:p14="http://schemas.microsoft.com/office/powerpoint/2010/main">
    <mc:Choice Requires="p14">
      <p:transition spd="slow" p14:dur="2000" advTm="63487"/>
    </mc:Choice>
    <mc:Fallback xmlns="">
      <p:transition spd="slow" advTm="634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7CC92B-C516-4609-8868-2F37F9184E7C}"/>
              </a:ext>
            </a:extLst>
          </p:cNvPr>
          <p:cNvPicPr>
            <a:picLocks noChangeAspect="1"/>
          </p:cNvPicPr>
          <p:nvPr/>
        </p:nvPicPr>
        <p:blipFill>
          <a:blip r:embed="rId2"/>
          <a:stretch>
            <a:fillRect/>
          </a:stretch>
        </p:blipFill>
        <p:spPr>
          <a:xfrm>
            <a:off x="189767" y="188640"/>
            <a:ext cx="8767097" cy="6336704"/>
          </a:xfrm>
          <a:prstGeom prst="rect">
            <a:avLst/>
          </a:prstGeom>
        </p:spPr>
      </p:pic>
    </p:spTree>
    <p:extLst>
      <p:ext uri="{BB962C8B-B14F-4D97-AF65-F5344CB8AC3E}">
        <p14:creationId xmlns:p14="http://schemas.microsoft.com/office/powerpoint/2010/main" val="146058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E30D-EA7C-4BA3-86C4-B80D94FBBA8B}"/>
              </a:ext>
            </a:extLst>
          </p:cNvPr>
          <p:cNvSpPr>
            <a:spLocks noGrp="1"/>
          </p:cNvSpPr>
          <p:nvPr>
            <p:ph type="title"/>
          </p:nvPr>
        </p:nvSpPr>
        <p:spPr>
          <a:xfrm>
            <a:off x="179512" y="224644"/>
            <a:ext cx="8305800" cy="5778642"/>
          </a:xfrm>
        </p:spPr>
        <p:txBody>
          <a:bodyPr>
            <a:normAutofit fontScale="90000"/>
          </a:bodyPr>
          <a:lstStyle/>
          <a:p>
            <a:pPr>
              <a:defRPr/>
            </a:pPr>
            <a:r>
              <a:rPr lang="en-GB" dirty="0"/>
              <a:t>What we can also do right now (this afternoon!)</a:t>
            </a:r>
            <a:br>
              <a:rPr lang="en-GB" dirty="0"/>
            </a:br>
            <a:br>
              <a:rPr lang="en-GB" dirty="0"/>
            </a:br>
            <a:r>
              <a:rPr lang="en-GB" dirty="0"/>
              <a:t>Link individual TOPICs to any other learning material that supports links e.g. add ‘Try one yourself’ button to open all questions in a topic in new window </a:t>
            </a:r>
          </a:p>
        </p:txBody>
      </p:sp>
    </p:spTree>
    <p:extLst>
      <p:ext uri="{BB962C8B-B14F-4D97-AF65-F5344CB8AC3E}">
        <p14:creationId xmlns:p14="http://schemas.microsoft.com/office/powerpoint/2010/main" val="507731557"/>
      </p:ext>
    </p:extLst>
  </p:cSld>
  <p:clrMapOvr>
    <a:masterClrMapping/>
  </p:clrMapOvr>
  <mc:AlternateContent xmlns:mc="http://schemas.openxmlformats.org/markup-compatibility/2006" xmlns:p14="http://schemas.microsoft.com/office/powerpoint/2010/main">
    <mc:Choice Requires="p14">
      <p:transition spd="slow" p14:dur="2000" advTm="63487"/>
    </mc:Choice>
    <mc:Fallback xmlns="">
      <p:transition spd="slow" advTm="634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443FD-505A-4800-94AA-430A9C68282D}"/>
              </a:ext>
            </a:extLst>
          </p:cNvPr>
          <p:cNvPicPr>
            <a:picLocks noChangeAspect="1"/>
          </p:cNvPicPr>
          <p:nvPr/>
        </p:nvPicPr>
        <p:blipFill>
          <a:blip r:embed="rId2"/>
          <a:stretch>
            <a:fillRect/>
          </a:stretch>
        </p:blipFill>
        <p:spPr>
          <a:xfrm>
            <a:off x="71230" y="332656"/>
            <a:ext cx="9001540" cy="4824536"/>
          </a:xfrm>
          <a:prstGeom prst="rect">
            <a:avLst/>
          </a:prstGeom>
        </p:spPr>
      </p:pic>
      <p:sp>
        <p:nvSpPr>
          <p:cNvPr id="4" name="TextBox 3">
            <a:extLst>
              <a:ext uri="{FF2B5EF4-FFF2-40B4-BE49-F238E27FC236}">
                <a16:creationId xmlns:a16="http://schemas.microsoft.com/office/drawing/2014/main" id="{2F77AEE7-9025-408D-A954-A00E33FE0C16}"/>
              </a:ext>
            </a:extLst>
          </p:cNvPr>
          <p:cNvSpPr txBox="1"/>
          <p:nvPr/>
        </p:nvSpPr>
        <p:spPr>
          <a:xfrm>
            <a:off x="888698" y="5476582"/>
            <a:ext cx="7596844" cy="954107"/>
          </a:xfrm>
          <a:prstGeom prst="rect">
            <a:avLst/>
          </a:prstGeom>
          <a:noFill/>
        </p:spPr>
        <p:txBody>
          <a:bodyPr wrap="square" rtlCol="0">
            <a:spAutoFit/>
          </a:bodyPr>
          <a:lstStyle/>
          <a:p>
            <a:r>
              <a:rPr lang="en-GB" sz="2800" dirty="0"/>
              <a:t>http://www.mathcentre.ac.uk:8081/mathseg/topic.jsp?pid=40</a:t>
            </a:r>
          </a:p>
        </p:txBody>
      </p:sp>
      <p:sp>
        <p:nvSpPr>
          <p:cNvPr id="5" name="Rectangle 4">
            <a:extLst>
              <a:ext uri="{FF2B5EF4-FFF2-40B4-BE49-F238E27FC236}">
                <a16:creationId xmlns:a16="http://schemas.microsoft.com/office/drawing/2014/main" id="{D7466182-6D37-406B-A4A4-F27643A4A39D}"/>
              </a:ext>
            </a:extLst>
          </p:cNvPr>
          <p:cNvSpPr/>
          <p:nvPr/>
        </p:nvSpPr>
        <p:spPr>
          <a:xfrm>
            <a:off x="7884368" y="1412776"/>
            <a:ext cx="864096" cy="4680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6BFA00-D080-48C5-83D8-1C618B2B0E88}"/>
              </a:ext>
            </a:extLst>
          </p:cNvPr>
          <p:cNvSpPr/>
          <p:nvPr/>
        </p:nvSpPr>
        <p:spPr>
          <a:xfrm>
            <a:off x="2159732" y="5953635"/>
            <a:ext cx="1152128" cy="4680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171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97FB-9D00-4E72-867D-D12BE5A83FBD}"/>
              </a:ext>
            </a:extLst>
          </p:cNvPr>
          <p:cNvSpPr>
            <a:spLocks noGrp="1"/>
          </p:cNvSpPr>
          <p:nvPr>
            <p:ph type="title"/>
          </p:nvPr>
        </p:nvSpPr>
        <p:spPr>
          <a:xfrm>
            <a:off x="323528" y="224644"/>
            <a:ext cx="8305800" cy="3375248"/>
          </a:xfrm>
        </p:spPr>
        <p:txBody>
          <a:bodyPr>
            <a:noAutofit/>
          </a:bodyPr>
          <a:lstStyle/>
          <a:p>
            <a:r>
              <a:rPr lang="en-GB" sz="3600" dirty="0"/>
              <a:t>Or link to whole tests you have created - CHECK, CHECK, CHECK! (VLE issue)</a:t>
            </a:r>
            <a:br>
              <a:rPr lang="en-GB" sz="3600" dirty="0"/>
            </a:br>
            <a:r>
              <a:rPr lang="en-GB" sz="3600" dirty="0"/>
              <a:t>... but I am not going to provide tests since I’d never include what you want and also issues of </a:t>
            </a:r>
            <a:r>
              <a:rPr lang="en-GB" sz="3600" dirty="0">
                <a:highlight>
                  <a:srgbClr val="FF0000"/>
                </a:highlight>
              </a:rPr>
              <a:t>privacy</a:t>
            </a:r>
            <a:r>
              <a:rPr lang="en-GB" sz="3600" dirty="0"/>
              <a:t> </a:t>
            </a:r>
            <a:r>
              <a:rPr lang="en-GB" sz="3600" dirty="0">
                <a:solidFill>
                  <a:schemeClr val="tx1"/>
                </a:solidFill>
              </a:rPr>
              <a:t>(so no </a:t>
            </a:r>
            <a:r>
              <a:rPr lang="en-GB" sz="3600" i="1" dirty="0">
                <a:solidFill>
                  <a:schemeClr val="tx1"/>
                </a:solidFill>
              </a:rPr>
              <a:t>Mathematics for Dogs and Cats</a:t>
            </a:r>
            <a:r>
              <a:rPr lang="en-GB" sz="3600" dirty="0">
                <a:solidFill>
                  <a:schemeClr val="tx1"/>
                </a:solidFill>
              </a:rPr>
              <a:t>)</a:t>
            </a:r>
          </a:p>
        </p:txBody>
      </p:sp>
      <p:sp>
        <p:nvSpPr>
          <p:cNvPr id="3" name="TextBox 2">
            <a:extLst>
              <a:ext uri="{FF2B5EF4-FFF2-40B4-BE49-F238E27FC236}">
                <a16:creationId xmlns:a16="http://schemas.microsoft.com/office/drawing/2014/main" id="{67575EE2-002C-4CA4-B507-C005E6FC07AD}"/>
              </a:ext>
            </a:extLst>
          </p:cNvPr>
          <p:cNvSpPr txBox="1"/>
          <p:nvPr/>
        </p:nvSpPr>
        <p:spPr>
          <a:xfrm>
            <a:off x="179512" y="3933056"/>
            <a:ext cx="7234609" cy="1384995"/>
          </a:xfrm>
          <a:prstGeom prst="rect">
            <a:avLst/>
          </a:prstGeom>
          <a:noFill/>
        </p:spPr>
        <p:txBody>
          <a:bodyPr wrap="none" rtlCol="0">
            <a:spAutoFit/>
          </a:bodyPr>
          <a:lstStyle/>
          <a:p>
            <a:r>
              <a:rPr lang="en-GB" sz="2800" dirty="0">
                <a:solidFill>
                  <a:srgbClr val="FFFF00"/>
                </a:solidFill>
              </a:rPr>
              <a:t>Finally take what you want, including code, </a:t>
            </a:r>
          </a:p>
          <a:p>
            <a:r>
              <a:rPr lang="en-GB" sz="2800" dirty="0">
                <a:solidFill>
                  <a:srgbClr val="FFFF00"/>
                </a:solidFill>
              </a:rPr>
              <a:t>… and tell me what’s missing (no promises!)</a:t>
            </a:r>
          </a:p>
          <a:p>
            <a:r>
              <a:rPr lang="en-GB" sz="2800" dirty="0">
                <a:solidFill>
                  <a:srgbClr val="FFFF00"/>
                </a:solidFill>
              </a:rPr>
              <a:t>Let’s share.</a:t>
            </a:r>
          </a:p>
        </p:txBody>
      </p:sp>
      <p:sp>
        <p:nvSpPr>
          <p:cNvPr id="4" name="TextBox 3">
            <a:extLst>
              <a:ext uri="{FF2B5EF4-FFF2-40B4-BE49-F238E27FC236}">
                <a16:creationId xmlns:a16="http://schemas.microsoft.com/office/drawing/2014/main" id="{04BDF133-2A6C-49B0-9B5B-C6DF924594F2}"/>
              </a:ext>
            </a:extLst>
          </p:cNvPr>
          <p:cNvSpPr txBox="1"/>
          <p:nvPr/>
        </p:nvSpPr>
        <p:spPr>
          <a:xfrm>
            <a:off x="755576" y="5042118"/>
            <a:ext cx="6069310" cy="1815882"/>
          </a:xfrm>
          <a:prstGeom prst="rect">
            <a:avLst/>
          </a:prstGeom>
          <a:noFill/>
        </p:spPr>
        <p:txBody>
          <a:bodyPr wrap="square" rtlCol="0">
            <a:spAutoFit/>
          </a:bodyPr>
          <a:lstStyle/>
          <a:p>
            <a:pPr algn="ctr"/>
            <a:r>
              <a:rPr lang="en-GB" sz="4800" dirty="0">
                <a:solidFill>
                  <a:schemeClr val="accent4">
                    <a:lumMod val="60000"/>
                    <a:lumOff val="40000"/>
                  </a:schemeClr>
                </a:solidFill>
              </a:rPr>
              <a:t>Good luck! </a:t>
            </a:r>
          </a:p>
          <a:p>
            <a:r>
              <a:rPr lang="en-GB" sz="3200" dirty="0">
                <a:solidFill>
                  <a:schemeClr val="accent4">
                    <a:lumMod val="60000"/>
                    <a:lumOff val="40000"/>
                  </a:schemeClr>
                </a:solidFill>
                <a:hlinkClick r:id="rId2"/>
              </a:rPr>
              <a:t>martin.greenhow@brunel.ac.uk</a:t>
            </a:r>
            <a:endParaRPr lang="en-GB" sz="3200" dirty="0">
              <a:solidFill>
                <a:schemeClr val="accent4">
                  <a:lumMod val="60000"/>
                  <a:lumOff val="40000"/>
                </a:schemeClr>
              </a:solidFill>
            </a:endParaRPr>
          </a:p>
          <a:p>
            <a:r>
              <a:rPr lang="en-GB" sz="3200" dirty="0">
                <a:solidFill>
                  <a:schemeClr val="accent4">
                    <a:lumMod val="60000"/>
                    <a:lumOff val="40000"/>
                  </a:schemeClr>
                </a:solidFill>
              </a:rPr>
              <a:t>martin.greenhow1@outlook.com</a:t>
            </a:r>
          </a:p>
        </p:txBody>
      </p:sp>
    </p:spTree>
    <p:extLst>
      <p:ext uri="{BB962C8B-B14F-4D97-AF65-F5344CB8AC3E}">
        <p14:creationId xmlns:p14="http://schemas.microsoft.com/office/powerpoint/2010/main" val="249014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B065-079B-4C9A-88C8-F6DE2432C1D7}"/>
              </a:ext>
            </a:extLst>
          </p:cNvPr>
          <p:cNvSpPr>
            <a:spLocks noGrp="1"/>
          </p:cNvSpPr>
          <p:nvPr>
            <p:ph type="title"/>
          </p:nvPr>
        </p:nvSpPr>
        <p:spPr>
          <a:xfrm>
            <a:off x="455609" y="120298"/>
            <a:ext cx="8229600" cy="1360822"/>
          </a:xfrm>
        </p:spPr>
        <p:txBody>
          <a:bodyPr>
            <a:normAutofit fontScale="90000"/>
          </a:bodyPr>
          <a:lstStyle/>
          <a:p>
            <a:pPr algn="ctr" eaLnBrk="1" fontAlgn="auto" hangingPunct="1">
              <a:spcAft>
                <a:spcPts val="0"/>
              </a:spcAft>
              <a:defRPr/>
            </a:pPr>
            <a:r>
              <a:rPr lang="en-GB" dirty="0">
                <a:solidFill>
                  <a:srgbClr val="FFFFFF"/>
                </a:solidFill>
                <a:effectLst>
                  <a:outerShdw blurRad="38100" dist="38100" dir="2700000" algn="tl">
                    <a:srgbClr val="000000">
                      <a:alpha val="43137"/>
                    </a:srgbClr>
                  </a:outerShdw>
                </a:effectLst>
              </a:rPr>
              <a:t>Commonality – a European engineering syllabus</a:t>
            </a:r>
          </a:p>
        </p:txBody>
      </p:sp>
      <p:sp>
        <p:nvSpPr>
          <p:cNvPr id="3" name="Content Placeholder 2">
            <a:extLst>
              <a:ext uri="{FF2B5EF4-FFF2-40B4-BE49-F238E27FC236}">
                <a16:creationId xmlns:a16="http://schemas.microsoft.com/office/drawing/2014/main" id="{300596AD-E832-42BF-BE7B-0281F54946C1}"/>
              </a:ext>
            </a:extLst>
          </p:cNvPr>
          <p:cNvSpPr>
            <a:spLocks noGrp="1"/>
          </p:cNvSpPr>
          <p:nvPr>
            <p:ph idx="1"/>
          </p:nvPr>
        </p:nvSpPr>
        <p:spPr>
          <a:xfrm>
            <a:off x="0" y="1481119"/>
            <a:ext cx="9144000" cy="5256584"/>
          </a:xfrm>
        </p:spPr>
        <p:txBody>
          <a:bodyPr/>
          <a:lstStyle/>
          <a:p>
            <a:r>
              <a:rPr lang="en-GB" sz="1400" b="1" u="sng" dirty="0"/>
              <a:t>Core content</a:t>
            </a:r>
          </a:p>
          <a:p>
            <a:r>
              <a:rPr lang="en-GB" sz="1400" dirty="0"/>
              <a:t>Set union, intersection, difference and complement. Existence and universal quantifiers. </a:t>
            </a:r>
            <a:r>
              <a:rPr lang="en-GB" sz="1400" dirty="0">
                <a:solidFill>
                  <a:srgbClr val="FF0000"/>
                </a:solidFill>
              </a:rPr>
              <a:t>Direct and indirect proof, proof by induction.</a:t>
            </a:r>
          </a:p>
          <a:p>
            <a:r>
              <a:rPr lang="en-GB" sz="1400" dirty="0"/>
              <a:t>Definition of a function. </a:t>
            </a:r>
            <a:r>
              <a:rPr lang="en-GB" sz="1400" dirty="0">
                <a:solidFill>
                  <a:srgbClr val="FFFF00"/>
                </a:solidFill>
              </a:rPr>
              <a:t>Monotonicity of a function. </a:t>
            </a:r>
            <a:r>
              <a:rPr lang="en-GB" sz="1400" dirty="0"/>
              <a:t>Inverse function and combined function. Properties of basic functions. Hyperbolic functions and their inverses.</a:t>
            </a:r>
          </a:p>
          <a:p>
            <a:r>
              <a:rPr lang="en-GB" sz="1400" dirty="0"/>
              <a:t>Complex numbers and their basic properties (sum, difference, product, quotient, conjugate and modulus), presenting and calculating complex numbers both in coordinate form and polar form, complex roots.</a:t>
            </a:r>
          </a:p>
          <a:p>
            <a:r>
              <a:rPr lang="en-GB" sz="1400" dirty="0">
                <a:solidFill>
                  <a:srgbClr val="FFFF00"/>
                </a:solidFill>
              </a:rPr>
              <a:t>Limit and continuity of a function. One-sided and improper limits</a:t>
            </a:r>
            <a:r>
              <a:rPr lang="en-GB" sz="1400" dirty="0"/>
              <a:t>, </a:t>
            </a:r>
            <a:r>
              <a:rPr lang="en-GB" sz="1400" dirty="0" err="1"/>
              <a:t>l'Hospital's</a:t>
            </a:r>
            <a:r>
              <a:rPr lang="en-GB" sz="1400" dirty="0"/>
              <a:t> rule.</a:t>
            </a:r>
          </a:p>
          <a:p>
            <a:r>
              <a:rPr lang="en-GB" sz="1400" dirty="0">
                <a:solidFill>
                  <a:srgbClr val="FF0000"/>
                </a:solidFill>
              </a:rPr>
              <a:t>Derivative as limit of difference quotient. </a:t>
            </a:r>
            <a:r>
              <a:rPr lang="en-GB" sz="1400" dirty="0"/>
              <a:t>Differentiating basic functions, products and quotients, chain rule. Studying the values and extrema of a function based on derivatives..</a:t>
            </a:r>
          </a:p>
          <a:p>
            <a:r>
              <a:rPr lang="en-GB" sz="1400" dirty="0"/>
              <a:t>Basics of integral calculus.</a:t>
            </a:r>
          </a:p>
          <a:p>
            <a:endParaRPr lang="en-GB" sz="1400" dirty="0"/>
          </a:p>
          <a:p>
            <a:r>
              <a:rPr lang="en-GB" sz="1400" b="1" u="sng" dirty="0"/>
              <a:t>Complementary knowledge</a:t>
            </a:r>
          </a:p>
          <a:p>
            <a:r>
              <a:rPr lang="en-GB" sz="1400" dirty="0">
                <a:solidFill>
                  <a:srgbClr val="FFFF00"/>
                </a:solidFill>
              </a:rPr>
              <a:t>Preimage, injection, surjection, bijection.</a:t>
            </a:r>
            <a:br>
              <a:rPr lang="en-GB" sz="1400" dirty="0"/>
            </a:br>
            <a:r>
              <a:rPr lang="en-GB" sz="1400" dirty="0"/>
              <a:t>Roots of real valued polynomials, factorisation.</a:t>
            </a:r>
          </a:p>
          <a:p>
            <a:r>
              <a:rPr lang="en-GB" sz="1400" dirty="0">
                <a:solidFill>
                  <a:srgbClr val="FFFF00"/>
                </a:solidFill>
              </a:rPr>
              <a:t>Sandwich principle. Intermediate value theorem, continuity of inverse function. </a:t>
            </a:r>
          </a:p>
          <a:p>
            <a:r>
              <a:rPr lang="en-GB" sz="1400" dirty="0"/>
              <a:t>Derivative of inverse function, </a:t>
            </a:r>
            <a:r>
              <a:rPr lang="en-GB" sz="1400" dirty="0">
                <a:solidFill>
                  <a:srgbClr val="FFFF00"/>
                </a:solidFill>
              </a:rPr>
              <a:t>linear approximations</a:t>
            </a:r>
            <a:r>
              <a:rPr lang="en-GB" sz="1400" dirty="0"/>
              <a:t>. </a:t>
            </a:r>
          </a:p>
          <a:p>
            <a:r>
              <a:rPr lang="en-GB" sz="1400" dirty="0">
                <a:solidFill>
                  <a:srgbClr val="FFFF00"/>
                </a:solidFill>
              </a:rPr>
              <a:t>Applications of integral, like area and volume.</a:t>
            </a:r>
          </a:p>
          <a:p>
            <a:endParaRPr lang="en-GB" sz="1400" dirty="0"/>
          </a:p>
          <a:p>
            <a:r>
              <a:rPr lang="en-GB" sz="1400" b="1" u="sng" dirty="0"/>
              <a:t>Specialist knowledge</a:t>
            </a:r>
          </a:p>
          <a:p>
            <a:r>
              <a:rPr lang="en-GB" sz="1400" dirty="0">
                <a:solidFill>
                  <a:srgbClr val="FFFF00"/>
                </a:solidFill>
              </a:rPr>
              <a:t>Mean value theorem.</a:t>
            </a:r>
          </a:p>
        </p:txBody>
      </p:sp>
      <p:sp>
        <p:nvSpPr>
          <p:cNvPr id="7" name="TextBox 6">
            <a:extLst>
              <a:ext uri="{FF2B5EF4-FFF2-40B4-BE49-F238E27FC236}">
                <a16:creationId xmlns:a16="http://schemas.microsoft.com/office/drawing/2014/main" id="{F2557C6C-83EF-4142-9C0B-65D5E4E4AEA4}"/>
              </a:ext>
            </a:extLst>
          </p:cNvPr>
          <p:cNvSpPr txBox="1"/>
          <p:nvPr/>
        </p:nvSpPr>
        <p:spPr>
          <a:xfrm>
            <a:off x="6876256" y="5519411"/>
            <a:ext cx="2124236" cy="923330"/>
          </a:xfrm>
          <a:prstGeom prst="rect">
            <a:avLst/>
          </a:prstGeom>
          <a:noFill/>
        </p:spPr>
        <p:txBody>
          <a:bodyPr wrap="square" rtlCol="0">
            <a:spAutoFit/>
          </a:bodyPr>
          <a:lstStyle/>
          <a:p>
            <a:r>
              <a:rPr lang="en-GB" dirty="0"/>
              <a:t>Done</a:t>
            </a:r>
          </a:p>
          <a:p>
            <a:r>
              <a:rPr lang="en-GB" dirty="0">
                <a:solidFill>
                  <a:srgbClr val="FF0000"/>
                </a:solidFill>
              </a:rPr>
              <a:t>Impossible</a:t>
            </a:r>
          </a:p>
          <a:p>
            <a:r>
              <a:rPr lang="en-GB" dirty="0">
                <a:solidFill>
                  <a:srgbClr val="FFFF00"/>
                </a:solidFill>
              </a:rPr>
              <a:t>MG on the case</a:t>
            </a:r>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8348"/>
    </mc:Choice>
    <mc:Fallback xmlns="">
      <p:transition spd="slow" advTm="10834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B065-079B-4C9A-88C8-F6DE2432C1D7}"/>
              </a:ext>
            </a:extLst>
          </p:cNvPr>
          <p:cNvSpPr>
            <a:spLocks noGrp="1"/>
          </p:cNvSpPr>
          <p:nvPr>
            <p:ph type="title"/>
          </p:nvPr>
        </p:nvSpPr>
        <p:spPr>
          <a:xfrm>
            <a:off x="457200" y="274638"/>
            <a:ext cx="8229600" cy="922337"/>
          </a:xfrm>
        </p:spPr>
        <p:txBody>
          <a:bodyPr>
            <a:normAutofit/>
          </a:bodyPr>
          <a:lstStyle/>
          <a:p>
            <a:pPr algn="ctr" eaLnBrk="1" fontAlgn="auto" hangingPunct="1">
              <a:spcAft>
                <a:spcPts val="0"/>
              </a:spcAft>
              <a:defRPr/>
            </a:pPr>
            <a:r>
              <a:rPr lang="en-GB" dirty="0">
                <a:solidFill>
                  <a:srgbClr val="FFFFFF"/>
                </a:solidFill>
                <a:effectLst>
                  <a:outerShdw blurRad="38100" dist="38100" dir="2700000" algn="tl">
                    <a:srgbClr val="000000">
                      <a:alpha val="43137"/>
                    </a:srgbClr>
                  </a:outerShdw>
                </a:effectLst>
              </a:rPr>
              <a:t>CAA in practice</a:t>
            </a:r>
          </a:p>
        </p:txBody>
      </p:sp>
      <p:sp>
        <p:nvSpPr>
          <p:cNvPr id="3" name="Content Placeholder 2">
            <a:extLst>
              <a:ext uri="{FF2B5EF4-FFF2-40B4-BE49-F238E27FC236}">
                <a16:creationId xmlns:a16="http://schemas.microsoft.com/office/drawing/2014/main" id="{300596AD-E832-42BF-BE7B-0281F54946C1}"/>
              </a:ext>
            </a:extLst>
          </p:cNvPr>
          <p:cNvSpPr>
            <a:spLocks noGrp="1"/>
          </p:cNvSpPr>
          <p:nvPr>
            <p:ph idx="1"/>
          </p:nvPr>
        </p:nvSpPr>
        <p:spPr>
          <a:xfrm>
            <a:off x="0" y="1376363"/>
            <a:ext cx="9144000" cy="5076825"/>
          </a:xfrm>
        </p:spPr>
        <p:txBody>
          <a:bodyPr/>
          <a:lstStyle/>
          <a:p>
            <a:pPr eaLnBrk="1" hangingPunct="1"/>
            <a:r>
              <a:rPr lang="en-GB" altLang="en-US" sz="3200" dirty="0"/>
              <a:t>Low-stakes summative assessment - invigilated or not. </a:t>
            </a:r>
            <a:r>
              <a:rPr lang="en-GB" altLang="en-US" sz="3200" dirty="0">
                <a:solidFill>
                  <a:srgbClr val="FFFF00"/>
                </a:solidFill>
              </a:rPr>
              <a:t>Weekly or fortnightly tests. Pre and post tutorials but NO lectures.</a:t>
            </a:r>
          </a:p>
          <a:p>
            <a:pPr eaLnBrk="1" hangingPunct="1"/>
            <a:r>
              <a:rPr lang="en-GB" altLang="en-US" sz="3200" dirty="0"/>
              <a:t>Preferred scheme: best-ever mark from their first 5 attempts counts towards their module mark; not invigilated and group work is allowed/encouraged. </a:t>
            </a:r>
            <a:r>
              <a:rPr lang="en-GB" altLang="en-US" sz="4000" b="1" u="sng" dirty="0">
                <a:solidFill>
                  <a:schemeClr val="hlink"/>
                </a:solidFill>
              </a:rPr>
              <a:t>Exam pass required! </a:t>
            </a:r>
          </a:p>
          <a:p>
            <a:pPr eaLnBrk="1" hangingPunct="1"/>
            <a:r>
              <a:rPr lang="en-GB" altLang="en-US" sz="2800" b="1" dirty="0"/>
              <a:t>Mostly we aim to promote learning/confidence … we don’t really need more marks!</a:t>
            </a:r>
          </a:p>
          <a:p>
            <a:pPr eaLnBrk="1" hangingPunct="1"/>
            <a:r>
              <a:rPr lang="en-GB" altLang="en-US" sz="2800" b="1" dirty="0"/>
              <a:t>Benchmark against other students? Grand wizards.</a:t>
            </a:r>
          </a:p>
          <a:p>
            <a:pPr eaLnBrk="1" hangingPunct="1"/>
            <a:endParaRPr lang="en-GB" altLang="en-US" sz="2800" b="1" dirty="0"/>
          </a:p>
        </p:txBody>
      </p:sp>
    </p:spTree>
    <p:custDataLst>
      <p:tags r:id="rId1"/>
    </p:custDataLst>
    <p:extLst>
      <p:ext uri="{BB962C8B-B14F-4D97-AF65-F5344CB8AC3E}">
        <p14:creationId xmlns:p14="http://schemas.microsoft.com/office/powerpoint/2010/main" val="1432561458"/>
      </p:ext>
    </p:extLst>
  </p:cSld>
  <p:clrMapOvr>
    <a:masterClrMapping/>
  </p:clrMapOvr>
  <mc:AlternateContent xmlns:mc="http://schemas.openxmlformats.org/markup-compatibility/2006" xmlns:p14="http://schemas.microsoft.com/office/powerpoint/2010/main">
    <mc:Choice Requires="p14">
      <p:transition spd="slow" p14:dur="2000" advTm="108348"/>
    </mc:Choice>
    <mc:Fallback xmlns="">
      <p:transition spd="slow" advTm="10834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5C7384C-5C75-4A2D-9C82-A265CDA76F93}"/>
              </a:ext>
            </a:extLst>
          </p:cNvPr>
          <p:cNvSpPr>
            <a:spLocks noGrp="1"/>
          </p:cNvSpPr>
          <p:nvPr>
            <p:ph type="title"/>
          </p:nvPr>
        </p:nvSpPr>
        <p:spPr>
          <a:xfrm>
            <a:off x="393700" y="493713"/>
            <a:ext cx="8229600" cy="863600"/>
          </a:xfrm>
        </p:spPr>
        <p:txBody>
          <a:bodyPr/>
          <a:lstStyle/>
          <a:p>
            <a:pPr eaLnBrk="1" hangingPunct="1"/>
            <a:br>
              <a:rPr lang="en-GB" altLang="en-US" sz="3200" dirty="0">
                <a:solidFill>
                  <a:schemeClr val="tx1"/>
                </a:solidFill>
              </a:rPr>
            </a:br>
            <a:r>
              <a:rPr lang="en-GB" altLang="en-US" sz="3200" dirty="0">
                <a:solidFill>
                  <a:schemeClr val="tx1"/>
                </a:solidFill>
              </a:rPr>
              <a:t>Maths for Economics year-on-year results</a:t>
            </a:r>
            <a:br>
              <a:rPr lang="en-GB" altLang="en-US" sz="3200" dirty="0">
                <a:solidFill>
                  <a:schemeClr val="tx1"/>
                </a:solidFill>
              </a:rPr>
            </a:br>
            <a:r>
              <a:rPr lang="en-GB" altLang="en-US" sz="3200" dirty="0">
                <a:solidFill>
                  <a:schemeClr val="tx1"/>
                </a:solidFill>
              </a:rPr>
              <a:t>(% in grade/% mark) </a:t>
            </a:r>
            <a:r>
              <a:rPr lang="en-GB" altLang="en-US" sz="2800" dirty="0">
                <a:solidFill>
                  <a:schemeClr val="tx1"/>
                </a:solidFill>
              </a:rPr>
              <a:t>circa </a:t>
            </a:r>
            <a:r>
              <a:rPr lang="en-GB" altLang="en-US" sz="2800" dirty="0">
                <a:solidFill>
                  <a:srgbClr val="FFFF00"/>
                </a:solidFill>
              </a:rPr>
              <a:t>600,000 questions done</a:t>
            </a:r>
          </a:p>
        </p:txBody>
      </p:sp>
      <p:graphicFrame>
        <p:nvGraphicFramePr>
          <p:cNvPr id="6" name="Chart 5">
            <a:extLst>
              <a:ext uri="{FF2B5EF4-FFF2-40B4-BE49-F238E27FC236}">
                <a16:creationId xmlns:a16="http://schemas.microsoft.com/office/drawing/2014/main" id="{68E30EE6-D4C6-4175-98D7-F110A90CF9CE}"/>
              </a:ext>
            </a:extLst>
          </p:cNvPr>
          <p:cNvGraphicFramePr>
            <a:graphicFrameLocks/>
          </p:cNvGraphicFramePr>
          <p:nvPr>
            <p:extLst>
              <p:ext uri="{D42A27DB-BD31-4B8C-83A1-F6EECF244321}">
                <p14:modId xmlns:p14="http://schemas.microsoft.com/office/powerpoint/2010/main" val="1822402709"/>
              </p:ext>
            </p:extLst>
          </p:nvPr>
        </p:nvGraphicFramePr>
        <p:xfrm>
          <a:off x="393700" y="1520788"/>
          <a:ext cx="8229600" cy="45725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99494"/>
    </mc:Choice>
    <mc:Fallback xmlns="">
      <p:transition spd="slow" advTm="9949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D9F072-6A80-4557-A4F6-CF32B1FCE25E}"/>
              </a:ext>
            </a:extLst>
          </p:cNvPr>
          <p:cNvSpPr txBox="1"/>
          <p:nvPr/>
        </p:nvSpPr>
        <p:spPr>
          <a:xfrm>
            <a:off x="1259632" y="397875"/>
            <a:ext cx="4698722" cy="646331"/>
          </a:xfrm>
          <a:prstGeom prst="rect">
            <a:avLst/>
          </a:prstGeom>
          <a:noFill/>
        </p:spPr>
        <p:txBody>
          <a:bodyPr wrap="none" rtlCol="0">
            <a:spAutoFit/>
          </a:bodyPr>
          <a:lstStyle/>
          <a:p>
            <a:r>
              <a:rPr lang="en-GB" sz="3600" dirty="0"/>
              <a:t>What happened next?</a:t>
            </a:r>
          </a:p>
        </p:txBody>
      </p:sp>
      <p:sp>
        <p:nvSpPr>
          <p:cNvPr id="3" name="TextBox 2">
            <a:extLst>
              <a:ext uri="{FF2B5EF4-FFF2-40B4-BE49-F238E27FC236}">
                <a16:creationId xmlns:a16="http://schemas.microsoft.com/office/drawing/2014/main" id="{A41AE3EC-6AFF-476A-9248-5CC4776EEEC6}"/>
              </a:ext>
            </a:extLst>
          </p:cNvPr>
          <p:cNvSpPr txBox="1"/>
          <p:nvPr/>
        </p:nvSpPr>
        <p:spPr>
          <a:xfrm>
            <a:off x="359532" y="1101512"/>
            <a:ext cx="7893777" cy="1446550"/>
          </a:xfrm>
          <a:prstGeom prst="rect">
            <a:avLst/>
          </a:prstGeom>
          <a:noFill/>
        </p:spPr>
        <p:txBody>
          <a:bodyPr wrap="square" rtlCol="0">
            <a:spAutoFit/>
          </a:bodyPr>
          <a:lstStyle/>
          <a:p>
            <a:r>
              <a:rPr lang="en-GB" sz="4400" dirty="0">
                <a:solidFill>
                  <a:srgbClr val="FFFF00"/>
                </a:solidFill>
              </a:rPr>
              <a:t>Covid -19! </a:t>
            </a:r>
          </a:p>
          <a:p>
            <a:r>
              <a:rPr lang="en-GB" sz="4400" dirty="0">
                <a:solidFill>
                  <a:srgbClr val="FFFF00"/>
                </a:solidFill>
              </a:rPr>
              <a:t>CAA exams </a:t>
            </a:r>
            <a:r>
              <a:rPr lang="en-GB" sz="3200" dirty="0">
                <a:solidFill>
                  <a:srgbClr val="FFFF00"/>
                </a:solidFill>
              </a:rPr>
              <a:t>with </a:t>
            </a:r>
            <a:r>
              <a:rPr lang="en-GB" sz="3200" dirty="0" err="1">
                <a:solidFill>
                  <a:srgbClr val="FFFF00"/>
                </a:solidFill>
              </a:rPr>
              <a:t>randoms</a:t>
            </a:r>
            <a:r>
              <a:rPr lang="en-GB" sz="3200" dirty="0">
                <a:solidFill>
                  <a:srgbClr val="FFFF00"/>
                </a:solidFill>
              </a:rPr>
              <a:t> essential</a:t>
            </a:r>
          </a:p>
        </p:txBody>
      </p:sp>
      <p:sp>
        <p:nvSpPr>
          <p:cNvPr id="4" name="TextBox 3">
            <a:extLst>
              <a:ext uri="{FF2B5EF4-FFF2-40B4-BE49-F238E27FC236}">
                <a16:creationId xmlns:a16="http://schemas.microsoft.com/office/drawing/2014/main" id="{79D1CB86-A5A8-461B-B224-99012C4F21F1}"/>
              </a:ext>
            </a:extLst>
          </p:cNvPr>
          <p:cNvSpPr txBox="1"/>
          <p:nvPr/>
        </p:nvSpPr>
        <p:spPr>
          <a:xfrm>
            <a:off x="143508" y="4617132"/>
            <a:ext cx="7883834" cy="1631216"/>
          </a:xfrm>
          <a:prstGeom prst="rect">
            <a:avLst/>
          </a:prstGeom>
          <a:noFill/>
        </p:spPr>
        <p:txBody>
          <a:bodyPr wrap="square" rtlCol="0">
            <a:spAutoFit/>
          </a:bodyPr>
          <a:lstStyle/>
          <a:p>
            <a:r>
              <a:rPr lang="en-GB" sz="2000" dirty="0"/>
              <a:t>The last two years’ worth of bars on the chart are somewhat bonkers!</a:t>
            </a:r>
          </a:p>
          <a:p>
            <a:endParaRPr lang="en-GB" sz="2000" dirty="0"/>
          </a:p>
          <a:p>
            <a:r>
              <a:rPr lang="en-GB" sz="2000" dirty="0"/>
              <a:t>About half the students got an A … about the same number of F’s as in previous years (some students are determined to fail!)</a:t>
            </a:r>
          </a:p>
        </p:txBody>
      </p:sp>
      <p:sp>
        <p:nvSpPr>
          <p:cNvPr id="7" name="TextBox 6">
            <a:extLst>
              <a:ext uri="{FF2B5EF4-FFF2-40B4-BE49-F238E27FC236}">
                <a16:creationId xmlns:a16="http://schemas.microsoft.com/office/drawing/2014/main" id="{9373E7DA-AD4D-4A8F-99C2-A8D5556FDD43}"/>
              </a:ext>
            </a:extLst>
          </p:cNvPr>
          <p:cNvSpPr txBox="1"/>
          <p:nvPr/>
        </p:nvSpPr>
        <p:spPr>
          <a:xfrm>
            <a:off x="359532" y="2605368"/>
            <a:ext cx="8763580" cy="1323439"/>
          </a:xfrm>
          <a:prstGeom prst="rect">
            <a:avLst/>
          </a:prstGeom>
          <a:noFill/>
        </p:spPr>
        <p:txBody>
          <a:bodyPr wrap="square" rtlCol="0">
            <a:spAutoFit/>
          </a:bodyPr>
          <a:lstStyle/>
          <a:p>
            <a:r>
              <a:rPr lang="en-GB" sz="2400" dirty="0"/>
              <a:t>Cheating (aliasing/using illegal software e.g. Wolfram alpha, Excel)</a:t>
            </a:r>
          </a:p>
          <a:p>
            <a:r>
              <a:rPr lang="en-GB" sz="2400" dirty="0"/>
              <a:t> </a:t>
            </a:r>
            <a:r>
              <a:rPr lang="en-GB" sz="3200" dirty="0">
                <a:solidFill>
                  <a:srgbClr val="FFFF00"/>
                </a:solidFill>
              </a:rPr>
              <a:t>so upload their workings - do it!!!!!</a:t>
            </a:r>
          </a:p>
        </p:txBody>
      </p:sp>
    </p:spTree>
    <p:extLst>
      <p:ext uri="{BB962C8B-B14F-4D97-AF65-F5344CB8AC3E}">
        <p14:creationId xmlns:p14="http://schemas.microsoft.com/office/powerpoint/2010/main" val="26948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D9F072-6A80-4557-A4F6-CF32B1FCE25E}"/>
              </a:ext>
            </a:extLst>
          </p:cNvPr>
          <p:cNvSpPr txBox="1"/>
          <p:nvPr/>
        </p:nvSpPr>
        <p:spPr>
          <a:xfrm>
            <a:off x="1259632" y="397875"/>
            <a:ext cx="5673348" cy="646331"/>
          </a:xfrm>
          <a:prstGeom prst="rect">
            <a:avLst/>
          </a:prstGeom>
          <a:noFill/>
        </p:spPr>
        <p:txBody>
          <a:bodyPr wrap="none" rtlCol="0">
            <a:spAutoFit/>
          </a:bodyPr>
          <a:lstStyle/>
          <a:p>
            <a:r>
              <a:rPr lang="en-GB" sz="3600" dirty="0"/>
              <a:t>What should happen next?</a:t>
            </a:r>
          </a:p>
        </p:txBody>
      </p:sp>
      <p:sp>
        <p:nvSpPr>
          <p:cNvPr id="4" name="TextBox 3">
            <a:extLst>
              <a:ext uri="{FF2B5EF4-FFF2-40B4-BE49-F238E27FC236}">
                <a16:creationId xmlns:a16="http://schemas.microsoft.com/office/drawing/2014/main" id="{79D1CB86-A5A8-461B-B224-99012C4F21F1}"/>
              </a:ext>
            </a:extLst>
          </p:cNvPr>
          <p:cNvSpPr txBox="1"/>
          <p:nvPr/>
        </p:nvSpPr>
        <p:spPr>
          <a:xfrm>
            <a:off x="234847" y="1880828"/>
            <a:ext cx="7883834" cy="1015663"/>
          </a:xfrm>
          <a:prstGeom prst="rect">
            <a:avLst/>
          </a:prstGeom>
          <a:noFill/>
        </p:spPr>
        <p:txBody>
          <a:bodyPr wrap="square" rtlCol="0">
            <a:spAutoFit/>
          </a:bodyPr>
          <a:lstStyle/>
          <a:p>
            <a:r>
              <a:rPr lang="en-GB" sz="2000" dirty="0"/>
              <a:t>I retire next month (but </a:t>
            </a:r>
            <a:r>
              <a:rPr lang="en-GB" sz="2000" i="1" dirty="0"/>
              <a:t>maths e.g. </a:t>
            </a:r>
            <a:r>
              <a:rPr lang="en-GB" sz="2000" dirty="0"/>
              <a:t>will continue) so here’s a couple of questions for everyone to consider so you can set better tests </a:t>
            </a:r>
            <a:r>
              <a:rPr lang="en-GB" sz="2000" i="1" dirty="0">
                <a:solidFill>
                  <a:srgbClr val="FFFF00"/>
                </a:solidFill>
              </a:rPr>
              <a:t>a priori</a:t>
            </a:r>
            <a:r>
              <a:rPr lang="en-GB" sz="2000" dirty="0"/>
              <a:t>:</a:t>
            </a:r>
          </a:p>
        </p:txBody>
      </p:sp>
      <p:sp>
        <p:nvSpPr>
          <p:cNvPr id="6" name="TextBox 5">
            <a:extLst>
              <a:ext uri="{FF2B5EF4-FFF2-40B4-BE49-F238E27FC236}">
                <a16:creationId xmlns:a16="http://schemas.microsoft.com/office/drawing/2014/main" id="{748C5DCB-438E-4495-8243-014B93DF7C3C}"/>
              </a:ext>
            </a:extLst>
          </p:cNvPr>
          <p:cNvSpPr txBox="1"/>
          <p:nvPr/>
        </p:nvSpPr>
        <p:spPr>
          <a:xfrm>
            <a:off x="185959" y="3193916"/>
            <a:ext cx="6400342" cy="1446550"/>
          </a:xfrm>
          <a:prstGeom prst="rect">
            <a:avLst/>
          </a:prstGeom>
          <a:noFill/>
        </p:spPr>
        <p:txBody>
          <a:bodyPr wrap="none" rtlCol="0">
            <a:spAutoFit/>
          </a:bodyPr>
          <a:lstStyle/>
          <a:p>
            <a:r>
              <a:rPr lang="en-GB" sz="2400" dirty="0"/>
              <a:t>How difficult is a question? </a:t>
            </a:r>
            <a:r>
              <a:rPr lang="en-GB" sz="2000" dirty="0"/>
              <a:t>Operation count (no), </a:t>
            </a:r>
          </a:p>
          <a:p>
            <a:r>
              <a:rPr lang="en-GB" sz="2000" dirty="0"/>
              <a:t>difficulty of concepts(?), question entropy (possible?)</a:t>
            </a:r>
          </a:p>
          <a:p>
            <a:endParaRPr lang="en-GB" sz="2000" dirty="0"/>
          </a:p>
          <a:p>
            <a:r>
              <a:rPr lang="en-GB" sz="2400" dirty="0"/>
              <a:t>How discriminating is a question? – no idea!</a:t>
            </a:r>
          </a:p>
        </p:txBody>
      </p:sp>
      <p:sp>
        <p:nvSpPr>
          <p:cNvPr id="9" name="TextBox 8">
            <a:extLst>
              <a:ext uri="{FF2B5EF4-FFF2-40B4-BE49-F238E27FC236}">
                <a16:creationId xmlns:a16="http://schemas.microsoft.com/office/drawing/2014/main" id="{8FCD117A-1ACF-422D-85D5-6E28FDA02757}"/>
              </a:ext>
            </a:extLst>
          </p:cNvPr>
          <p:cNvSpPr txBox="1"/>
          <p:nvPr/>
        </p:nvSpPr>
        <p:spPr>
          <a:xfrm>
            <a:off x="173633" y="4833156"/>
            <a:ext cx="8772081" cy="1200329"/>
          </a:xfrm>
          <a:prstGeom prst="rect">
            <a:avLst/>
          </a:prstGeom>
          <a:noFill/>
        </p:spPr>
        <p:txBody>
          <a:bodyPr wrap="none" rtlCol="0">
            <a:spAutoFit/>
          </a:bodyPr>
          <a:lstStyle/>
          <a:p>
            <a:r>
              <a:rPr lang="en-GB" dirty="0">
                <a:solidFill>
                  <a:srgbClr val="FFFFFF"/>
                </a:solidFill>
              </a:rPr>
              <a:t>See </a:t>
            </a:r>
            <a:r>
              <a:rPr lang="en-GB" b="1" i="0" dirty="0">
                <a:solidFill>
                  <a:srgbClr val="FFFFFF"/>
                </a:solidFill>
                <a:effectLst/>
                <a:latin typeface="Merriweather"/>
              </a:rPr>
              <a:t>Effective computer-aided assessment of mathematics; principles, practice and results</a:t>
            </a:r>
          </a:p>
          <a:p>
            <a:r>
              <a:rPr lang="en-GB" b="0" i="1" dirty="0">
                <a:solidFill>
                  <a:srgbClr val="FFFFFF"/>
                </a:solidFill>
                <a:effectLst/>
                <a:latin typeface="Source Sans Pro" panose="020B0503030403020204" pitchFamily="34" charset="0"/>
              </a:rPr>
              <a:t>Teaching Mathematics and its Applications</a:t>
            </a:r>
            <a:r>
              <a:rPr lang="en-GB" b="0" i="0" dirty="0">
                <a:solidFill>
                  <a:srgbClr val="FFFFFF"/>
                </a:solidFill>
                <a:effectLst/>
                <a:latin typeface="Source Sans Pro" panose="020B0503030403020204" pitchFamily="34" charset="0"/>
              </a:rPr>
              <a:t>, Volume 34, Issue 3, September 2015, </a:t>
            </a:r>
          </a:p>
          <a:p>
            <a:r>
              <a:rPr lang="en-GB" b="0" i="0" u="none" strike="noStrike" dirty="0">
                <a:solidFill>
                  <a:srgbClr val="006FB7"/>
                </a:solidFill>
                <a:effectLst/>
                <a:latin typeface="Source Sans Pro" panose="020B0503030403020204" pitchFamily="34" charset="0"/>
                <a:hlinkClick r:id="rId2"/>
              </a:rPr>
              <a:t>https://doi.org/10.1093/teamat/hrv012</a:t>
            </a:r>
            <a:endParaRPr lang="en-GB" b="1" i="0" dirty="0">
              <a:solidFill>
                <a:srgbClr val="2A2A2A"/>
              </a:solidFill>
              <a:effectLst/>
              <a:latin typeface="Merriweather"/>
            </a:endParaRPr>
          </a:p>
          <a:p>
            <a:endParaRPr lang="en-GB" dirty="0"/>
          </a:p>
        </p:txBody>
      </p:sp>
    </p:spTree>
    <p:extLst>
      <p:ext uri="{BB962C8B-B14F-4D97-AF65-F5344CB8AC3E}">
        <p14:creationId xmlns:p14="http://schemas.microsoft.com/office/powerpoint/2010/main" val="56697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05F8AA0-B090-49E6-9DA9-8DD812DE3F5B}"/>
              </a:ext>
            </a:extLst>
          </p:cNvPr>
          <p:cNvSpPr>
            <a:spLocks noChangeArrowheads="1"/>
          </p:cNvSpPr>
          <p:nvPr/>
        </p:nvSpPr>
        <p:spPr bwMode="auto">
          <a:xfrm>
            <a:off x="165735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aphicFrame>
        <p:nvGraphicFramePr>
          <p:cNvPr id="19459" name="Object 3">
            <a:extLst>
              <a:ext uri="{FF2B5EF4-FFF2-40B4-BE49-F238E27FC236}">
                <a16:creationId xmlns:a16="http://schemas.microsoft.com/office/drawing/2014/main" id="{ED70E988-0E28-465E-8F79-5E9EEF8379F6}"/>
              </a:ext>
            </a:extLst>
          </p:cNvPr>
          <p:cNvGraphicFramePr>
            <a:graphicFrameLocks noChangeAspect="1"/>
          </p:cNvGraphicFramePr>
          <p:nvPr>
            <p:extLst>
              <p:ext uri="{D42A27DB-BD31-4B8C-83A1-F6EECF244321}">
                <p14:modId xmlns:p14="http://schemas.microsoft.com/office/powerpoint/2010/main" val="723351438"/>
              </p:ext>
            </p:extLst>
          </p:nvPr>
        </p:nvGraphicFramePr>
        <p:xfrm>
          <a:off x="1475656" y="1202278"/>
          <a:ext cx="5829300" cy="819150"/>
        </p:xfrm>
        <a:graphic>
          <a:graphicData uri="http://schemas.openxmlformats.org/presentationml/2006/ole">
            <mc:AlternateContent xmlns:mc="http://schemas.openxmlformats.org/markup-compatibility/2006">
              <mc:Choice xmlns:v="urn:schemas-microsoft-com:vml" Requires="v">
                <p:oleObj r:id="rId2" imgW="3568700" imgH="508000" progId="Equation.DSMT4">
                  <p:embed/>
                </p:oleObj>
              </mc:Choice>
              <mc:Fallback>
                <p:oleObj r:id="rId2" imgW="3568700" imgH="508000" progId="Equation.DSMT4">
                  <p:embed/>
                  <p:pic>
                    <p:nvPicPr>
                      <p:cNvPr id="19459" name="Object 3">
                        <a:extLst>
                          <a:ext uri="{FF2B5EF4-FFF2-40B4-BE49-F238E27FC236}">
                            <a16:creationId xmlns:a16="http://schemas.microsoft.com/office/drawing/2014/main" id="{ED70E988-0E28-465E-8F79-5E9EEF837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02278"/>
                        <a:ext cx="5829300" cy="819150"/>
                      </a:xfrm>
                      <a:prstGeom prst="rect">
                        <a:avLst/>
                      </a:prstGeom>
                      <a:solidFill>
                        <a:srgbClr val="FFFF00"/>
                      </a:solidFill>
                    </p:spPr>
                  </p:pic>
                </p:oleObj>
              </mc:Fallback>
            </mc:AlternateContent>
          </a:graphicData>
        </a:graphic>
      </p:graphicFrame>
      <p:grpSp>
        <p:nvGrpSpPr>
          <p:cNvPr id="19460" name="Group 4">
            <a:extLst>
              <a:ext uri="{FF2B5EF4-FFF2-40B4-BE49-F238E27FC236}">
                <a16:creationId xmlns:a16="http://schemas.microsoft.com/office/drawing/2014/main" id="{F34AFD6A-80B0-4E6D-B37F-20880B46B9CF}"/>
              </a:ext>
            </a:extLst>
          </p:cNvPr>
          <p:cNvGrpSpPr>
            <a:grpSpLocks noChangeAspect="1"/>
          </p:cNvGrpSpPr>
          <p:nvPr/>
        </p:nvGrpSpPr>
        <p:grpSpPr bwMode="auto">
          <a:xfrm>
            <a:off x="1650721" y="2404548"/>
            <a:ext cx="5257800" cy="3258264"/>
            <a:chOff x="2355" y="1672"/>
            <a:chExt cx="7200" cy="4561"/>
          </a:xfrm>
        </p:grpSpPr>
        <p:sp>
          <p:nvSpPr>
            <p:cNvPr id="19461" name="AutoShape 5">
              <a:extLst>
                <a:ext uri="{FF2B5EF4-FFF2-40B4-BE49-F238E27FC236}">
                  <a16:creationId xmlns:a16="http://schemas.microsoft.com/office/drawing/2014/main" id="{8FBBD368-DBAC-46E5-ACFA-FD19A088A580}"/>
                </a:ext>
              </a:extLst>
            </p:cNvPr>
            <p:cNvSpPr>
              <a:spLocks noChangeAspect="1" noChangeArrowheads="1" noTextEdit="1"/>
            </p:cNvSpPr>
            <p:nvPr/>
          </p:nvSpPr>
          <p:spPr bwMode="auto">
            <a:xfrm>
              <a:off x="2355" y="1672"/>
              <a:ext cx="7200" cy="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9462" name="Group 6">
              <a:extLst>
                <a:ext uri="{FF2B5EF4-FFF2-40B4-BE49-F238E27FC236}">
                  <a16:creationId xmlns:a16="http://schemas.microsoft.com/office/drawing/2014/main" id="{D36A174D-0407-4D08-A4E5-98298CC3A0C8}"/>
                </a:ext>
              </a:extLst>
            </p:cNvPr>
            <p:cNvGrpSpPr>
              <a:grpSpLocks/>
            </p:cNvGrpSpPr>
            <p:nvPr/>
          </p:nvGrpSpPr>
          <p:grpSpPr bwMode="auto">
            <a:xfrm>
              <a:off x="3607" y="1992"/>
              <a:ext cx="5009" cy="3821"/>
              <a:chOff x="3607" y="1992"/>
              <a:chExt cx="5009" cy="3821"/>
            </a:xfrm>
          </p:grpSpPr>
          <p:sp>
            <p:nvSpPr>
              <p:cNvPr id="19463" name="Text Box 7">
                <a:extLst>
                  <a:ext uri="{FF2B5EF4-FFF2-40B4-BE49-F238E27FC236}">
                    <a16:creationId xmlns:a16="http://schemas.microsoft.com/office/drawing/2014/main" id="{C766922F-936D-4FF5-ACA6-A7FEFB26C83E}"/>
                  </a:ext>
                </a:extLst>
              </p:cNvPr>
              <p:cNvSpPr txBox="1">
                <a:spLocks noChangeArrowheads="1"/>
              </p:cNvSpPr>
              <p:nvPr/>
            </p:nvSpPr>
            <p:spPr bwMode="auto">
              <a:xfrm>
                <a:off x="5172" y="3432"/>
                <a:ext cx="1230" cy="1280"/>
              </a:xfrm>
              <a:prstGeom prst="rect">
                <a:avLst/>
              </a:prstGeom>
              <a:solidFill>
                <a:srgbClr val="FFFFFF"/>
              </a:solidFill>
              <a:ln w="9525">
                <a:solidFill>
                  <a:srgbClr val="000000"/>
                </a:solidFill>
                <a:miter lim="800000"/>
                <a:headEnd/>
                <a:tailEnd/>
              </a:ln>
            </p:spPr>
            <p:txBody>
              <a:bodyPr wrap="none"/>
              <a:lstStyle/>
              <a:p>
                <a:pPr eaLnBrk="0" hangingPunct="0"/>
                <a:endParaRPr lang="en-GB" altLang="en-US" sz="1200"/>
              </a:p>
              <a:p>
                <a:pPr eaLnBrk="0" hangingPunct="0"/>
                <a:r>
                  <a:rPr lang="en-GB" altLang="en-US" sz="1200">
                    <a:solidFill>
                      <a:srgbClr val="FF0000"/>
                    </a:solidFill>
                  </a:rPr>
                  <a:t>ln(3375)</a:t>
                </a:r>
              </a:p>
            </p:txBody>
          </p:sp>
          <p:sp>
            <p:nvSpPr>
              <p:cNvPr id="19464" name="Text Box 8">
                <a:extLst>
                  <a:ext uri="{FF2B5EF4-FFF2-40B4-BE49-F238E27FC236}">
                    <a16:creationId xmlns:a16="http://schemas.microsoft.com/office/drawing/2014/main" id="{617A5D0B-3CF5-469A-8079-D5810C827858}"/>
                  </a:ext>
                </a:extLst>
              </p:cNvPr>
              <p:cNvSpPr txBox="1">
                <a:spLocks noChangeArrowheads="1"/>
              </p:cNvSpPr>
              <p:nvPr/>
            </p:nvSpPr>
            <p:spPr bwMode="auto">
              <a:xfrm>
                <a:off x="3607" y="2472"/>
                <a:ext cx="1096" cy="960"/>
              </a:xfrm>
              <a:prstGeom prst="rect">
                <a:avLst/>
              </a:prstGeom>
              <a:solidFill>
                <a:srgbClr val="FFFFFF"/>
              </a:solidFill>
              <a:ln w="9525">
                <a:solidFill>
                  <a:srgbClr val="000000"/>
                </a:solidFill>
                <a:miter lim="800000"/>
                <a:headEnd/>
                <a:tailEnd/>
              </a:ln>
            </p:spPr>
            <p:txBody>
              <a:bodyPr/>
              <a:lstStyle/>
              <a:p>
                <a:pPr eaLnBrk="0" hangingPunct="0"/>
                <a:r>
                  <a:rPr lang="en-GB" altLang="en-US" sz="1200" dirty="0"/>
                  <a:t>umbers</a:t>
                </a:r>
              </a:p>
              <a:p>
                <a:pPr eaLnBrk="0" hangingPunct="0"/>
                <a:r>
                  <a:rPr lang="en-GB" altLang="en-US" sz="1200" dirty="0">
                    <a:solidFill>
                      <a:srgbClr val="FF0000"/>
                    </a:solidFill>
                  </a:rPr>
                  <a:t>ln(3)</a:t>
                </a:r>
              </a:p>
            </p:txBody>
          </p:sp>
          <p:sp>
            <p:nvSpPr>
              <p:cNvPr id="19465" name="Line 9">
                <a:extLst>
                  <a:ext uri="{FF2B5EF4-FFF2-40B4-BE49-F238E27FC236}">
                    <a16:creationId xmlns:a16="http://schemas.microsoft.com/office/drawing/2014/main" id="{9C095ADF-B1C4-4A5B-9111-86451C202184}"/>
                  </a:ext>
                </a:extLst>
              </p:cNvPr>
              <p:cNvSpPr>
                <a:spLocks noChangeShapeType="1"/>
              </p:cNvSpPr>
              <p:nvPr/>
            </p:nvSpPr>
            <p:spPr bwMode="auto">
              <a:xfrm flipH="1" flipV="1">
                <a:off x="4703" y="3272"/>
                <a:ext cx="469"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6" name="Text Box 10">
                <a:extLst>
                  <a:ext uri="{FF2B5EF4-FFF2-40B4-BE49-F238E27FC236}">
                    <a16:creationId xmlns:a16="http://schemas.microsoft.com/office/drawing/2014/main" id="{CDD4660B-1EF8-40FD-AD5D-740482E76121}"/>
                  </a:ext>
                </a:extLst>
              </p:cNvPr>
              <p:cNvSpPr txBox="1">
                <a:spLocks noChangeArrowheads="1"/>
              </p:cNvSpPr>
              <p:nvPr/>
            </p:nvSpPr>
            <p:spPr bwMode="auto">
              <a:xfrm>
                <a:off x="5172" y="1992"/>
                <a:ext cx="1253" cy="960"/>
              </a:xfrm>
              <a:prstGeom prst="rect">
                <a:avLst/>
              </a:prstGeom>
              <a:solidFill>
                <a:srgbClr val="FFFFFF"/>
              </a:solidFill>
              <a:ln w="9525">
                <a:solidFill>
                  <a:srgbClr val="000000"/>
                </a:solidFill>
                <a:miter lim="800000"/>
                <a:headEnd/>
                <a:tailEnd/>
              </a:ln>
            </p:spPr>
            <p:txBody>
              <a:bodyPr/>
              <a:lstStyle/>
              <a:p>
                <a:pPr eaLnBrk="0" hangingPunct="0"/>
                <a:r>
                  <a:rPr lang="en-GB" altLang="en-US" sz="1200" dirty="0"/>
                  <a:t>Cancel fractions</a:t>
                </a:r>
              </a:p>
              <a:p>
                <a:pPr eaLnBrk="0" hangingPunct="0"/>
                <a:r>
                  <a:rPr lang="en-GB" altLang="en-US" sz="1200" dirty="0">
                    <a:solidFill>
                      <a:srgbClr val="FF0000"/>
                    </a:solidFill>
                  </a:rPr>
                  <a:t>ln(5)</a:t>
                </a:r>
              </a:p>
            </p:txBody>
          </p:sp>
          <p:sp>
            <p:nvSpPr>
              <p:cNvPr id="19467" name="Line 11">
                <a:extLst>
                  <a:ext uri="{FF2B5EF4-FFF2-40B4-BE49-F238E27FC236}">
                    <a16:creationId xmlns:a16="http://schemas.microsoft.com/office/drawing/2014/main" id="{D1145051-CDBA-45B1-9E22-4C6713F81017}"/>
                  </a:ext>
                </a:extLst>
              </p:cNvPr>
              <p:cNvSpPr>
                <a:spLocks noChangeShapeType="1"/>
              </p:cNvSpPr>
              <p:nvPr/>
            </p:nvSpPr>
            <p:spPr bwMode="auto">
              <a:xfrm flipH="1" flipV="1">
                <a:off x="5798" y="2952"/>
                <a:ext cx="1"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8" name="Text Box 12">
                <a:extLst>
                  <a:ext uri="{FF2B5EF4-FFF2-40B4-BE49-F238E27FC236}">
                    <a16:creationId xmlns:a16="http://schemas.microsoft.com/office/drawing/2014/main" id="{4D5CE0BB-3FE5-4AD8-8069-9BFD3B1AE401}"/>
                  </a:ext>
                </a:extLst>
              </p:cNvPr>
              <p:cNvSpPr txBox="1">
                <a:spLocks noChangeArrowheads="1"/>
              </p:cNvSpPr>
              <p:nvPr/>
            </p:nvSpPr>
            <p:spPr bwMode="auto">
              <a:xfrm>
                <a:off x="7207" y="2472"/>
                <a:ext cx="1409" cy="960"/>
              </a:xfrm>
              <a:prstGeom prst="rect">
                <a:avLst/>
              </a:prstGeom>
              <a:solidFill>
                <a:srgbClr val="FFFFFF"/>
              </a:solidFill>
              <a:ln w="9525">
                <a:solidFill>
                  <a:srgbClr val="000000"/>
                </a:solidFill>
                <a:miter lim="800000"/>
                <a:headEnd/>
                <a:tailEnd/>
              </a:ln>
            </p:spPr>
            <p:txBody>
              <a:bodyPr/>
              <a:lstStyle/>
              <a:p>
                <a:pPr eaLnBrk="0" hangingPunct="0"/>
                <a:r>
                  <a:rPr lang="en-GB" altLang="en-US" sz="1200" dirty="0"/>
                  <a:t>on</a:t>
                </a:r>
              </a:p>
              <a:p>
                <a:pPr eaLnBrk="0" hangingPunct="0"/>
                <a:r>
                  <a:rPr lang="en-GB" altLang="en-US" sz="1200" dirty="0">
                    <a:solidFill>
                      <a:srgbClr val="FF0000"/>
                    </a:solidFill>
                  </a:rPr>
                  <a:t>ln (3)</a:t>
                </a:r>
              </a:p>
            </p:txBody>
          </p:sp>
          <p:sp>
            <p:nvSpPr>
              <p:cNvPr id="19469" name="Line 13">
                <a:extLst>
                  <a:ext uri="{FF2B5EF4-FFF2-40B4-BE49-F238E27FC236}">
                    <a16:creationId xmlns:a16="http://schemas.microsoft.com/office/drawing/2014/main" id="{C822777D-B06D-43F8-9172-DBE9D83B050D}"/>
                  </a:ext>
                </a:extLst>
              </p:cNvPr>
              <p:cNvSpPr>
                <a:spLocks noChangeShapeType="1"/>
              </p:cNvSpPr>
              <p:nvPr/>
            </p:nvSpPr>
            <p:spPr bwMode="auto">
              <a:xfrm flipV="1">
                <a:off x="6425" y="3112"/>
                <a:ext cx="782"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0" name="Text Box 14">
                <a:extLst>
                  <a:ext uri="{FF2B5EF4-FFF2-40B4-BE49-F238E27FC236}">
                    <a16:creationId xmlns:a16="http://schemas.microsoft.com/office/drawing/2014/main" id="{313A6811-93A8-4FB4-A7AE-0FA6E6605F4A}"/>
                  </a:ext>
                </a:extLst>
              </p:cNvPr>
              <p:cNvSpPr txBox="1">
                <a:spLocks noChangeArrowheads="1"/>
              </p:cNvSpPr>
              <p:nvPr/>
            </p:nvSpPr>
            <p:spPr bwMode="auto">
              <a:xfrm>
                <a:off x="7240" y="4133"/>
                <a:ext cx="672" cy="388"/>
              </a:xfrm>
              <a:prstGeom prst="rect">
                <a:avLst/>
              </a:prstGeom>
              <a:solidFill>
                <a:srgbClr val="FFFFFF"/>
              </a:solidFill>
              <a:ln w="9525">
                <a:solidFill>
                  <a:srgbClr val="000000"/>
                </a:solidFill>
                <a:miter lim="800000"/>
                <a:headEnd/>
                <a:tailEnd/>
              </a:ln>
            </p:spPr>
            <p:txBody>
              <a:bodyPr wrap="none">
                <a:spAutoFit/>
              </a:bodyPr>
              <a:lstStyle/>
              <a:p>
                <a:pPr eaLnBrk="0" hangingPunct="0"/>
                <a:r>
                  <a:rPr lang="en-GB" altLang="en-US" sz="1200" dirty="0">
                    <a:solidFill>
                      <a:srgbClr val="FF0000"/>
                    </a:solidFill>
                  </a:rPr>
                  <a:t>ln(5)</a:t>
                </a:r>
              </a:p>
            </p:txBody>
          </p:sp>
          <p:sp>
            <p:nvSpPr>
              <p:cNvPr id="19471" name="Line 15">
                <a:extLst>
                  <a:ext uri="{FF2B5EF4-FFF2-40B4-BE49-F238E27FC236}">
                    <a16:creationId xmlns:a16="http://schemas.microsoft.com/office/drawing/2014/main" id="{DA6BCD04-A742-4320-B85F-FE016531E106}"/>
                  </a:ext>
                </a:extLst>
              </p:cNvPr>
              <p:cNvSpPr>
                <a:spLocks noChangeShapeType="1"/>
              </p:cNvSpPr>
              <p:nvPr/>
            </p:nvSpPr>
            <p:spPr bwMode="auto">
              <a:xfrm>
                <a:off x="6425" y="4072"/>
                <a:ext cx="782" cy="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2" name="Text Box 16">
                <a:extLst>
                  <a:ext uri="{FF2B5EF4-FFF2-40B4-BE49-F238E27FC236}">
                    <a16:creationId xmlns:a16="http://schemas.microsoft.com/office/drawing/2014/main" id="{BA9BDD00-68D5-42B7-92D8-ABF344F1F0C5}"/>
                  </a:ext>
                </a:extLst>
              </p:cNvPr>
              <p:cNvSpPr txBox="1">
                <a:spLocks noChangeArrowheads="1"/>
              </p:cNvSpPr>
              <p:nvPr/>
            </p:nvSpPr>
            <p:spPr bwMode="auto">
              <a:xfrm>
                <a:off x="3607" y="4232"/>
                <a:ext cx="1096" cy="960"/>
              </a:xfrm>
              <a:prstGeom prst="rect">
                <a:avLst/>
              </a:prstGeom>
              <a:solidFill>
                <a:srgbClr val="FFFFFF"/>
              </a:solidFill>
              <a:ln w="9525">
                <a:solidFill>
                  <a:srgbClr val="000000"/>
                </a:solidFill>
                <a:miter lim="800000"/>
                <a:headEnd/>
                <a:tailEnd/>
              </a:ln>
            </p:spPr>
            <p:txBody>
              <a:bodyPr/>
              <a:lstStyle/>
              <a:p>
                <a:pPr eaLnBrk="0" hangingPunct="0"/>
                <a:r>
                  <a:rPr lang="en-GB" altLang="en-US" sz="1200" dirty="0"/>
                  <a:t>Indices&gt;</a:t>
                </a:r>
              </a:p>
              <a:p>
                <a:pPr eaLnBrk="0" hangingPunct="0"/>
                <a:r>
                  <a:rPr lang="en-GB" altLang="en-US" sz="1200" dirty="0">
                    <a:solidFill>
                      <a:srgbClr val="FF0000"/>
                    </a:solidFill>
                  </a:rPr>
                  <a:t>ln(5)</a:t>
                </a:r>
              </a:p>
            </p:txBody>
          </p:sp>
          <p:sp>
            <p:nvSpPr>
              <p:cNvPr id="19473" name="Line 17">
                <a:extLst>
                  <a:ext uri="{FF2B5EF4-FFF2-40B4-BE49-F238E27FC236}">
                    <a16:creationId xmlns:a16="http://schemas.microsoft.com/office/drawing/2014/main" id="{B1A8A78F-A288-4F09-9C9F-6EDDE3B1ECEC}"/>
                  </a:ext>
                </a:extLst>
              </p:cNvPr>
              <p:cNvSpPr>
                <a:spLocks noChangeShapeType="1"/>
              </p:cNvSpPr>
              <p:nvPr/>
            </p:nvSpPr>
            <p:spPr bwMode="auto">
              <a:xfrm flipV="1">
                <a:off x="4703" y="4232"/>
                <a:ext cx="469"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4" name="Text Box 18">
                <a:extLst>
                  <a:ext uri="{FF2B5EF4-FFF2-40B4-BE49-F238E27FC236}">
                    <a16:creationId xmlns:a16="http://schemas.microsoft.com/office/drawing/2014/main" id="{21B9B1BD-8CED-49BA-AD69-4740BF082B16}"/>
                  </a:ext>
                </a:extLst>
              </p:cNvPr>
              <p:cNvSpPr txBox="1">
                <a:spLocks noChangeArrowheads="1"/>
              </p:cNvSpPr>
              <p:nvPr/>
            </p:nvSpPr>
            <p:spPr bwMode="auto">
              <a:xfrm>
                <a:off x="5329" y="5192"/>
                <a:ext cx="1096" cy="621"/>
              </a:xfrm>
              <a:prstGeom prst="rect">
                <a:avLst/>
              </a:prstGeom>
              <a:solidFill>
                <a:srgbClr val="FFFFFF"/>
              </a:solidFill>
              <a:ln w="9525">
                <a:solidFill>
                  <a:srgbClr val="000000"/>
                </a:solidFill>
                <a:miter lim="800000"/>
                <a:headEnd/>
                <a:tailEnd/>
              </a:ln>
            </p:spPr>
            <p:txBody>
              <a:bodyPr/>
              <a:lstStyle/>
              <a:p>
                <a:pPr eaLnBrk="0" hangingPunct="0"/>
                <a:r>
                  <a:rPr lang="en-GB" altLang="en-US" sz="1200" dirty="0">
                    <a:solidFill>
                      <a:srgbClr val="FF0000"/>
                    </a:solidFill>
                  </a:rPr>
                  <a:t>ln(3)</a:t>
                </a:r>
              </a:p>
            </p:txBody>
          </p:sp>
          <p:sp>
            <p:nvSpPr>
              <p:cNvPr id="19475" name="Line 19">
                <a:extLst>
                  <a:ext uri="{FF2B5EF4-FFF2-40B4-BE49-F238E27FC236}">
                    <a16:creationId xmlns:a16="http://schemas.microsoft.com/office/drawing/2014/main" id="{12683C1A-A7D2-4913-8BAF-B41E2437DAD5}"/>
                  </a:ext>
                </a:extLst>
              </p:cNvPr>
              <p:cNvSpPr>
                <a:spLocks noChangeShapeType="1"/>
              </p:cNvSpPr>
              <p:nvPr/>
            </p:nvSpPr>
            <p:spPr bwMode="auto">
              <a:xfrm>
                <a:off x="5798" y="4712"/>
                <a:ext cx="1"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 name="TextBox 1">
            <a:extLst>
              <a:ext uri="{FF2B5EF4-FFF2-40B4-BE49-F238E27FC236}">
                <a16:creationId xmlns:a16="http://schemas.microsoft.com/office/drawing/2014/main" id="{6BC8618C-FB68-419F-97EC-6845919ED6B1}"/>
              </a:ext>
            </a:extLst>
          </p:cNvPr>
          <p:cNvSpPr txBox="1"/>
          <p:nvPr/>
        </p:nvSpPr>
        <p:spPr>
          <a:xfrm>
            <a:off x="974755" y="5483243"/>
            <a:ext cx="6611746" cy="369332"/>
          </a:xfrm>
          <a:prstGeom prst="rect">
            <a:avLst/>
          </a:prstGeom>
          <a:noFill/>
        </p:spPr>
        <p:txBody>
          <a:bodyPr wrap="none" rtlCol="0">
            <a:spAutoFit/>
          </a:bodyPr>
          <a:lstStyle/>
          <a:p>
            <a:r>
              <a:rPr lang="en-GB" dirty="0">
                <a:solidFill>
                  <a:schemeClr val="bg1"/>
                </a:solidFill>
              </a:rPr>
              <a:t>More difficult if integration limits are negative and/or right -&gt; left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B2884C5-98BD-42E5-BD99-5BAB02333E09}"/>
              </a:ext>
            </a:extLst>
          </p:cNvPr>
          <p:cNvSpPr>
            <a:spLocks noChangeArrowheads="1"/>
          </p:cNvSpPr>
          <p:nvPr/>
        </p:nvSpPr>
        <p:spPr bwMode="auto">
          <a:xfrm>
            <a:off x="160020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aphicFrame>
        <p:nvGraphicFramePr>
          <p:cNvPr id="20483" name="Object 3">
            <a:extLst>
              <a:ext uri="{FF2B5EF4-FFF2-40B4-BE49-F238E27FC236}">
                <a16:creationId xmlns:a16="http://schemas.microsoft.com/office/drawing/2014/main" id="{E253ED6A-AC7D-4A71-9336-D93321616B29}"/>
              </a:ext>
            </a:extLst>
          </p:cNvPr>
          <p:cNvGraphicFramePr>
            <a:graphicFrameLocks noChangeAspect="1"/>
          </p:cNvGraphicFramePr>
          <p:nvPr>
            <p:extLst>
              <p:ext uri="{D42A27DB-BD31-4B8C-83A1-F6EECF244321}">
                <p14:modId xmlns:p14="http://schemas.microsoft.com/office/powerpoint/2010/main" val="1717721222"/>
              </p:ext>
            </p:extLst>
          </p:nvPr>
        </p:nvGraphicFramePr>
        <p:xfrm>
          <a:off x="1295398" y="805150"/>
          <a:ext cx="6573659" cy="726895"/>
        </p:xfrm>
        <a:graphic>
          <a:graphicData uri="http://schemas.openxmlformats.org/presentationml/2006/ole">
            <mc:AlternateContent xmlns:mc="http://schemas.openxmlformats.org/markup-compatibility/2006">
              <mc:Choice xmlns:v="urn:schemas-microsoft-com:vml" Requires="v">
                <p:oleObj r:id="rId2" imgW="4368800" imgH="482600" progId="Equation.DSMT4">
                  <p:embed/>
                </p:oleObj>
              </mc:Choice>
              <mc:Fallback>
                <p:oleObj r:id="rId2" imgW="4368800" imgH="482600" progId="Equation.DSMT4">
                  <p:embed/>
                  <p:pic>
                    <p:nvPicPr>
                      <p:cNvPr id="20483" name="Object 3">
                        <a:extLst>
                          <a:ext uri="{FF2B5EF4-FFF2-40B4-BE49-F238E27FC236}">
                            <a16:creationId xmlns:a16="http://schemas.microsoft.com/office/drawing/2014/main" id="{E253ED6A-AC7D-4A71-9336-D93321616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8" y="805150"/>
                        <a:ext cx="6573659" cy="726895"/>
                      </a:xfrm>
                      <a:prstGeom prst="rect">
                        <a:avLst/>
                      </a:prstGeom>
                      <a:solidFill>
                        <a:srgbClr val="FFFF00"/>
                      </a:solidFill>
                    </p:spPr>
                  </p:pic>
                </p:oleObj>
              </mc:Fallback>
            </mc:AlternateContent>
          </a:graphicData>
        </a:graphic>
      </p:graphicFrame>
      <p:grpSp>
        <p:nvGrpSpPr>
          <p:cNvPr id="20484" name="Group 4">
            <a:extLst>
              <a:ext uri="{FF2B5EF4-FFF2-40B4-BE49-F238E27FC236}">
                <a16:creationId xmlns:a16="http://schemas.microsoft.com/office/drawing/2014/main" id="{133467C0-26DD-4FB2-B3C2-25291D569AB5}"/>
              </a:ext>
            </a:extLst>
          </p:cNvPr>
          <p:cNvGrpSpPr>
            <a:grpSpLocks noChangeAspect="1"/>
          </p:cNvGrpSpPr>
          <p:nvPr/>
        </p:nvGrpSpPr>
        <p:grpSpPr bwMode="auto">
          <a:xfrm>
            <a:off x="1312332" y="1528760"/>
            <a:ext cx="5926667" cy="5500639"/>
            <a:chOff x="2355" y="8775"/>
            <a:chExt cx="7043" cy="8640"/>
          </a:xfrm>
        </p:grpSpPr>
        <p:sp>
          <p:nvSpPr>
            <p:cNvPr id="20485" name="AutoShape 5">
              <a:extLst>
                <a:ext uri="{FF2B5EF4-FFF2-40B4-BE49-F238E27FC236}">
                  <a16:creationId xmlns:a16="http://schemas.microsoft.com/office/drawing/2014/main" id="{06D83BE2-9A22-4B0B-95E3-BBC8594C1652}"/>
                </a:ext>
              </a:extLst>
            </p:cNvPr>
            <p:cNvSpPr>
              <a:spLocks noChangeAspect="1" noChangeArrowheads="1" noTextEdit="1"/>
            </p:cNvSpPr>
            <p:nvPr/>
          </p:nvSpPr>
          <p:spPr bwMode="auto">
            <a:xfrm>
              <a:off x="2355" y="8775"/>
              <a:ext cx="7043" cy="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grpSp>
          <p:nvGrpSpPr>
            <p:cNvPr id="20486" name="Group 6">
              <a:extLst>
                <a:ext uri="{FF2B5EF4-FFF2-40B4-BE49-F238E27FC236}">
                  <a16:creationId xmlns:a16="http://schemas.microsoft.com/office/drawing/2014/main" id="{B83F1F16-61C9-4DA1-9A51-5DD99AA15C39}"/>
                </a:ext>
              </a:extLst>
            </p:cNvPr>
            <p:cNvGrpSpPr>
              <a:grpSpLocks/>
            </p:cNvGrpSpPr>
            <p:nvPr/>
          </p:nvGrpSpPr>
          <p:grpSpPr bwMode="auto">
            <a:xfrm>
              <a:off x="2668" y="9015"/>
              <a:ext cx="6573" cy="7260"/>
              <a:chOff x="2668" y="9015"/>
              <a:chExt cx="6573" cy="7260"/>
            </a:xfrm>
          </p:grpSpPr>
          <p:sp>
            <p:nvSpPr>
              <p:cNvPr id="20487" name="Text Box 7">
                <a:extLst>
                  <a:ext uri="{FF2B5EF4-FFF2-40B4-BE49-F238E27FC236}">
                    <a16:creationId xmlns:a16="http://schemas.microsoft.com/office/drawing/2014/main" id="{F10EEAE8-BB81-4F4D-BD1C-C788A8CF597D}"/>
                  </a:ext>
                </a:extLst>
              </p:cNvPr>
              <p:cNvSpPr txBox="1">
                <a:spLocks noChangeArrowheads="1"/>
              </p:cNvSpPr>
              <p:nvPr/>
            </p:nvSpPr>
            <p:spPr bwMode="auto">
              <a:xfrm>
                <a:off x="5016" y="10455"/>
                <a:ext cx="1543" cy="1280"/>
              </a:xfrm>
              <a:prstGeom prst="rect">
                <a:avLst/>
              </a:prstGeom>
              <a:solidFill>
                <a:srgbClr val="FFFFFF"/>
              </a:solidFill>
              <a:ln w="9525">
                <a:solidFill>
                  <a:srgbClr val="000000"/>
                </a:solidFill>
                <a:miter lim="800000"/>
                <a:headEnd/>
                <a:tailEnd/>
              </a:ln>
            </p:spPr>
            <p:txBody>
              <a:bodyPr wrap="none"/>
              <a:lstStyle/>
              <a:p>
                <a:pPr eaLnBrk="0" hangingPunct="0"/>
                <a:endParaRPr lang="en-GB" altLang="en-US" sz="1200"/>
              </a:p>
              <a:p>
                <a:pPr eaLnBrk="0" hangingPunct="0"/>
                <a:r>
                  <a:rPr lang="en-GB" altLang="en-US" sz="1200">
                    <a:solidFill>
                      <a:srgbClr val="FF0000"/>
                    </a:solidFill>
                  </a:rPr>
                  <a:t>ln(139968000)</a:t>
                </a:r>
              </a:p>
            </p:txBody>
          </p:sp>
          <p:sp>
            <p:nvSpPr>
              <p:cNvPr id="20488" name="Text Box 8">
                <a:extLst>
                  <a:ext uri="{FF2B5EF4-FFF2-40B4-BE49-F238E27FC236}">
                    <a16:creationId xmlns:a16="http://schemas.microsoft.com/office/drawing/2014/main" id="{D1FBF817-679C-468B-A525-324B9F8ABB96}"/>
                  </a:ext>
                </a:extLst>
              </p:cNvPr>
              <p:cNvSpPr txBox="1">
                <a:spLocks noChangeArrowheads="1"/>
              </p:cNvSpPr>
              <p:nvPr/>
            </p:nvSpPr>
            <p:spPr bwMode="auto">
              <a:xfrm>
                <a:off x="3451" y="9495"/>
                <a:ext cx="1095" cy="960"/>
              </a:xfrm>
              <a:prstGeom prst="rect">
                <a:avLst/>
              </a:prstGeom>
              <a:solidFill>
                <a:srgbClr val="FFFFFF"/>
              </a:solidFill>
              <a:ln w="9525">
                <a:solidFill>
                  <a:srgbClr val="000000"/>
                </a:solidFill>
                <a:miter lim="800000"/>
                <a:headEnd/>
                <a:tailEnd/>
              </a:ln>
            </p:spPr>
            <p:txBody>
              <a:bodyPr/>
              <a:lstStyle/>
              <a:p>
                <a:pPr eaLnBrk="0" hangingPunct="0"/>
                <a:r>
                  <a:rPr lang="en-GB" altLang="en-US" sz="1200"/>
                  <a:t>Sub numbers</a:t>
                </a:r>
              </a:p>
              <a:p>
                <a:pPr eaLnBrk="0" hangingPunct="0"/>
                <a:r>
                  <a:rPr lang="en-GB" altLang="en-US" sz="1200">
                    <a:solidFill>
                      <a:srgbClr val="008000"/>
                    </a:solidFill>
                  </a:rPr>
                  <a:t>ln(3)</a:t>
                </a:r>
              </a:p>
            </p:txBody>
          </p:sp>
          <p:sp>
            <p:nvSpPr>
              <p:cNvPr id="20489" name="Line 9">
                <a:extLst>
                  <a:ext uri="{FF2B5EF4-FFF2-40B4-BE49-F238E27FC236}">
                    <a16:creationId xmlns:a16="http://schemas.microsoft.com/office/drawing/2014/main" id="{9CEBAA14-1B9C-44E0-8E6C-22D5D0026172}"/>
                  </a:ext>
                </a:extLst>
              </p:cNvPr>
              <p:cNvSpPr>
                <a:spLocks noChangeShapeType="1"/>
              </p:cNvSpPr>
              <p:nvPr/>
            </p:nvSpPr>
            <p:spPr bwMode="auto">
              <a:xfrm flipH="1" flipV="1">
                <a:off x="4547" y="10295"/>
                <a:ext cx="469"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0" name="Text Box 10">
                <a:extLst>
                  <a:ext uri="{FF2B5EF4-FFF2-40B4-BE49-F238E27FC236}">
                    <a16:creationId xmlns:a16="http://schemas.microsoft.com/office/drawing/2014/main" id="{CEBFDBCD-B2DE-4007-B248-2BB6063B337D}"/>
                  </a:ext>
                </a:extLst>
              </p:cNvPr>
              <p:cNvSpPr txBox="1">
                <a:spLocks noChangeArrowheads="1"/>
              </p:cNvSpPr>
              <p:nvPr/>
            </p:nvSpPr>
            <p:spPr bwMode="auto">
              <a:xfrm>
                <a:off x="5016" y="9015"/>
                <a:ext cx="1253" cy="960"/>
              </a:xfrm>
              <a:prstGeom prst="rect">
                <a:avLst/>
              </a:prstGeom>
              <a:solidFill>
                <a:srgbClr val="FFFFFF"/>
              </a:solidFill>
              <a:ln w="9525">
                <a:solidFill>
                  <a:srgbClr val="000000"/>
                </a:solidFill>
                <a:miter lim="800000"/>
                <a:headEnd/>
                <a:tailEnd/>
              </a:ln>
            </p:spPr>
            <p:txBody>
              <a:bodyPr/>
              <a:lstStyle/>
              <a:p>
                <a:pPr eaLnBrk="0" hangingPunct="0"/>
                <a:r>
                  <a:rPr lang="en-GB" altLang="en-US" sz="1200"/>
                  <a:t>Cancel fractions</a:t>
                </a:r>
              </a:p>
              <a:p>
                <a:pPr eaLnBrk="0" hangingPunct="0"/>
                <a:r>
                  <a:rPr lang="en-GB" altLang="en-US" sz="1200">
                    <a:solidFill>
                      <a:srgbClr val="008000"/>
                    </a:solidFill>
                  </a:rPr>
                  <a:t>ln(5)</a:t>
                </a:r>
              </a:p>
            </p:txBody>
          </p:sp>
          <p:sp>
            <p:nvSpPr>
              <p:cNvPr id="20491" name="Line 11">
                <a:extLst>
                  <a:ext uri="{FF2B5EF4-FFF2-40B4-BE49-F238E27FC236}">
                    <a16:creationId xmlns:a16="http://schemas.microsoft.com/office/drawing/2014/main" id="{A2956CEB-3CBF-45BC-ADA1-0BC16266A1D2}"/>
                  </a:ext>
                </a:extLst>
              </p:cNvPr>
              <p:cNvSpPr>
                <a:spLocks noChangeShapeType="1"/>
              </p:cNvSpPr>
              <p:nvPr/>
            </p:nvSpPr>
            <p:spPr bwMode="auto">
              <a:xfrm flipH="1" flipV="1">
                <a:off x="5641" y="9975"/>
                <a:ext cx="2"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2" name="Text Box 12">
                <a:extLst>
                  <a:ext uri="{FF2B5EF4-FFF2-40B4-BE49-F238E27FC236}">
                    <a16:creationId xmlns:a16="http://schemas.microsoft.com/office/drawing/2014/main" id="{16BB31ED-D70E-4E3B-88AB-ABFF4352F21A}"/>
                  </a:ext>
                </a:extLst>
              </p:cNvPr>
              <p:cNvSpPr txBox="1">
                <a:spLocks noChangeArrowheads="1"/>
              </p:cNvSpPr>
              <p:nvPr/>
            </p:nvSpPr>
            <p:spPr bwMode="auto">
              <a:xfrm>
                <a:off x="7051" y="9335"/>
                <a:ext cx="1408" cy="1120"/>
              </a:xfrm>
              <a:prstGeom prst="rect">
                <a:avLst/>
              </a:prstGeom>
              <a:solidFill>
                <a:srgbClr val="FFFFFF"/>
              </a:solidFill>
              <a:ln w="9525">
                <a:solidFill>
                  <a:srgbClr val="000000"/>
                </a:solidFill>
                <a:miter lim="800000"/>
                <a:headEnd/>
                <a:tailEnd/>
              </a:ln>
            </p:spPr>
            <p:txBody>
              <a:bodyPr/>
              <a:lstStyle/>
              <a:p>
                <a:pPr eaLnBrk="0" hangingPunct="0"/>
                <a:r>
                  <a:rPr lang="en-GB" altLang="en-US" sz="1200" dirty="0" err="1"/>
                  <a:t>Definiteotation</a:t>
                </a:r>
                <a:endParaRPr lang="en-GB" altLang="en-US" sz="1200" dirty="0"/>
              </a:p>
              <a:p>
                <a:pPr eaLnBrk="0" hangingPunct="0"/>
                <a:r>
                  <a:rPr lang="en-GB" altLang="en-US" sz="1200" dirty="0">
                    <a:solidFill>
                      <a:srgbClr val="008000"/>
                    </a:solidFill>
                  </a:rPr>
                  <a:t>ln (3)</a:t>
                </a:r>
              </a:p>
            </p:txBody>
          </p:sp>
          <p:sp>
            <p:nvSpPr>
              <p:cNvPr id="20493" name="Line 13">
                <a:extLst>
                  <a:ext uri="{FF2B5EF4-FFF2-40B4-BE49-F238E27FC236}">
                    <a16:creationId xmlns:a16="http://schemas.microsoft.com/office/drawing/2014/main" id="{4BDF979E-D6DB-4F92-BB75-CAA6D22BBF12}"/>
                  </a:ext>
                </a:extLst>
              </p:cNvPr>
              <p:cNvSpPr>
                <a:spLocks noChangeShapeType="1"/>
              </p:cNvSpPr>
              <p:nvPr/>
            </p:nvSpPr>
            <p:spPr bwMode="auto">
              <a:xfrm flipV="1">
                <a:off x="6581" y="10135"/>
                <a:ext cx="469" cy="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4" name="Text Box 14">
                <a:extLst>
                  <a:ext uri="{FF2B5EF4-FFF2-40B4-BE49-F238E27FC236}">
                    <a16:creationId xmlns:a16="http://schemas.microsoft.com/office/drawing/2014/main" id="{55E81049-A37D-4C60-B8BC-B3F3E1C1FC4A}"/>
                  </a:ext>
                </a:extLst>
              </p:cNvPr>
              <p:cNvSpPr txBox="1">
                <a:spLocks noChangeArrowheads="1"/>
              </p:cNvSpPr>
              <p:nvPr/>
            </p:nvSpPr>
            <p:spPr bwMode="auto">
              <a:xfrm>
                <a:off x="7050" y="10777"/>
                <a:ext cx="655" cy="736"/>
              </a:xfrm>
              <a:prstGeom prst="rect">
                <a:avLst/>
              </a:prstGeom>
              <a:solidFill>
                <a:srgbClr val="FFFFFF"/>
              </a:solidFill>
              <a:ln w="9525">
                <a:solidFill>
                  <a:srgbClr val="000000"/>
                </a:solidFill>
                <a:miter lim="800000"/>
                <a:headEnd/>
                <a:tailEnd/>
              </a:ln>
            </p:spPr>
            <p:txBody>
              <a:bodyPr wrap="none">
                <a:spAutoFit/>
              </a:bodyPr>
              <a:lstStyle/>
              <a:p>
                <a:pPr eaLnBrk="0" hangingPunct="0"/>
                <a:endParaRPr lang="en-GB" altLang="en-US" sz="1200"/>
              </a:p>
              <a:p>
                <a:pPr eaLnBrk="0" hangingPunct="0"/>
                <a:r>
                  <a:rPr lang="en-GB" altLang="en-US" sz="1200">
                    <a:solidFill>
                      <a:srgbClr val="FF00FF"/>
                    </a:solidFill>
                  </a:rPr>
                  <a:t>ln(15)</a:t>
                </a:r>
              </a:p>
            </p:txBody>
          </p:sp>
          <p:sp>
            <p:nvSpPr>
              <p:cNvPr id="20495" name="Line 15">
                <a:extLst>
                  <a:ext uri="{FF2B5EF4-FFF2-40B4-BE49-F238E27FC236}">
                    <a16:creationId xmlns:a16="http://schemas.microsoft.com/office/drawing/2014/main" id="{4D23B3BC-DD76-4BB3-A4C5-C790E639EF46}"/>
                  </a:ext>
                </a:extLst>
              </p:cNvPr>
              <p:cNvSpPr>
                <a:spLocks noChangeShapeType="1"/>
              </p:cNvSpPr>
              <p:nvPr/>
            </p:nvSpPr>
            <p:spPr bwMode="auto">
              <a:xfrm>
                <a:off x="6581" y="11175"/>
                <a:ext cx="469" cy="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6" name="Text Box 16">
                <a:extLst>
                  <a:ext uri="{FF2B5EF4-FFF2-40B4-BE49-F238E27FC236}">
                    <a16:creationId xmlns:a16="http://schemas.microsoft.com/office/drawing/2014/main" id="{29CB6232-78B2-4F55-887F-2F54F8D0168E}"/>
                  </a:ext>
                </a:extLst>
              </p:cNvPr>
              <p:cNvSpPr txBox="1">
                <a:spLocks noChangeArrowheads="1"/>
              </p:cNvSpPr>
              <p:nvPr/>
            </p:nvSpPr>
            <p:spPr bwMode="auto">
              <a:xfrm>
                <a:off x="3138" y="11255"/>
                <a:ext cx="1408" cy="640"/>
              </a:xfrm>
              <a:prstGeom prst="rect">
                <a:avLst/>
              </a:prstGeom>
              <a:solidFill>
                <a:srgbClr val="FFFFFF"/>
              </a:solidFill>
              <a:ln w="9525">
                <a:solidFill>
                  <a:srgbClr val="000000"/>
                </a:solidFill>
                <a:miter lim="800000"/>
                <a:headEnd/>
                <a:tailEnd/>
              </a:ln>
            </p:spPr>
            <p:txBody>
              <a:bodyPr/>
              <a:lstStyle/>
              <a:p>
                <a:pPr eaLnBrk="0" hangingPunct="0"/>
                <a:r>
                  <a:rPr lang="en-GB" altLang="en-US" sz="1200"/>
                  <a:t>Power laws</a:t>
                </a:r>
              </a:p>
              <a:p>
                <a:pPr eaLnBrk="0" hangingPunct="0"/>
                <a:r>
                  <a:rPr lang="en-GB" altLang="en-US" sz="1200">
                    <a:solidFill>
                      <a:srgbClr val="FF00FF"/>
                    </a:solidFill>
                  </a:rPr>
                  <a:t>ln(16)</a:t>
                </a:r>
              </a:p>
            </p:txBody>
          </p:sp>
          <p:sp>
            <p:nvSpPr>
              <p:cNvPr id="20497" name="Line 17">
                <a:extLst>
                  <a:ext uri="{FF2B5EF4-FFF2-40B4-BE49-F238E27FC236}">
                    <a16:creationId xmlns:a16="http://schemas.microsoft.com/office/drawing/2014/main" id="{B68A0E23-B143-43DB-8F2E-B941C9A51E95}"/>
                  </a:ext>
                </a:extLst>
              </p:cNvPr>
              <p:cNvSpPr>
                <a:spLocks noChangeShapeType="1"/>
              </p:cNvSpPr>
              <p:nvPr/>
            </p:nvSpPr>
            <p:spPr bwMode="auto">
              <a:xfrm flipV="1">
                <a:off x="4547" y="11255"/>
                <a:ext cx="469" cy="3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8" name="Text Box 18">
                <a:extLst>
                  <a:ext uri="{FF2B5EF4-FFF2-40B4-BE49-F238E27FC236}">
                    <a16:creationId xmlns:a16="http://schemas.microsoft.com/office/drawing/2014/main" id="{776EC801-E6C6-41DA-977A-161242A7E9A3}"/>
                  </a:ext>
                </a:extLst>
              </p:cNvPr>
              <p:cNvSpPr txBox="1">
                <a:spLocks noChangeArrowheads="1"/>
              </p:cNvSpPr>
              <p:nvPr/>
            </p:nvSpPr>
            <p:spPr bwMode="auto">
              <a:xfrm>
                <a:off x="5016" y="12455"/>
                <a:ext cx="1095" cy="640"/>
              </a:xfrm>
              <a:prstGeom prst="rect">
                <a:avLst/>
              </a:prstGeom>
              <a:solidFill>
                <a:srgbClr val="FFFFFF"/>
              </a:solidFill>
              <a:ln w="9525">
                <a:solidFill>
                  <a:srgbClr val="000000"/>
                </a:solidFill>
                <a:miter lim="800000"/>
                <a:headEnd/>
                <a:tailEnd/>
              </a:ln>
            </p:spPr>
            <p:txBody>
              <a:bodyPr/>
              <a:lstStyle/>
              <a:p>
                <a:pPr eaLnBrk="0" hangingPunct="0"/>
                <a:r>
                  <a:rPr lang="en-GB" altLang="en-US" sz="1200"/>
                  <a:t>Factorise</a:t>
                </a:r>
              </a:p>
              <a:p>
                <a:pPr eaLnBrk="0" hangingPunct="0"/>
                <a:r>
                  <a:rPr lang="en-GB" altLang="en-US" sz="1200">
                    <a:solidFill>
                      <a:srgbClr val="008000"/>
                    </a:solidFill>
                  </a:rPr>
                  <a:t>ln(5)</a:t>
                </a:r>
              </a:p>
            </p:txBody>
          </p:sp>
          <p:sp>
            <p:nvSpPr>
              <p:cNvPr id="20499" name="Line 19">
                <a:extLst>
                  <a:ext uri="{FF2B5EF4-FFF2-40B4-BE49-F238E27FC236}">
                    <a16:creationId xmlns:a16="http://schemas.microsoft.com/office/drawing/2014/main" id="{AAA5B864-3BBF-41ED-90B8-D2E8D9036189}"/>
                  </a:ext>
                </a:extLst>
              </p:cNvPr>
              <p:cNvSpPr>
                <a:spLocks noChangeShapeType="1"/>
              </p:cNvSpPr>
              <p:nvPr/>
            </p:nvSpPr>
            <p:spPr bwMode="auto">
              <a:xfrm>
                <a:off x="5641" y="11735"/>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0" name="Text Box 20">
                <a:extLst>
                  <a:ext uri="{FF2B5EF4-FFF2-40B4-BE49-F238E27FC236}">
                    <a16:creationId xmlns:a16="http://schemas.microsoft.com/office/drawing/2014/main" id="{7D848DD5-784E-49AB-9471-B5226600C546}"/>
                  </a:ext>
                </a:extLst>
              </p:cNvPr>
              <p:cNvSpPr txBox="1">
                <a:spLocks noChangeArrowheads="1"/>
              </p:cNvSpPr>
              <p:nvPr/>
            </p:nvSpPr>
            <p:spPr bwMode="auto">
              <a:xfrm>
                <a:off x="2981" y="12935"/>
                <a:ext cx="1565" cy="713"/>
              </a:xfrm>
              <a:prstGeom prst="rect">
                <a:avLst/>
              </a:prstGeom>
              <a:solidFill>
                <a:srgbClr val="FFFFFF"/>
              </a:solidFill>
              <a:ln w="9525">
                <a:solidFill>
                  <a:srgbClr val="000000"/>
                </a:solidFill>
                <a:miter lim="800000"/>
                <a:headEnd/>
                <a:tailEnd/>
              </a:ln>
            </p:spPr>
            <p:txBody>
              <a:bodyPr/>
              <a:lstStyle/>
              <a:p>
                <a:pPr eaLnBrk="0" hangingPunct="0"/>
                <a:r>
                  <a:rPr lang="en-GB" altLang="en-US" sz="1200"/>
                  <a:t>Mult fractions</a:t>
                </a:r>
              </a:p>
              <a:p>
                <a:pPr eaLnBrk="0" hangingPunct="0"/>
                <a:r>
                  <a:rPr lang="en-GB" altLang="en-US" sz="1200">
                    <a:solidFill>
                      <a:srgbClr val="FF0000"/>
                    </a:solidFill>
                  </a:rPr>
                  <a:t>ln(12)</a:t>
                </a:r>
              </a:p>
            </p:txBody>
          </p:sp>
          <p:sp>
            <p:nvSpPr>
              <p:cNvPr id="20501" name="Line 21">
                <a:extLst>
                  <a:ext uri="{FF2B5EF4-FFF2-40B4-BE49-F238E27FC236}">
                    <a16:creationId xmlns:a16="http://schemas.microsoft.com/office/drawing/2014/main" id="{72C57200-C9B1-4B2E-B85D-E7EC65746338}"/>
                  </a:ext>
                </a:extLst>
              </p:cNvPr>
              <p:cNvSpPr>
                <a:spLocks noChangeShapeType="1"/>
              </p:cNvSpPr>
              <p:nvPr/>
            </p:nvSpPr>
            <p:spPr bwMode="auto">
              <a:xfrm flipH="1">
                <a:off x="3764" y="11815"/>
                <a:ext cx="1252" cy="11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02" name="Text Box 22">
                <a:extLst>
                  <a:ext uri="{FF2B5EF4-FFF2-40B4-BE49-F238E27FC236}">
                    <a16:creationId xmlns:a16="http://schemas.microsoft.com/office/drawing/2014/main" id="{3C032B94-E069-47B8-B5D9-6262EF606057}"/>
                  </a:ext>
                </a:extLst>
              </p:cNvPr>
              <p:cNvSpPr txBox="1">
                <a:spLocks noChangeArrowheads="1"/>
              </p:cNvSpPr>
              <p:nvPr/>
            </p:nvSpPr>
            <p:spPr bwMode="auto">
              <a:xfrm>
                <a:off x="2981" y="14055"/>
                <a:ext cx="1565" cy="960"/>
              </a:xfrm>
              <a:prstGeom prst="rect">
                <a:avLst/>
              </a:prstGeom>
              <a:solidFill>
                <a:srgbClr val="FFFFFF"/>
              </a:solidFill>
              <a:ln w="9525">
                <a:solidFill>
                  <a:srgbClr val="000000"/>
                </a:solidFill>
                <a:miter lim="800000"/>
                <a:headEnd/>
                <a:tailEnd/>
              </a:ln>
            </p:spPr>
            <p:txBody>
              <a:bodyPr/>
              <a:lstStyle/>
              <a:p>
                <a:pPr eaLnBrk="0" hangingPunct="0"/>
                <a:r>
                  <a:rPr lang="en-GB" altLang="en-US" sz="1200"/>
                  <a:t>Meaning of index &lt; 0</a:t>
                </a:r>
              </a:p>
              <a:p>
                <a:pPr eaLnBrk="0" hangingPunct="0"/>
                <a:r>
                  <a:rPr lang="en-GB" altLang="en-US" sz="1200">
                    <a:solidFill>
                      <a:srgbClr val="FF0000"/>
                    </a:solidFill>
                  </a:rPr>
                  <a:t>ln(3)</a:t>
                </a:r>
              </a:p>
            </p:txBody>
          </p:sp>
          <p:sp>
            <p:nvSpPr>
              <p:cNvPr id="20503" name="Line 23">
                <a:extLst>
                  <a:ext uri="{FF2B5EF4-FFF2-40B4-BE49-F238E27FC236}">
                    <a16:creationId xmlns:a16="http://schemas.microsoft.com/office/drawing/2014/main" id="{48F5AA14-9C9D-4037-8CEC-B3AA420E772D}"/>
                  </a:ext>
                </a:extLst>
              </p:cNvPr>
              <p:cNvSpPr>
                <a:spLocks noChangeShapeType="1"/>
              </p:cNvSpPr>
              <p:nvPr/>
            </p:nvSpPr>
            <p:spPr bwMode="auto">
              <a:xfrm flipH="1">
                <a:off x="4546" y="11815"/>
                <a:ext cx="626" cy="22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04" name="Line 24">
                <a:extLst>
                  <a:ext uri="{FF2B5EF4-FFF2-40B4-BE49-F238E27FC236}">
                    <a16:creationId xmlns:a16="http://schemas.microsoft.com/office/drawing/2014/main" id="{F76EC97E-7B0B-4E7E-8612-85DCCF805FEE}"/>
                  </a:ext>
                </a:extLst>
              </p:cNvPr>
              <p:cNvSpPr>
                <a:spLocks noChangeShapeType="1"/>
              </p:cNvSpPr>
              <p:nvPr/>
            </p:nvSpPr>
            <p:spPr bwMode="auto">
              <a:xfrm>
                <a:off x="6581" y="11655"/>
                <a:ext cx="1721" cy="12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05" name="Text Box 25">
                <a:extLst>
                  <a:ext uri="{FF2B5EF4-FFF2-40B4-BE49-F238E27FC236}">
                    <a16:creationId xmlns:a16="http://schemas.microsoft.com/office/drawing/2014/main" id="{AE88911D-3E35-44E1-AD86-81FB05C2248B}"/>
                  </a:ext>
                </a:extLst>
              </p:cNvPr>
              <p:cNvSpPr txBox="1">
                <a:spLocks noChangeArrowheads="1"/>
              </p:cNvSpPr>
              <p:nvPr/>
            </p:nvSpPr>
            <p:spPr bwMode="auto">
              <a:xfrm>
                <a:off x="7833" y="12935"/>
                <a:ext cx="1408" cy="960"/>
              </a:xfrm>
              <a:prstGeom prst="rect">
                <a:avLst/>
              </a:prstGeom>
              <a:solidFill>
                <a:srgbClr val="FFFFFF"/>
              </a:solidFill>
              <a:ln w="9525">
                <a:solidFill>
                  <a:srgbClr val="000000"/>
                </a:solidFill>
                <a:miter lim="800000"/>
                <a:headEnd/>
                <a:tailEnd/>
              </a:ln>
            </p:spPr>
            <p:txBody>
              <a:bodyPr/>
              <a:lstStyle/>
              <a:p>
                <a:pPr eaLnBrk="0" hangingPunct="0"/>
                <a:r>
                  <a:rPr lang="en-GB" altLang="en-US" sz="1200"/>
                  <a:t>Subtract fractions</a:t>
                </a:r>
              </a:p>
              <a:p>
                <a:pPr eaLnBrk="0" hangingPunct="0"/>
                <a:r>
                  <a:rPr lang="en-GB" altLang="en-US" sz="1200">
                    <a:solidFill>
                      <a:srgbClr val="FF0000"/>
                    </a:solidFill>
                  </a:rPr>
                  <a:t>ln(18)</a:t>
                </a:r>
              </a:p>
            </p:txBody>
          </p:sp>
          <p:sp>
            <p:nvSpPr>
              <p:cNvPr id="20506" name="Text Box 26">
                <a:extLst>
                  <a:ext uri="{FF2B5EF4-FFF2-40B4-BE49-F238E27FC236}">
                    <a16:creationId xmlns:a16="http://schemas.microsoft.com/office/drawing/2014/main" id="{7414B527-E8C4-4420-9EC1-381E97F5C263}"/>
                  </a:ext>
                </a:extLst>
              </p:cNvPr>
              <p:cNvSpPr txBox="1">
                <a:spLocks noChangeArrowheads="1"/>
              </p:cNvSpPr>
              <p:nvPr/>
            </p:nvSpPr>
            <p:spPr bwMode="auto">
              <a:xfrm>
                <a:off x="7206" y="14054"/>
                <a:ext cx="567" cy="735"/>
              </a:xfrm>
              <a:prstGeom prst="rect">
                <a:avLst/>
              </a:prstGeom>
              <a:solidFill>
                <a:srgbClr val="FFFFFF"/>
              </a:solidFill>
              <a:ln w="9525">
                <a:solidFill>
                  <a:srgbClr val="000000"/>
                </a:solidFill>
                <a:miter lim="800000"/>
                <a:headEnd/>
                <a:tailEnd/>
              </a:ln>
            </p:spPr>
            <p:txBody>
              <a:bodyPr wrap="none">
                <a:spAutoFit/>
              </a:bodyPr>
              <a:lstStyle/>
              <a:p>
                <a:pPr eaLnBrk="0" hangingPunct="0"/>
                <a:endParaRPr lang="en-GB" altLang="en-US" sz="1200"/>
              </a:p>
              <a:p>
                <a:pPr eaLnBrk="0" hangingPunct="0"/>
                <a:r>
                  <a:rPr lang="en-GB" altLang="en-US" sz="1200">
                    <a:solidFill>
                      <a:srgbClr val="FF0000"/>
                    </a:solidFill>
                  </a:rPr>
                  <a:t>ln(2)</a:t>
                </a:r>
              </a:p>
            </p:txBody>
          </p:sp>
          <p:sp>
            <p:nvSpPr>
              <p:cNvPr id="20507" name="Line 27">
                <a:extLst>
                  <a:ext uri="{FF2B5EF4-FFF2-40B4-BE49-F238E27FC236}">
                    <a16:creationId xmlns:a16="http://schemas.microsoft.com/office/drawing/2014/main" id="{C4833C2C-5B85-4487-911D-1FC1C17C19F0}"/>
                  </a:ext>
                </a:extLst>
              </p:cNvPr>
              <p:cNvSpPr>
                <a:spLocks noChangeShapeType="1"/>
              </p:cNvSpPr>
              <p:nvPr/>
            </p:nvSpPr>
            <p:spPr bwMode="auto">
              <a:xfrm>
                <a:off x="6424" y="11815"/>
                <a:ext cx="939" cy="22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08" name="Text Box 28">
                <a:extLst>
                  <a:ext uri="{FF2B5EF4-FFF2-40B4-BE49-F238E27FC236}">
                    <a16:creationId xmlns:a16="http://schemas.microsoft.com/office/drawing/2014/main" id="{46876C29-70DA-49EB-B6B4-9B471030C462}"/>
                  </a:ext>
                </a:extLst>
              </p:cNvPr>
              <p:cNvSpPr txBox="1">
                <a:spLocks noChangeArrowheads="1"/>
              </p:cNvSpPr>
              <p:nvPr/>
            </p:nvSpPr>
            <p:spPr bwMode="auto">
              <a:xfrm>
                <a:off x="5341" y="13651"/>
                <a:ext cx="567" cy="735"/>
              </a:xfrm>
              <a:prstGeom prst="rect">
                <a:avLst/>
              </a:prstGeom>
              <a:solidFill>
                <a:srgbClr val="FFFFFF"/>
              </a:solidFill>
              <a:ln w="9525">
                <a:solidFill>
                  <a:srgbClr val="000000"/>
                </a:solidFill>
                <a:miter lim="800000"/>
                <a:headEnd/>
                <a:tailEnd/>
              </a:ln>
            </p:spPr>
            <p:txBody>
              <a:bodyPr wrap="none">
                <a:spAutoFit/>
              </a:bodyPr>
              <a:lstStyle/>
              <a:p>
                <a:pPr eaLnBrk="0" hangingPunct="0"/>
                <a:endParaRPr lang="en-GB" altLang="en-US" sz="1200"/>
              </a:p>
              <a:p>
                <a:pPr eaLnBrk="0" hangingPunct="0"/>
                <a:r>
                  <a:rPr lang="en-GB" altLang="en-US" sz="1200">
                    <a:solidFill>
                      <a:srgbClr val="FF0000"/>
                    </a:solidFill>
                  </a:rPr>
                  <a:t>ln(2)</a:t>
                </a:r>
              </a:p>
            </p:txBody>
          </p:sp>
          <p:sp>
            <p:nvSpPr>
              <p:cNvPr id="20509" name="Line 29">
                <a:extLst>
                  <a:ext uri="{FF2B5EF4-FFF2-40B4-BE49-F238E27FC236}">
                    <a16:creationId xmlns:a16="http://schemas.microsoft.com/office/drawing/2014/main" id="{211CDEEC-B4F1-461F-B54A-1CBA292B0381}"/>
                  </a:ext>
                </a:extLst>
              </p:cNvPr>
              <p:cNvSpPr>
                <a:spLocks noChangeShapeType="1"/>
              </p:cNvSpPr>
              <p:nvPr/>
            </p:nvSpPr>
            <p:spPr bwMode="auto">
              <a:xfrm>
                <a:off x="6268" y="11815"/>
                <a:ext cx="156" cy="176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0" name="Text Box 30">
                <a:extLst>
                  <a:ext uri="{FF2B5EF4-FFF2-40B4-BE49-F238E27FC236}">
                    <a16:creationId xmlns:a16="http://schemas.microsoft.com/office/drawing/2014/main" id="{3804B058-EE71-4473-8DE7-F798421C047D}"/>
                  </a:ext>
                </a:extLst>
              </p:cNvPr>
              <p:cNvSpPr txBox="1">
                <a:spLocks noChangeArrowheads="1"/>
              </p:cNvSpPr>
              <p:nvPr/>
            </p:nvSpPr>
            <p:spPr bwMode="auto">
              <a:xfrm>
                <a:off x="3362" y="15540"/>
                <a:ext cx="4851" cy="735"/>
              </a:xfrm>
              <a:prstGeom prst="rect">
                <a:avLst/>
              </a:prstGeom>
              <a:solidFill>
                <a:srgbClr val="FFFFFF"/>
              </a:solidFill>
              <a:ln w="9525">
                <a:solidFill>
                  <a:srgbClr val="000000"/>
                </a:solidFill>
                <a:miter lim="800000"/>
                <a:headEnd/>
                <a:tailEnd/>
              </a:ln>
            </p:spPr>
            <p:txBody>
              <a:bodyPr/>
              <a:lstStyle/>
              <a:p>
                <a:pPr eaLnBrk="0" hangingPunct="0"/>
                <a:r>
                  <a:rPr lang="en-GB" altLang="en-US" sz="2000" dirty="0">
                    <a:solidFill>
                      <a:srgbClr val="000080"/>
                    </a:solidFill>
                  </a:rPr>
                  <a:t>Ratio of entropies = 2.3</a:t>
                </a:r>
              </a:p>
            </p:txBody>
          </p:sp>
          <p:sp>
            <p:nvSpPr>
              <p:cNvPr id="20511" name="Line 31">
                <a:extLst>
                  <a:ext uri="{FF2B5EF4-FFF2-40B4-BE49-F238E27FC236}">
                    <a16:creationId xmlns:a16="http://schemas.microsoft.com/office/drawing/2014/main" id="{D4D57207-77F3-4222-AA8D-23CCD36F7ADA}"/>
                  </a:ext>
                </a:extLst>
              </p:cNvPr>
              <p:cNvSpPr>
                <a:spLocks noChangeShapeType="1"/>
              </p:cNvSpPr>
              <p:nvPr/>
            </p:nvSpPr>
            <p:spPr bwMode="auto">
              <a:xfrm>
                <a:off x="8772" y="14055"/>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2" name="Line 32">
                <a:extLst>
                  <a:ext uri="{FF2B5EF4-FFF2-40B4-BE49-F238E27FC236}">
                    <a16:creationId xmlns:a16="http://schemas.microsoft.com/office/drawing/2014/main" id="{BF39160B-1A09-4072-AE6E-1EF231B077F6}"/>
                  </a:ext>
                </a:extLst>
              </p:cNvPr>
              <p:cNvSpPr>
                <a:spLocks noChangeShapeType="1"/>
              </p:cNvSpPr>
              <p:nvPr/>
            </p:nvSpPr>
            <p:spPr bwMode="auto">
              <a:xfrm>
                <a:off x="8928" y="14055"/>
                <a:ext cx="313"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3" name="Line 33">
                <a:extLst>
                  <a:ext uri="{FF2B5EF4-FFF2-40B4-BE49-F238E27FC236}">
                    <a16:creationId xmlns:a16="http://schemas.microsoft.com/office/drawing/2014/main" id="{F7F04233-D54A-4E53-B412-A8AF5B5B56E1}"/>
                  </a:ext>
                </a:extLst>
              </p:cNvPr>
              <p:cNvSpPr>
                <a:spLocks noChangeShapeType="1"/>
              </p:cNvSpPr>
              <p:nvPr/>
            </p:nvSpPr>
            <p:spPr bwMode="auto">
              <a:xfrm flipH="1">
                <a:off x="2668" y="13255"/>
                <a:ext cx="3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4" name="Line 34">
                <a:extLst>
                  <a:ext uri="{FF2B5EF4-FFF2-40B4-BE49-F238E27FC236}">
                    <a16:creationId xmlns:a16="http://schemas.microsoft.com/office/drawing/2014/main" id="{D6603DC8-0497-464B-8CA4-D1A85AA7C3C6}"/>
                  </a:ext>
                </a:extLst>
              </p:cNvPr>
              <p:cNvSpPr>
                <a:spLocks noChangeShapeType="1"/>
              </p:cNvSpPr>
              <p:nvPr/>
            </p:nvSpPr>
            <p:spPr bwMode="auto">
              <a:xfrm flipH="1" flipV="1">
                <a:off x="2668" y="12935"/>
                <a:ext cx="313" cy="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5" name="Line 35">
                <a:extLst>
                  <a:ext uri="{FF2B5EF4-FFF2-40B4-BE49-F238E27FC236}">
                    <a16:creationId xmlns:a16="http://schemas.microsoft.com/office/drawing/2014/main" id="{AC9E3AD6-79E2-486E-B68D-18A26BBE5D00}"/>
                  </a:ext>
                </a:extLst>
              </p:cNvPr>
              <p:cNvSpPr>
                <a:spLocks noChangeShapeType="1"/>
              </p:cNvSpPr>
              <p:nvPr/>
            </p:nvSpPr>
            <p:spPr bwMode="auto">
              <a:xfrm flipH="1">
                <a:off x="2668" y="13415"/>
                <a:ext cx="313"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6" name="Line 36">
                <a:extLst>
                  <a:ext uri="{FF2B5EF4-FFF2-40B4-BE49-F238E27FC236}">
                    <a16:creationId xmlns:a16="http://schemas.microsoft.com/office/drawing/2014/main" id="{1ADF35F3-56F4-40C1-8243-A5DE2BAB3D8A}"/>
                  </a:ext>
                </a:extLst>
              </p:cNvPr>
              <p:cNvSpPr>
                <a:spLocks noChangeShapeType="1"/>
              </p:cNvSpPr>
              <p:nvPr/>
            </p:nvSpPr>
            <p:spPr bwMode="auto">
              <a:xfrm flipH="1" flipV="1">
                <a:off x="2825" y="11175"/>
                <a:ext cx="313"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7" name="Line 37">
                <a:extLst>
                  <a:ext uri="{FF2B5EF4-FFF2-40B4-BE49-F238E27FC236}">
                    <a16:creationId xmlns:a16="http://schemas.microsoft.com/office/drawing/2014/main" id="{B287FAA8-B047-43A8-A318-F4854693E514}"/>
                  </a:ext>
                </a:extLst>
              </p:cNvPr>
              <p:cNvSpPr>
                <a:spLocks noChangeShapeType="1"/>
              </p:cNvSpPr>
              <p:nvPr/>
            </p:nvSpPr>
            <p:spPr bwMode="auto">
              <a:xfrm flipH="1">
                <a:off x="2825" y="11655"/>
                <a:ext cx="313" cy="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sp>
        <p:nvSpPr>
          <p:cNvPr id="20518" name="Text Box 38">
            <a:extLst>
              <a:ext uri="{FF2B5EF4-FFF2-40B4-BE49-F238E27FC236}">
                <a16:creationId xmlns:a16="http://schemas.microsoft.com/office/drawing/2014/main" id="{78195768-A7A3-4820-ACB5-D1EB91D58707}"/>
              </a:ext>
            </a:extLst>
          </p:cNvPr>
          <p:cNvSpPr txBox="1">
            <a:spLocks noChangeArrowheads="1"/>
          </p:cNvSpPr>
          <p:nvPr/>
        </p:nvSpPr>
        <p:spPr bwMode="auto">
          <a:xfrm>
            <a:off x="6967653" y="1750572"/>
            <a:ext cx="2057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dirty="0">
                <a:solidFill>
                  <a:srgbClr val="FF0000"/>
                </a:solidFill>
              </a:rPr>
              <a:t>Is this a measure of difficulty?</a:t>
            </a:r>
          </a:p>
        </p:txBody>
      </p:sp>
      <p:sp>
        <p:nvSpPr>
          <p:cNvPr id="2" name="TextBox 1">
            <a:extLst>
              <a:ext uri="{FF2B5EF4-FFF2-40B4-BE49-F238E27FC236}">
                <a16:creationId xmlns:a16="http://schemas.microsoft.com/office/drawing/2014/main" id="{1220FFF9-4072-4C7A-BEEE-11894541F8DB}"/>
              </a:ext>
            </a:extLst>
          </p:cNvPr>
          <p:cNvSpPr txBox="1"/>
          <p:nvPr/>
        </p:nvSpPr>
        <p:spPr>
          <a:xfrm>
            <a:off x="6497504" y="5607988"/>
            <a:ext cx="2480166" cy="923330"/>
          </a:xfrm>
          <a:prstGeom prst="rect">
            <a:avLst/>
          </a:prstGeom>
          <a:noFill/>
        </p:spPr>
        <p:txBody>
          <a:bodyPr wrap="none" rtlCol="0">
            <a:spAutoFit/>
          </a:bodyPr>
          <a:lstStyle/>
          <a:p>
            <a:r>
              <a:rPr lang="en-GB" dirty="0">
                <a:solidFill>
                  <a:schemeClr val="bg1"/>
                </a:solidFill>
              </a:rPr>
              <a:t>What does this mean?</a:t>
            </a:r>
          </a:p>
          <a:p>
            <a:r>
              <a:rPr lang="en-GB" dirty="0">
                <a:solidFill>
                  <a:schemeClr val="bg1"/>
                </a:solidFill>
              </a:rPr>
              <a:t>Rank ordering ok </a:t>
            </a:r>
          </a:p>
          <a:p>
            <a:r>
              <a:rPr lang="en-GB" dirty="0">
                <a:solidFill>
                  <a:schemeClr val="bg1"/>
                </a:solidFill>
              </a:rPr>
              <a:t>(according to the data)</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31.7|40.9|167.4"/>
</p:tagLst>
</file>

<file path=ppt/tags/tag2.xml><?xml version="1.0" encoding="utf-8"?>
<p:tagLst xmlns:a="http://schemas.openxmlformats.org/drawingml/2006/main" xmlns:r="http://schemas.openxmlformats.org/officeDocument/2006/relationships" xmlns:p="http://schemas.openxmlformats.org/presentationml/2006/main">
  <p:tag name="TIMING" val="|8.8|19.8|55.1"/>
</p:tagLst>
</file>

<file path=ppt/tags/tag3.xml><?xml version="1.0" encoding="utf-8"?>
<p:tagLst xmlns:a="http://schemas.openxmlformats.org/drawingml/2006/main" xmlns:r="http://schemas.openxmlformats.org/officeDocument/2006/relationships" xmlns:p="http://schemas.openxmlformats.org/presentationml/2006/main">
  <p:tag name="TIMING" val="|8.8|19.8|5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813</TotalTime>
  <Words>1613</Words>
  <Application>Microsoft Office PowerPoint</Application>
  <PresentationFormat>On-screen Show (4:3)</PresentationFormat>
  <Paragraphs>157</Paragraphs>
  <Slides>26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Constantia</vt:lpstr>
      <vt:lpstr>Inter UI Bold</vt:lpstr>
      <vt:lpstr>Merriweather</vt:lpstr>
      <vt:lpstr>Source Sans Pro</vt:lpstr>
      <vt:lpstr>Wingdings</vt:lpstr>
      <vt:lpstr>Wingdings 2</vt:lpstr>
      <vt:lpstr>Flow</vt:lpstr>
      <vt:lpstr>MathType 4.0 Equation</vt:lpstr>
      <vt:lpstr>PowerPoint Presentation</vt:lpstr>
      <vt:lpstr>Maths e.g. at Brunel University</vt:lpstr>
      <vt:lpstr>Commonality – a European engineering syllabus</vt:lpstr>
      <vt:lpstr>CAA in practice</vt:lpstr>
      <vt:lpstr> Maths for Economics year-on-year results (% in grade/% mark) circa 600,000 questions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Preferable? TF(U) question</vt:lpstr>
      <vt:lpstr>PowerPoint Presentation</vt:lpstr>
      <vt:lpstr>A statistics question  - tables, tools or formula?</vt:lpstr>
      <vt:lpstr>A logic question – more straightforward?</vt:lpstr>
      <vt:lpstr>A new question type</vt:lpstr>
      <vt:lpstr>Not been used yet but coding is done</vt:lpstr>
      <vt:lpstr>Teacher interface – shop on Amazon?</vt:lpstr>
      <vt:lpstr>PowerPoint Presentation</vt:lpstr>
      <vt:lpstr>Where are we going with all this?  Can we get systems to share or work together? Maybe not! But you can still ‘steal’ what  is useful and view the source code too. Future-proofing? Yes, so far!  Maths e.g.’s legacy may be more as a learning resource (certainly how students use the feedback) </vt:lpstr>
      <vt:lpstr>What we can all do right now (this afternoon!)  Link individual questions to any other learning material that supports links e.g. add ‘Try one yourself’ button to open question/feedback in a new window. </vt:lpstr>
      <vt:lpstr>PowerPoint Presentation</vt:lpstr>
      <vt:lpstr>What we can also do right now (this afternoon!)  Link individual TOPICs to any other learning material that supports links e.g. add ‘Try one yourself’ button to open all questions in a topic in new window </vt:lpstr>
      <vt:lpstr>PowerPoint Presentation</vt:lpstr>
      <vt:lpstr>Or link to whole tests you have created - CHECK, CHECK, CHECK! (VLE issue) ... but I am not going to provide tests since I’d never include what you want and also issues of privacy (so no Mathematics for Dogs and Cats)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Business Template</dc:title>
  <dc:creator>Presentation Magazine</dc:creator>
  <cp:lastModifiedBy>Martin Greenhow (Staff)</cp:lastModifiedBy>
  <cp:revision>339</cp:revision>
  <dcterms:created xsi:type="dcterms:W3CDTF">2007-05-29T14:52:18Z</dcterms:created>
  <dcterms:modified xsi:type="dcterms:W3CDTF">2021-06-22T09:36:55Z</dcterms:modified>
</cp:coreProperties>
</file>