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4"/>
  </p:sldMasterIdLst>
  <p:notesMasterIdLst>
    <p:notesMasterId r:id="rId16"/>
  </p:notesMasterIdLst>
  <p:sldIdLst>
    <p:sldId id="321" r:id="rId5"/>
    <p:sldId id="324" r:id="rId6"/>
    <p:sldId id="323" r:id="rId7"/>
    <p:sldId id="322" r:id="rId8"/>
    <p:sldId id="302" r:id="rId9"/>
    <p:sldId id="307" r:id="rId10"/>
    <p:sldId id="309" r:id="rId11"/>
    <p:sldId id="320" r:id="rId12"/>
    <p:sldId id="317" r:id="rId13"/>
    <p:sldId id="325" r:id="rId14"/>
    <p:sldId id="300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75F0843-64B8-4DDA-9092-36802E5FFCAD}">
          <p14:sldIdLst>
            <p14:sldId id="321"/>
            <p14:sldId id="324"/>
            <p14:sldId id="323"/>
            <p14:sldId id="322"/>
            <p14:sldId id="302"/>
            <p14:sldId id="307"/>
            <p14:sldId id="309"/>
            <p14:sldId id="320"/>
            <p14:sldId id="317"/>
            <p14:sldId id="325"/>
            <p14:sldId id="300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77291" autoAdjust="0"/>
  </p:normalViewPr>
  <p:slideViewPr>
    <p:cSldViewPr snapToGrid="0">
      <p:cViewPr varScale="1">
        <p:scale>
          <a:sx n="54" d="100"/>
          <a:sy n="54" d="100"/>
        </p:scale>
        <p:origin x="68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157A60-E394-48E5-8610-33D20FB97BC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786F72E-C9A3-4723-B9C6-B9FEA2C72BD4}">
      <dgm:prSet phldrT="[Text]"/>
      <dgm:spPr>
        <a:solidFill>
          <a:srgbClr val="0070C0"/>
        </a:solidFill>
      </dgm:spPr>
      <dgm:t>
        <a:bodyPr/>
        <a:lstStyle/>
        <a:p>
          <a:r>
            <a:rPr lang="en-US" dirty="0"/>
            <a:t>Digital Resources</a:t>
          </a:r>
        </a:p>
      </dgm:t>
    </dgm:pt>
    <dgm:pt modelId="{9E9FF7F0-25D7-4F08-A92A-6B74C22DC49B}" type="parTrans" cxnId="{EED61A83-13FB-49CB-96ED-D69EC7325D9E}">
      <dgm:prSet/>
      <dgm:spPr/>
      <dgm:t>
        <a:bodyPr/>
        <a:lstStyle/>
        <a:p>
          <a:endParaRPr lang="en-US"/>
        </a:p>
      </dgm:t>
    </dgm:pt>
    <dgm:pt modelId="{7329216B-842F-471D-B558-D4117450D16E}" type="sibTrans" cxnId="{EED61A83-13FB-49CB-96ED-D69EC7325D9E}">
      <dgm:prSet/>
      <dgm:spPr/>
      <dgm:t>
        <a:bodyPr/>
        <a:lstStyle/>
        <a:p>
          <a:endParaRPr lang="en-US"/>
        </a:p>
      </dgm:t>
    </dgm:pt>
    <dgm:pt modelId="{4760F3BE-FB0C-4EB4-8699-2F0EAE66C390}">
      <dgm:prSet phldrT="[Text]"/>
      <dgm:spPr>
        <a:solidFill>
          <a:srgbClr val="FFC000"/>
        </a:solidFill>
      </dgm:spPr>
      <dgm:t>
        <a:bodyPr/>
        <a:lstStyle/>
        <a:p>
          <a:r>
            <a:rPr lang="en-US" dirty="0"/>
            <a:t>Numbas Practice Questions</a:t>
          </a:r>
        </a:p>
      </dgm:t>
    </dgm:pt>
    <dgm:pt modelId="{0E9D758D-AA29-4499-B36C-4B810CCCF16C}" type="parTrans" cxnId="{6014872A-84DC-45B0-85EE-4EC092F75218}">
      <dgm:prSet/>
      <dgm:spPr/>
      <dgm:t>
        <a:bodyPr/>
        <a:lstStyle/>
        <a:p>
          <a:endParaRPr lang="en-US"/>
        </a:p>
      </dgm:t>
    </dgm:pt>
    <dgm:pt modelId="{28C60881-BA93-4986-9F5D-2C8825C0EBE9}" type="sibTrans" cxnId="{6014872A-84DC-45B0-85EE-4EC092F75218}">
      <dgm:prSet/>
      <dgm:spPr>
        <a:solidFill>
          <a:srgbClr val="FFC000"/>
        </a:solidFill>
      </dgm:spPr>
      <dgm:t>
        <a:bodyPr/>
        <a:lstStyle/>
        <a:p>
          <a:endParaRPr lang="en-US"/>
        </a:p>
      </dgm:t>
    </dgm:pt>
    <dgm:pt modelId="{9B7D231B-A1B2-4C0E-B797-651F05077446}">
      <dgm:prSet phldrT="[Text]"/>
      <dgm:spPr>
        <a:solidFill>
          <a:srgbClr val="FF0000"/>
        </a:solidFill>
      </dgm:spPr>
      <dgm:t>
        <a:bodyPr/>
        <a:lstStyle/>
        <a:p>
          <a:r>
            <a:rPr lang="en-US" dirty="0"/>
            <a:t>Video Solutions</a:t>
          </a:r>
        </a:p>
      </dgm:t>
    </dgm:pt>
    <dgm:pt modelId="{3BADF50D-8B08-4CDD-8226-F922EFADEE51}" type="parTrans" cxnId="{F77469A8-6651-4AC5-8C16-B4EE226C3BCD}">
      <dgm:prSet/>
      <dgm:spPr/>
      <dgm:t>
        <a:bodyPr/>
        <a:lstStyle/>
        <a:p>
          <a:endParaRPr lang="en-US"/>
        </a:p>
      </dgm:t>
    </dgm:pt>
    <dgm:pt modelId="{77399F94-9BDE-4960-9C5B-5A8AE77233FC}" type="sibTrans" cxnId="{F77469A8-6651-4AC5-8C16-B4EE226C3BCD}">
      <dgm:prSet/>
      <dgm:spPr>
        <a:solidFill>
          <a:srgbClr val="FF0000"/>
        </a:solidFill>
      </dgm:spPr>
      <dgm:t>
        <a:bodyPr/>
        <a:lstStyle/>
        <a:p>
          <a:endParaRPr lang="en-US"/>
        </a:p>
      </dgm:t>
    </dgm:pt>
    <dgm:pt modelId="{C7D22E8A-968E-432E-A5CE-925480C57956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H5P - Interactive Exam Questions</a:t>
          </a:r>
        </a:p>
      </dgm:t>
    </dgm:pt>
    <dgm:pt modelId="{BB325DF2-BA8F-41AC-92F0-1ACA18D491BB}" type="parTrans" cxnId="{1072AA84-E190-4D8B-8C53-ECC669786170}">
      <dgm:prSet/>
      <dgm:spPr/>
      <dgm:t>
        <a:bodyPr/>
        <a:lstStyle/>
        <a:p>
          <a:endParaRPr lang="en-US"/>
        </a:p>
      </dgm:t>
    </dgm:pt>
    <dgm:pt modelId="{49A74D16-5D17-454A-8CC6-3357195629AE}" type="sibTrans" cxnId="{1072AA84-E190-4D8B-8C53-ECC669786170}">
      <dgm:prSet/>
      <dgm:spPr>
        <a:solidFill>
          <a:srgbClr val="7030A0"/>
        </a:solidFill>
      </dgm:spPr>
      <dgm:t>
        <a:bodyPr/>
        <a:lstStyle/>
        <a:p>
          <a:endParaRPr lang="en-US"/>
        </a:p>
      </dgm:t>
    </dgm:pt>
    <dgm:pt modelId="{0CF1589D-6706-4DC5-9C70-D7FD85FAD9F4}">
      <dgm:prSet phldrT="[Text]"/>
      <dgm:spPr>
        <a:solidFill>
          <a:srgbClr val="00B050"/>
        </a:solidFill>
      </dgm:spPr>
      <dgm:t>
        <a:bodyPr/>
        <a:lstStyle/>
        <a:p>
          <a:r>
            <a:rPr lang="en-US" dirty="0"/>
            <a:t>Student Feedback</a:t>
          </a:r>
        </a:p>
      </dgm:t>
    </dgm:pt>
    <dgm:pt modelId="{562CA406-C707-49AB-A26A-5525DF42E34F}" type="parTrans" cxnId="{19DA8CDD-0F48-4609-9FA7-43D034AAD83D}">
      <dgm:prSet/>
      <dgm:spPr/>
      <dgm:t>
        <a:bodyPr/>
        <a:lstStyle/>
        <a:p>
          <a:endParaRPr lang="en-US"/>
        </a:p>
      </dgm:t>
    </dgm:pt>
    <dgm:pt modelId="{BCA97AA8-2D93-4456-B2F8-58129C0A9E14}" type="sibTrans" cxnId="{19DA8CDD-0F48-4609-9FA7-43D034AAD83D}">
      <dgm:prSet/>
      <dgm:spPr>
        <a:solidFill>
          <a:srgbClr val="00B050"/>
        </a:solidFill>
      </dgm:spPr>
      <dgm:t>
        <a:bodyPr/>
        <a:lstStyle/>
        <a:p>
          <a:endParaRPr lang="en-US"/>
        </a:p>
      </dgm:t>
    </dgm:pt>
    <dgm:pt modelId="{492127C5-0574-42DF-9BA5-19C58CD1DEEA}" type="pres">
      <dgm:prSet presAssocID="{F8157A60-E394-48E5-8610-33D20FB97BC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5BEA52-A701-4479-98F6-844972980A01}" type="pres">
      <dgm:prSet presAssocID="{3786F72E-C9A3-4723-B9C6-B9FEA2C72BD4}" presName="centerShape" presStyleLbl="node0" presStyleIdx="0" presStyleCnt="1"/>
      <dgm:spPr/>
      <dgm:t>
        <a:bodyPr/>
        <a:lstStyle/>
        <a:p>
          <a:endParaRPr lang="en-US"/>
        </a:p>
      </dgm:t>
    </dgm:pt>
    <dgm:pt modelId="{AC2759C3-2DA7-43FB-9B80-E4CA87F6B52B}" type="pres">
      <dgm:prSet presAssocID="{4760F3BE-FB0C-4EB4-8699-2F0EAE66C39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27EAC5-D0B3-41D3-A24F-DD260D5F5835}" type="pres">
      <dgm:prSet presAssocID="{4760F3BE-FB0C-4EB4-8699-2F0EAE66C390}" presName="dummy" presStyleCnt="0"/>
      <dgm:spPr/>
    </dgm:pt>
    <dgm:pt modelId="{A5976769-8BF5-47D9-8F5D-5FCF48FD8A3A}" type="pres">
      <dgm:prSet presAssocID="{28C60881-BA93-4986-9F5D-2C8825C0EBE9}" presName="sibTrans" presStyleLbl="sibTrans2D1" presStyleIdx="0" presStyleCnt="4"/>
      <dgm:spPr/>
      <dgm:t>
        <a:bodyPr/>
        <a:lstStyle/>
        <a:p>
          <a:endParaRPr lang="en-US"/>
        </a:p>
      </dgm:t>
    </dgm:pt>
    <dgm:pt modelId="{0EACBFD4-771A-44D9-AA6D-5977B6E3F5CB}" type="pres">
      <dgm:prSet presAssocID="{9B7D231B-A1B2-4C0E-B797-651F05077446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8C255-AF21-4D52-AFBC-9091B8D7A43E}" type="pres">
      <dgm:prSet presAssocID="{9B7D231B-A1B2-4C0E-B797-651F05077446}" presName="dummy" presStyleCnt="0"/>
      <dgm:spPr/>
    </dgm:pt>
    <dgm:pt modelId="{5677212C-BBDD-4F31-A6E3-ECAD5E332AC2}" type="pres">
      <dgm:prSet presAssocID="{77399F94-9BDE-4960-9C5B-5A8AE77233FC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BD96D4E-C60B-4192-9ED0-04A53A9994BE}" type="pres">
      <dgm:prSet presAssocID="{C7D22E8A-968E-432E-A5CE-925480C57956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0DCFDC-855B-432F-9B88-A7CE2C1111C7}" type="pres">
      <dgm:prSet presAssocID="{C7D22E8A-968E-432E-A5CE-925480C57956}" presName="dummy" presStyleCnt="0"/>
      <dgm:spPr/>
    </dgm:pt>
    <dgm:pt modelId="{0573DD4E-354D-447E-A59D-72A4D167373A}" type="pres">
      <dgm:prSet presAssocID="{49A74D16-5D17-454A-8CC6-3357195629AE}" presName="sibTrans" presStyleLbl="sibTrans2D1" presStyleIdx="2" presStyleCnt="4"/>
      <dgm:spPr/>
      <dgm:t>
        <a:bodyPr/>
        <a:lstStyle/>
        <a:p>
          <a:endParaRPr lang="en-US"/>
        </a:p>
      </dgm:t>
    </dgm:pt>
    <dgm:pt modelId="{0165B7C4-4903-4D41-9B06-C5DE87EB83DA}" type="pres">
      <dgm:prSet presAssocID="{0CF1589D-6706-4DC5-9C70-D7FD85FAD9F4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B9E6B5-DB47-47E6-85BB-C1EBBED6983E}" type="pres">
      <dgm:prSet presAssocID="{0CF1589D-6706-4DC5-9C70-D7FD85FAD9F4}" presName="dummy" presStyleCnt="0"/>
      <dgm:spPr/>
    </dgm:pt>
    <dgm:pt modelId="{50EDB91A-5F38-4C0F-9138-8343DDC4FDCB}" type="pres">
      <dgm:prSet presAssocID="{BCA97AA8-2D93-4456-B2F8-58129C0A9E14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F77469A8-6651-4AC5-8C16-B4EE226C3BCD}" srcId="{3786F72E-C9A3-4723-B9C6-B9FEA2C72BD4}" destId="{9B7D231B-A1B2-4C0E-B797-651F05077446}" srcOrd="1" destOrd="0" parTransId="{3BADF50D-8B08-4CDD-8226-F922EFADEE51}" sibTransId="{77399F94-9BDE-4960-9C5B-5A8AE77233FC}"/>
    <dgm:cxn modelId="{A444EE52-1D5E-4CA8-B1CD-5A97CE37A245}" type="presOf" srcId="{BCA97AA8-2D93-4456-B2F8-58129C0A9E14}" destId="{50EDB91A-5F38-4C0F-9138-8343DDC4FDCB}" srcOrd="0" destOrd="0" presId="urn:microsoft.com/office/officeart/2005/8/layout/radial6"/>
    <dgm:cxn modelId="{D7D3D893-76B4-4B03-BA3E-6EC42901C88F}" type="presOf" srcId="{0CF1589D-6706-4DC5-9C70-D7FD85FAD9F4}" destId="{0165B7C4-4903-4D41-9B06-C5DE87EB83DA}" srcOrd="0" destOrd="0" presId="urn:microsoft.com/office/officeart/2005/8/layout/radial6"/>
    <dgm:cxn modelId="{2287627B-E0A9-4D91-9CAF-464158451E03}" type="presOf" srcId="{3786F72E-C9A3-4723-B9C6-B9FEA2C72BD4}" destId="{DF5BEA52-A701-4479-98F6-844972980A01}" srcOrd="0" destOrd="0" presId="urn:microsoft.com/office/officeart/2005/8/layout/radial6"/>
    <dgm:cxn modelId="{96DDA1E3-24A0-4432-B29D-3ABAF0224C69}" type="presOf" srcId="{77399F94-9BDE-4960-9C5B-5A8AE77233FC}" destId="{5677212C-BBDD-4F31-A6E3-ECAD5E332AC2}" srcOrd="0" destOrd="0" presId="urn:microsoft.com/office/officeart/2005/8/layout/radial6"/>
    <dgm:cxn modelId="{EED61A83-13FB-49CB-96ED-D69EC7325D9E}" srcId="{F8157A60-E394-48E5-8610-33D20FB97BCF}" destId="{3786F72E-C9A3-4723-B9C6-B9FEA2C72BD4}" srcOrd="0" destOrd="0" parTransId="{9E9FF7F0-25D7-4F08-A92A-6B74C22DC49B}" sibTransId="{7329216B-842F-471D-B558-D4117450D16E}"/>
    <dgm:cxn modelId="{08662B9E-0793-47A8-BF07-6503463037BC}" type="presOf" srcId="{C7D22E8A-968E-432E-A5CE-925480C57956}" destId="{BBD96D4E-C60B-4192-9ED0-04A53A9994BE}" srcOrd="0" destOrd="0" presId="urn:microsoft.com/office/officeart/2005/8/layout/radial6"/>
    <dgm:cxn modelId="{7FDEA856-6AB3-4CC2-8E9A-210B4A6F0DF0}" type="presOf" srcId="{4760F3BE-FB0C-4EB4-8699-2F0EAE66C390}" destId="{AC2759C3-2DA7-43FB-9B80-E4CA87F6B52B}" srcOrd="0" destOrd="0" presId="urn:microsoft.com/office/officeart/2005/8/layout/radial6"/>
    <dgm:cxn modelId="{19DA8CDD-0F48-4609-9FA7-43D034AAD83D}" srcId="{3786F72E-C9A3-4723-B9C6-B9FEA2C72BD4}" destId="{0CF1589D-6706-4DC5-9C70-D7FD85FAD9F4}" srcOrd="3" destOrd="0" parTransId="{562CA406-C707-49AB-A26A-5525DF42E34F}" sibTransId="{BCA97AA8-2D93-4456-B2F8-58129C0A9E14}"/>
    <dgm:cxn modelId="{298C02A1-7F61-4E62-9BC3-EAA53C833E29}" type="presOf" srcId="{28C60881-BA93-4986-9F5D-2C8825C0EBE9}" destId="{A5976769-8BF5-47D9-8F5D-5FCF48FD8A3A}" srcOrd="0" destOrd="0" presId="urn:microsoft.com/office/officeart/2005/8/layout/radial6"/>
    <dgm:cxn modelId="{1072AA84-E190-4D8B-8C53-ECC669786170}" srcId="{3786F72E-C9A3-4723-B9C6-B9FEA2C72BD4}" destId="{C7D22E8A-968E-432E-A5CE-925480C57956}" srcOrd="2" destOrd="0" parTransId="{BB325DF2-BA8F-41AC-92F0-1ACA18D491BB}" sibTransId="{49A74D16-5D17-454A-8CC6-3357195629AE}"/>
    <dgm:cxn modelId="{94618F1D-AA39-465E-997F-52C5037F922A}" type="presOf" srcId="{49A74D16-5D17-454A-8CC6-3357195629AE}" destId="{0573DD4E-354D-447E-A59D-72A4D167373A}" srcOrd="0" destOrd="0" presId="urn:microsoft.com/office/officeart/2005/8/layout/radial6"/>
    <dgm:cxn modelId="{4A858D7D-3C6F-4225-8F89-F167FD719042}" type="presOf" srcId="{F8157A60-E394-48E5-8610-33D20FB97BCF}" destId="{492127C5-0574-42DF-9BA5-19C58CD1DEEA}" srcOrd="0" destOrd="0" presId="urn:microsoft.com/office/officeart/2005/8/layout/radial6"/>
    <dgm:cxn modelId="{08B73C7F-EE9A-4D14-8BD1-0FD6C3FE2A28}" type="presOf" srcId="{9B7D231B-A1B2-4C0E-B797-651F05077446}" destId="{0EACBFD4-771A-44D9-AA6D-5977B6E3F5CB}" srcOrd="0" destOrd="0" presId="urn:microsoft.com/office/officeart/2005/8/layout/radial6"/>
    <dgm:cxn modelId="{6014872A-84DC-45B0-85EE-4EC092F75218}" srcId="{3786F72E-C9A3-4723-B9C6-B9FEA2C72BD4}" destId="{4760F3BE-FB0C-4EB4-8699-2F0EAE66C390}" srcOrd="0" destOrd="0" parTransId="{0E9D758D-AA29-4499-B36C-4B810CCCF16C}" sibTransId="{28C60881-BA93-4986-9F5D-2C8825C0EBE9}"/>
    <dgm:cxn modelId="{F95BF5CA-446E-4306-8630-77F338E489E1}" type="presParOf" srcId="{492127C5-0574-42DF-9BA5-19C58CD1DEEA}" destId="{DF5BEA52-A701-4479-98F6-844972980A01}" srcOrd="0" destOrd="0" presId="urn:microsoft.com/office/officeart/2005/8/layout/radial6"/>
    <dgm:cxn modelId="{D4B6B3BF-946E-48C6-B64F-D1D141575D4F}" type="presParOf" srcId="{492127C5-0574-42DF-9BA5-19C58CD1DEEA}" destId="{AC2759C3-2DA7-43FB-9B80-E4CA87F6B52B}" srcOrd="1" destOrd="0" presId="urn:microsoft.com/office/officeart/2005/8/layout/radial6"/>
    <dgm:cxn modelId="{C37B7467-A9EC-4F88-961A-0EBC717764A7}" type="presParOf" srcId="{492127C5-0574-42DF-9BA5-19C58CD1DEEA}" destId="{9827EAC5-D0B3-41D3-A24F-DD260D5F5835}" srcOrd="2" destOrd="0" presId="urn:microsoft.com/office/officeart/2005/8/layout/radial6"/>
    <dgm:cxn modelId="{501571BB-F422-4D95-9BE6-F7CA47C8DAA3}" type="presParOf" srcId="{492127C5-0574-42DF-9BA5-19C58CD1DEEA}" destId="{A5976769-8BF5-47D9-8F5D-5FCF48FD8A3A}" srcOrd="3" destOrd="0" presId="urn:microsoft.com/office/officeart/2005/8/layout/radial6"/>
    <dgm:cxn modelId="{5AC15C3C-6401-48C3-B3FD-67038A0C85C2}" type="presParOf" srcId="{492127C5-0574-42DF-9BA5-19C58CD1DEEA}" destId="{0EACBFD4-771A-44D9-AA6D-5977B6E3F5CB}" srcOrd="4" destOrd="0" presId="urn:microsoft.com/office/officeart/2005/8/layout/radial6"/>
    <dgm:cxn modelId="{8CDECE7C-FDCB-4A27-966B-8510AD72C709}" type="presParOf" srcId="{492127C5-0574-42DF-9BA5-19C58CD1DEEA}" destId="{FAA8C255-AF21-4D52-AFBC-9091B8D7A43E}" srcOrd="5" destOrd="0" presId="urn:microsoft.com/office/officeart/2005/8/layout/radial6"/>
    <dgm:cxn modelId="{0E558864-E3D8-4731-8EB4-89C08CD056B9}" type="presParOf" srcId="{492127C5-0574-42DF-9BA5-19C58CD1DEEA}" destId="{5677212C-BBDD-4F31-A6E3-ECAD5E332AC2}" srcOrd="6" destOrd="0" presId="urn:microsoft.com/office/officeart/2005/8/layout/radial6"/>
    <dgm:cxn modelId="{39905182-8E51-441E-A289-312897BC7836}" type="presParOf" srcId="{492127C5-0574-42DF-9BA5-19C58CD1DEEA}" destId="{BBD96D4E-C60B-4192-9ED0-04A53A9994BE}" srcOrd="7" destOrd="0" presId="urn:microsoft.com/office/officeart/2005/8/layout/radial6"/>
    <dgm:cxn modelId="{639E42AF-0648-4C32-939E-B01673D6729E}" type="presParOf" srcId="{492127C5-0574-42DF-9BA5-19C58CD1DEEA}" destId="{DB0DCFDC-855B-432F-9B88-A7CE2C1111C7}" srcOrd="8" destOrd="0" presId="urn:microsoft.com/office/officeart/2005/8/layout/radial6"/>
    <dgm:cxn modelId="{39285A10-F841-474E-A371-D66846403333}" type="presParOf" srcId="{492127C5-0574-42DF-9BA5-19C58CD1DEEA}" destId="{0573DD4E-354D-447E-A59D-72A4D167373A}" srcOrd="9" destOrd="0" presId="urn:microsoft.com/office/officeart/2005/8/layout/radial6"/>
    <dgm:cxn modelId="{F8499814-5112-4BEA-840C-0AE27A133CDD}" type="presParOf" srcId="{492127C5-0574-42DF-9BA5-19C58CD1DEEA}" destId="{0165B7C4-4903-4D41-9B06-C5DE87EB83DA}" srcOrd="10" destOrd="0" presId="urn:microsoft.com/office/officeart/2005/8/layout/radial6"/>
    <dgm:cxn modelId="{5CD4ED69-1503-4E56-92F3-06E997426B4F}" type="presParOf" srcId="{492127C5-0574-42DF-9BA5-19C58CD1DEEA}" destId="{C4B9E6B5-DB47-47E6-85BB-C1EBBED6983E}" srcOrd="11" destOrd="0" presId="urn:microsoft.com/office/officeart/2005/8/layout/radial6"/>
    <dgm:cxn modelId="{B57601A4-ADAB-4DEA-A65E-C9DEB80A320B}" type="presParOf" srcId="{492127C5-0574-42DF-9BA5-19C58CD1DEEA}" destId="{50EDB91A-5F38-4C0F-9138-8343DDC4FDCB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EB6649E-B613-4988-B38C-197D901B8F08}" type="doc">
      <dgm:prSet loTypeId="urn:microsoft.com/office/officeart/2005/8/layout/vProcess5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0B3F931-68B6-4262-9602-960BE7DC86FC}">
      <dgm:prSet custT="1"/>
      <dgm:spPr>
        <a:solidFill>
          <a:schemeClr val="bg1"/>
        </a:solidFill>
      </dgm:spPr>
      <dgm:t>
        <a:bodyPr/>
        <a:lstStyle/>
        <a:p>
          <a:r>
            <a:rPr lang="en-US" sz="3200" b="1" dirty="0">
              <a:solidFill>
                <a:srgbClr val="0070C0"/>
              </a:solidFill>
              <a:latin typeface="+mn-lt"/>
              <a:ea typeface="+mj-ea"/>
              <a:cs typeface="+mj-cs"/>
            </a:rPr>
            <a:t>SPIRIT</a:t>
          </a:r>
          <a:r>
            <a:rPr lang="en-US" sz="3200" b="1" dirty="0">
              <a:solidFill>
                <a:srgbClr val="00B050"/>
              </a:solidFill>
              <a:latin typeface="+mn-lt"/>
              <a:ea typeface="+mj-ea"/>
              <a:cs typeface="+mj-cs"/>
            </a:rPr>
            <a:t> </a:t>
          </a:r>
          <a:r>
            <a:rPr lang="en-US" sz="3200" b="1" dirty="0" err="1">
              <a:solidFill>
                <a:srgbClr val="00B050"/>
              </a:solidFill>
              <a:latin typeface="+mn-lt"/>
              <a:ea typeface="+mj-ea"/>
              <a:cs typeface="+mj-cs"/>
            </a:rPr>
            <a:t>Maths</a:t>
          </a:r>
          <a:r>
            <a:rPr lang="en-US" sz="3200" b="1" dirty="0">
              <a:solidFill>
                <a:srgbClr val="00B050"/>
              </a:solidFill>
              <a:latin typeface="+mn-lt"/>
              <a:ea typeface="+mj-ea"/>
              <a:cs typeface="+mj-cs"/>
            </a:rPr>
            <a:t> </a:t>
          </a:r>
          <a:endParaRPr lang="en-US" sz="3200" dirty="0">
            <a:solidFill>
              <a:srgbClr val="000000"/>
            </a:solidFill>
            <a:latin typeface="+mn-lt"/>
            <a:ea typeface="+mj-ea"/>
            <a:cs typeface="+mj-cs"/>
          </a:endParaRPr>
        </a:p>
      </dgm:t>
    </dgm:pt>
    <dgm:pt modelId="{AED1D8FD-CB76-4047-B756-8C019D85F9B9}" type="parTrans" cxnId="{2E944097-0A36-49A2-95FF-E6670AD24F71}">
      <dgm:prSet/>
      <dgm:spPr/>
      <dgm:t>
        <a:bodyPr/>
        <a:lstStyle/>
        <a:p>
          <a:endParaRPr lang="en-US"/>
        </a:p>
      </dgm:t>
    </dgm:pt>
    <dgm:pt modelId="{BB04E608-2035-4F57-AAC1-8ADBBCCFACA2}" type="sibTrans" cxnId="{2E944097-0A36-49A2-95FF-E6670AD24F71}">
      <dgm:prSet/>
      <dgm:spPr/>
      <dgm:t>
        <a:bodyPr/>
        <a:lstStyle/>
        <a:p>
          <a:endParaRPr lang="en-US"/>
        </a:p>
      </dgm:t>
    </dgm:pt>
    <dgm:pt modelId="{73B3CEDB-6469-43EF-A67B-D14A0C6A8D15}" type="pres">
      <dgm:prSet presAssocID="{7EB6649E-B613-4988-B38C-197D901B8F08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679E5CF-89A5-471E-90C1-2EC292E08CF3}" type="pres">
      <dgm:prSet presAssocID="{7EB6649E-B613-4988-B38C-197D901B8F08}" presName="dummyMaxCanvas" presStyleCnt="0">
        <dgm:presLayoutVars/>
      </dgm:prSet>
      <dgm:spPr/>
    </dgm:pt>
    <dgm:pt modelId="{FE2CEEF5-45DC-4610-8530-0C0030CA0A26}" type="pres">
      <dgm:prSet presAssocID="{7EB6649E-B613-4988-B38C-197D901B8F08}" presName="OneNode_1" presStyleLbl="node1" presStyleIdx="0" presStyleCnt="1" custScaleY="46938" custLinFactNeighborX="-32213" custLinFactNeighborY="-352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E944097-0A36-49A2-95FF-E6670AD24F71}" srcId="{7EB6649E-B613-4988-B38C-197D901B8F08}" destId="{A0B3F931-68B6-4262-9602-960BE7DC86FC}" srcOrd="0" destOrd="0" parTransId="{AED1D8FD-CB76-4047-B756-8C019D85F9B9}" sibTransId="{BB04E608-2035-4F57-AAC1-8ADBBCCFACA2}"/>
    <dgm:cxn modelId="{63946737-E51A-4EA5-9776-7318708906AD}" type="presOf" srcId="{A0B3F931-68B6-4262-9602-960BE7DC86FC}" destId="{FE2CEEF5-45DC-4610-8530-0C0030CA0A26}" srcOrd="0" destOrd="0" presId="urn:microsoft.com/office/officeart/2005/8/layout/vProcess5"/>
    <dgm:cxn modelId="{E0980D53-6855-4288-B9E6-F086624262C6}" type="presOf" srcId="{7EB6649E-B613-4988-B38C-197D901B8F08}" destId="{73B3CEDB-6469-43EF-A67B-D14A0C6A8D15}" srcOrd="0" destOrd="0" presId="urn:microsoft.com/office/officeart/2005/8/layout/vProcess5"/>
    <dgm:cxn modelId="{FAB2EAF9-A3E6-4EEE-8229-9AAC625B0041}" type="presParOf" srcId="{73B3CEDB-6469-43EF-A67B-D14A0C6A8D15}" destId="{2679E5CF-89A5-471E-90C1-2EC292E08CF3}" srcOrd="0" destOrd="0" presId="urn:microsoft.com/office/officeart/2005/8/layout/vProcess5"/>
    <dgm:cxn modelId="{CDB9E290-ED33-46DF-8FD2-988FEC615AB7}" type="presParOf" srcId="{73B3CEDB-6469-43EF-A67B-D14A0C6A8D15}" destId="{FE2CEEF5-45DC-4610-8530-0C0030CA0A26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EDB91A-5F38-4C0F-9138-8343DDC4FDCB}">
      <dsp:nvSpPr>
        <dsp:cNvPr id="0" name=""/>
        <dsp:cNvSpPr/>
      </dsp:nvSpPr>
      <dsp:spPr>
        <a:xfrm>
          <a:off x="2292370" y="645430"/>
          <a:ext cx="4306296" cy="4306296"/>
        </a:xfrm>
        <a:prstGeom prst="blockArc">
          <a:avLst>
            <a:gd name="adj1" fmla="val 10800000"/>
            <a:gd name="adj2" fmla="val 16200000"/>
            <a:gd name="adj3" fmla="val 4644"/>
          </a:avLst>
        </a:prstGeom>
        <a:solidFill>
          <a:srgbClr val="00B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73DD4E-354D-447E-A59D-72A4D167373A}">
      <dsp:nvSpPr>
        <dsp:cNvPr id="0" name=""/>
        <dsp:cNvSpPr/>
      </dsp:nvSpPr>
      <dsp:spPr>
        <a:xfrm>
          <a:off x="2292370" y="645430"/>
          <a:ext cx="4306296" cy="4306296"/>
        </a:xfrm>
        <a:prstGeom prst="blockArc">
          <a:avLst>
            <a:gd name="adj1" fmla="val 5400000"/>
            <a:gd name="adj2" fmla="val 10800000"/>
            <a:gd name="adj3" fmla="val 4644"/>
          </a:avLst>
        </a:prstGeom>
        <a:solidFill>
          <a:srgbClr val="7030A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77212C-BBDD-4F31-A6E3-ECAD5E332AC2}">
      <dsp:nvSpPr>
        <dsp:cNvPr id="0" name=""/>
        <dsp:cNvSpPr/>
      </dsp:nvSpPr>
      <dsp:spPr>
        <a:xfrm>
          <a:off x="2292370" y="645430"/>
          <a:ext cx="4306296" cy="4306296"/>
        </a:xfrm>
        <a:prstGeom prst="blockArc">
          <a:avLst>
            <a:gd name="adj1" fmla="val 0"/>
            <a:gd name="adj2" fmla="val 5400000"/>
            <a:gd name="adj3" fmla="val 4644"/>
          </a:avLst>
        </a:prstGeom>
        <a:solidFill>
          <a:srgbClr val="FF0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976769-8BF5-47D9-8F5D-5FCF48FD8A3A}">
      <dsp:nvSpPr>
        <dsp:cNvPr id="0" name=""/>
        <dsp:cNvSpPr/>
      </dsp:nvSpPr>
      <dsp:spPr>
        <a:xfrm>
          <a:off x="2292370" y="645430"/>
          <a:ext cx="4306296" cy="4306296"/>
        </a:xfrm>
        <a:prstGeom prst="blockArc">
          <a:avLst>
            <a:gd name="adj1" fmla="val 16200000"/>
            <a:gd name="adj2" fmla="val 0"/>
            <a:gd name="adj3" fmla="val 4644"/>
          </a:avLst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F5BEA52-A701-4479-98F6-844972980A01}">
      <dsp:nvSpPr>
        <dsp:cNvPr id="0" name=""/>
        <dsp:cNvSpPr/>
      </dsp:nvSpPr>
      <dsp:spPr>
        <a:xfrm>
          <a:off x="3453525" y="1806585"/>
          <a:ext cx="1983986" cy="1983986"/>
        </a:xfrm>
        <a:prstGeom prst="ellipse">
          <a:avLst/>
        </a:prstGeom>
        <a:solidFill>
          <a:srgbClr val="0070C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1750" tIns="31750" rIns="31750" bIns="317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500" kern="1200" dirty="0"/>
            <a:t>Digital Resources</a:t>
          </a:r>
        </a:p>
      </dsp:txBody>
      <dsp:txXfrm>
        <a:off x="3744073" y="2097133"/>
        <a:ext cx="1402890" cy="1402890"/>
      </dsp:txXfrm>
    </dsp:sp>
    <dsp:sp modelId="{AC2759C3-2DA7-43FB-9B80-E4CA87F6B52B}">
      <dsp:nvSpPr>
        <dsp:cNvPr id="0" name=""/>
        <dsp:cNvSpPr/>
      </dsp:nvSpPr>
      <dsp:spPr>
        <a:xfrm>
          <a:off x="3751123" y="1031"/>
          <a:ext cx="1388790" cy="1388790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Numbas Practice Questions</a:t>
          </a:r>
        </a:p>
      </dsp:txBody>
      <dsp:txXfrm>
        <a:off x="3954507" y="204415"/>
        <a:ext cx="982022" cy="982022"/>
      </dsp:txXfrm>
    </dsp:sp>
    <dsp:sp modelId="{0EACBFD4-771A-44D9-AA6D-5977B6E3F5CB}">
      <dsp:nvSpPr>
        <dsp:cNvPr id="0" name=""/>
        <dsp:cNvSpPr/>
      </dsp:nvSpPr>
      <dsp:spPr>
        <a:xfrm>
          <a:off x="5854275" y="2104183"/>
          <a:ext cx="1388790" cy="1388790"/>
        </a:xfrm>
        <a:prstGeom prst="ellipse">
          <a:avLst/>
        </a:prstGeom>
        <a:solidFill>
          <a:srgbClr val="FF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Video Solutions</a:t>
          </a:r>
        </a:p>
      </dsp:txBody>
      <dsp:txXfrm>
        <a:off x="6057659" y="2307567"/>
        <a:ext cx="982022" cy="982022"/>
      </dsp:txXfrm>
    </dsp:sp>
    <dsp:sp modelId="{BBD96D4E-C60B-4192-9ED0-04A53A9994BE}">
      <dsp:nvSpPr>
        <dsp:cNvPr id="0" name=""/>
        <dsp:cNvSpPr/>
      </dsp:nvSpPr>
      <dsp:spPr>
        <a:xfrm>
          <a:off x="3751123" y="4207335"/>
          <a:ext cx="1388790" cy="1388790"/>
        </a:xfrm>
        <a:prstGeom prst="ellipse">
          <a:avLst/>
        </a:prstGeom>
        <a:solidFill>
          <a:srgbClr val="7030A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H5P - Interactive Exam Questions</a:t>
          </a:r>
        </a:p>
      </dsp:txBody>
      <dsp:txXfrm>
        <a:off x="3954507" y="4410719"/>
        <a:ext cx="982022" cy="982022"/>
      </dsp:txXfrm>
    </dsp:sp>
    <dsp:sp modelId="{0165B7C4-4903-4D41-9B06-C5DE87EB83DA}">
      <dsp:nvSpPr>
        <dsp:cNvPr id="0" name=""/>
        <dsp:cNvSpPr/>
      </dsp:nvSpPr>
      <dsp:spPr>
        <a:xfrm>
          <a:off x="1647971" y="2104183"/>
          <a:ext cx="1388790" cy="1388790"/>
        </a:xfrm>
        <a:prstGeom prst="ellipse">
          <a:avLst/>
        </a:prstGeom>
        <a:solidFill>
          <a:srgbClr val="00B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kern="1200" dirty="0"/>
            <a:t>Student Feedback</a:t>
          </a:r>
        </a:p>
      </dsp:txBody>
      <dsp:txXfrm>
        <a:off x="1851355" y="2307567"/>
        <a:ext cx="982022" cy="98202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2CEEF5-45DC-4610-8530-0C0030CA0A26}">
      <dsp:nvSpPr>
        <dsp:cNvPr id="0" name=""/>
        <dsp:cNvSpPr/>
      </dsp:nvSpPr>
      <dsp:spPr>
        <a:xfrm>
          <a:off x="0" y="972205"/>
          <a:ext cx="5393361" cy="1105192"/>
        </a:xfrm>
        <a:prstGeom prst="roundRect">
          <a:avLst>
            <a:gd name="adj" fmla="val 10000"/>
          </a:avLst>
        </a:prstGeom>
        <a:solidFill>
          <a:schemeClr val="bg1"/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b="1" kern="1200" dirty="0">
              <a:solidFill>
                <a:srgbClr val="0070C0"/>
              </a:solidFill>
              <a:latin typeface="+mn-lt"/>
              <a:ea typeface="+mj-ea"/>
              <a:cs typeface="+mj-cs"/>
            </a:rPr>
            <a:t>SPIRIT</a:t>
          </a:r>
          <a:r>
            <a:rPr lang="en-US" sz="3200" b="1" kern="1200" dirty="0">
              <a:solidFill>
                <a:srgbClr val="00B050"/>
              </a:solidFill>
              <a:latin typeface="+mn-lt"/>
              <a:ea typeface="+mj-ea"/>
              <a:cs typeface="+mj-cs"/>
            </a:rPr>
            <a:t> </a:t>
          </a:r>
          <a:r>
            <a:rPr lang="en-US" sz="3200" b="1" kern="1200" dirty="0" err="1">
              <a:solidFill>
                <a:srgbClr val="00B050"/>
              </a:solidFill>
              <a:latin typeface="+mn-lt"/>
              <a:ea typeface="+mj-ea"/>
              <a:cs typeface="+mj-cs"/>
            </a:rPr>
            <a:t>Maths</a:t>
          </a:r>
          <a:r>
            <a:rPr lang="en-US" sz="3200" b="1" kern="1200" dirty="0">
              <a:solidFill>
                <a:srgbClr val="00B050"/>
              </a:solidFill>
              <a:latin typeface="+mn-lt"/>
              <a:ea typeface="+mj-ea"/>
              <a:cs typeface="+mj-cs"/>
            </a:rPr>
            <a:t> </a:t>
          </a:r>
          <a:endParaRPr lang="en-US" sz="3200" kern="1200" dirty="0">
            <a:solidFill>
              <a:srgbClr val="000000"/>
            </a:solidFill>
            <a:latin typeface="+mn-lt"/>
            <a:ea typeface="+mj-ea"/>
            <a:cs typeface="+mj-cs"/>
          </a:endParaRPr>
        </a:p>
      </dsp:txBody>
      <dsp:txXfrm>
        <a:off x="32370" y="1004575"/>
        <a:ext cx="5328621" cy="10404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14E43D-C0BE-40A7-8B6B-177151414F2D}" type="datetimeFigureOut">
              <a:rPr lang="en-GB" smtClean="0"/>
              <a:t>02/07/2021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E498A-4365-41EA-AA4B-2D5AFB13C7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7738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E498A-4365-41EA-AA4B-2D5AFB13C7C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05022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E498A-4365-41EA-AA4B-2D5AFB13C7C1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398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E498A-4365-41EA-AA4B-2D5AFB13C7C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6310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E498A-4365-41EA-AA4B-2D5AFB13C7C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50692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DE498A-4365-41EA-AA4B-2D5AFB13C7C1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5729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9DE498A-4365-41EA-AA4B-2D5AFB13C7C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35210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26286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902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1637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036760" y="5507023"/>
            <a:ext cx="1091279" cy="1231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983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070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0642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9737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014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93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6491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374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536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7/2/2021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0985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g"/><Relationship Id="rId13" Type="http://schemas.openxmlformats.org/officeDocument/2006/relationships/image" Target="../media/image36.jpeg"/><Relationship Id="rId3" Type="http://schemas.openxmlformats.org/officeDocument/2006/relationships/image" Target="../media/image26.jpeg"/><Relationship Id="rId7" Type="http://schemas.openxmlformats.org/officeDocument/2006/relationships/image" Target="../media/image30.jpg"/><Relationship Id="rId12" Type="http://schemas.openxmlformats.org/officeDocument/2006/relationships/image" Target="../media/image3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g"/><Relationship Id="rId11" Type="http://schemas.openxmlformats.org/officeDocument/2006/relationships/image" Target="../media/image34.png"/><Relationship Id="rId5" Type="http://schemas.openxmlformats.org/officeDocument/2006/relationships/image" Target="../media/image28.jpg"/><Relationship Id="rId15" Type="http://schemas.openxmlformats.org/officeDocument/2006/relationships/image" Target="../media/image38.jpeg"/><Relationship Id="rId10" Type="http://schemas.openxmlformats.org/officeDocument/2006/relationships/image" Target="../media/image33.jpg"/><Relationship Id="rId4" Type="http://schemas.openxmlformats.org/officeDocument/2006/relationships/image" Target="../media/image27.jpg"/><Relationship Id="rId9" Type="http://schemas.openxmlformats.org/officeDocument/2006/relationships/image" Target="../media/image32.tiff"/><Relationship Id="rId14" Type="http://schemas.openxmlformats.org/officeDocument/2006/relationships/image" Target="../media/image37.jp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spiritmaths.com/" TargetMode="External"/><Relationship Id="rId13" Type="http://schemas.openxmlformats.org/officeDocument/2006/relationships/image" Target="../media/image4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4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39.jpe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3.jpeg"/><Relationship Id="rId10" Type="http://schemas.openxmlformats.org/officeDocument/2006/relationships/hyperlink" Target="mailto:lodagh.carroll@cit.ie" TargetMode="External"/><Relationship Id="rId4" Type="http://schemas.openxmlformats.org/officeDocument/2006/relationships/diagramLayout" Target="../diagrams/layout2.xml"/><Relationship Id="rId9" Type="http://schemas.openxmlformats.org/officeDocument/2006/relationships/hyperlink" Target="mailto:violeta.morari@cit.ie" TargetMode="External"/><Relationship Id="rId1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G"/><Relationship Id="rId7" Type="http://schemas.openxmlformats.org/officeDocument/2006/relationships/image" Target="../media/image2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10" Type="http://schemas.openxmlformats.org/officeDocument/2006/relationships/image" Target="../media/image9.jpeg"/><Relationship Id="rId4" Type="http://schemas.openxmlformats.org/officeDocument/2006/relationships/image" Target="../media/image21.JPG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19138" y="794802"/>
            <a:ext cx="1147286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E" sz="4000" b="1" dirty="0">
                <a:solidFill>
                  <a:srgbClr val="0070C0"/>
                </a:solidFill>
              </a:rPr>
              <a:t>SPIRIT</a:t>
            </a:r>
            <a:r>
              <a:rPr lang="en-IE" sz="4000" b="1" dirty="0">
                <a:solidFill>
                  <a:srgbClr val="FF0000"/>
                </a:solidFill>
              </a:rPr>
              <a:t> </a:t>
            </a:r>
            <a:r>
              <a:rPr lang="en-IE" sz="4000" b="1" dirty="0" smtClean="0">
                <a:solidFill>
                  <a:srgbClr val="00B050"/>
                </a:solidFill>
              </a:rPr>
              <a:t>Maths</a:t>
            </a:r>
            <a:r>
              <a:rPr lang="en-IE" sz="4000" b="1" dirty="0" smtClean="0">
                <a:solidFill>
                  <a:srgbClr val="FF0000"/>
                </a:solidFill>
              </a:rPr>
              <a:t>  </a:t>
            </a:r>
            <a:endParaRPr lang="en-IE" sz="4000" b="1" dirty="0">
              <a:solidFill>
                <a:srgbClr val="FF0000"/>
              </a:solidFill>
            </a:endParaRPr>
          </a:p>
          <a:p>
            <a:endParaRPr lang="en-IE" sz="3600" b="1" dirty="0">
              <a:solidFill>
                <a:srgbClr val="FF0000"/>
              </a:solidFill>
            </a:endParaRPr>
          </a:p>
          <a:p>
            <a:r>
              <a:rPr lang="en-IE" sz="2800" b="1" dirty="0">
                <a:solidFill>
                  <a:srgbClr val="0070C0"/>
                </a:solidFill>
              </a:rPr>
              <a:t>Students’ Perceptions Informing </a:t>
            </a:r>
            <a:r>
              <a:rPr lang="en-IE" sz="2800" b="1" dirty="0" smtClean="0">
                <a:solidFill>
                  <a:srgbClr val="0070C0"/>
                </a:solidFill>
              </a:rPr>
              <a:t>and </a:t>
            </a:r>
            <a:r>
              <a:rPr lang="en-IE" sz="2800" b="1" dirty="0">
                <a:solidFill>
                  <a:srgbClr val="0070C0"/>
                </a:solidFill>
              </a:rPr>
              <a:t>Redefining Innovative Teaching of </a:t>
            </a:r>
          </a:p>
          <a:p>
            <a:r>
              <a:rPr lang="en-IE" sz="2800" b="1" dirty="0">
                <a:solidFill>
                  <a:srgbClr val="0070C0"/>
                </a:solidFill>
              </a:rPr>
              <a:t>Mathematics in Higher Education </a:t>
            </a:r>
          </a:p>
          <a:p>
            <a:endParaRPr lang="en-IE" sz="3600" b="1" dirty="0"/>
          </a:p>
          <a:p>
            <a:r>
              <a:rPr lang="en-IE" sz="2400" dirty="0"/>
              <a:t>Dr Violeta </a:t>
            </a:r>
            <a:r>
              <a:rPr lang="en-IE" sz="2400" dirty="0" smtClean="0"/>
              <a:t>Morari,  Dr </a:t>
            </a:r>
            <a:r>
              <a:rPr lang="en-IE" sz="2400" dirty="0"/>
              <a:t>Clodagh Carroll </a:t>
            </a:r>
          </a:p>
          <a:p>
            <a:endParaRPr lang="en-IE" sz="2800" dirty="0" smtClean="0"/>
          </a:p>
          <a:p>
            <a:endParaRPr lang="en-IE" sz="2800" dirty="0"/>
          </a:p>
          <a:p>
            <a:r>
              <a:rPr lang="en-IE" sz="2800" dirty="0" smtClean="0"/>
              <a:t>Department </a:t>
            </a:r>
            <a:r>
              <a:rPr lang="en-IE" sz="2800" dirty="0"/>
              <a:t>of Mathematics</a:t>
            </a:r>
          </a:p>
          <a:p>
            <a:r>
              <a:rPr lang="en-IE" sz="2800" dirty="0" smtClean="0"/>
              <a:t>Munster Technological University</a:t>
            </a:r>
          </a:p>
          <a:p>
            <a:r>
              <a:rPr lang="en-IE" sz="2800" dirty="0" smtClean="0"/>
              <a:t>Ireland </a:t>
            </a:r>
          </a:p>
          <a:p>
            <a:r>
              <a:rPr lang="en-IE" sz="2800" dirty="0"/>
              <a:t> </a:t>
            </a:r>
            <a:r>
              <a:rPr lang="en-IE" sz="2800" dirty="0" smtClean="0"/>
              <a:t>                         </a:t>
            </a:r>
          </a:p>
          <a:p>
            <a:r>
              <a:rPr lang="en-IE" sz="2800" dirty="0"/>
              <a:t> </a:t>
            </a:r>
            <a:r>
              <a:rPr lang="en-IE" sz="2800" dirty="0" smtClean="0"/>
              <a:t>                                                     </a:t>
            </a:r>
            <a:r>
              <a:rPr lang="en-IE" sz="2000" dirty="0" smtClean="0"/>
              <a:t>www.spiritmaths.com</a:t>
            </a:r>
            <a:endParaRPr lang="en-IE" sz="2000" dirty="0"/>
          </a:p>
        </p:txBody>
      </p:sp>
      <p:pic>
        <p:nvPicPr>
          <p:cNvPr id="3" name="Content Placeholder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2688" y="173831"/>
            <a:ext cx="1500188" cy="18692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2854" y="5169245"/>
            <a:ext cx="3313590" cy="136078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1132" y="692464"/>
            <a:ext cx="1055793" cy="993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771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221" y="58860"/>
            <a:ext cx="2332286" cy="295866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1983" y="919565"/>
            <a:ext cx="1606355" cy="169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0" y="919564"/>
            <a:ext cx="1466972" cy="1692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762" y="919565"/>
            <a:ext cx="1618307" cy="1692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667" y="823007"/>
            <a:ext cx="1558458" cy="1692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876" y="2773841"/>
            <a:ext cx="1607945" cy="1692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A736984-C098-3346-BF5E-4623DCB06DEE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75319" y="4766198"/>
            <a:ext cx="1594379" cy="16922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960" y="4766196"/>
            <a:ext cx="1486480" cy="1692277"/>
          </a:xfrm>
          <a:prstGeom prst="rect">
            <a:avLst/>
          </a:prstGeom>
        </p:spPr>
      </p:pic>
      <p:pic>
        <p:nvPicPr>
          <p:cNvPr id="13" name="Picture 12"/>
          <p:cNvPicPr preferRelativeResize="0"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69" y="4766195"/>
            <a:ext cx="1682221" cy="16922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106" y="2773840"/>
            <a:ext cx="1430596" cy="1692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1368" y="2773840"/>
            <a:ext cx="1617898" cy="16920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4239" y="2773840"/>
            <a:ext cx="1604335" cy="169200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83392" y="4731968"/>
            <a:ext cx="1761008" cy="169200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94705" y="2479124"/>
            <a:ext cx="2766060" cy="36821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/>
              <a:t>Dr  Violeta Morari</a:t>
            </a:r>
          </a:p>
          <a:p>
            <a:pPr algn="ctr"/>
            <a:r>
              <a:rPr lang="en-IE" dirty="0"/>
              <a:t>Dr Maryna Lishchynska</a:t>
            </a:r>
          </a:p>
          <a:p>
            <a:pPr algn="ctr"/>
            <a:r>
              <a:rPr lang="en-IE" dirty="0"/>
              <a:t>Dr J.P. McCarthy</a:t>
            </a:r>
          </a:p>
          <a:p>
            <a:pPr algn="ctr"/>
            <a:r>
              <a:rPr lang="en-IE" dirty="0"/>
              <a:t>Dr Sean Lacey</a:t>
            </a:r>
          </a:p>
          <a:p>
            <a:pPr algn="ctr"/>
            <a:r>
              <a:rPr lang="en-IE" dirty="0"/>
              <a:t>Dr Declan O’Connor</a:t>
            </a:r>
          </a:p>
          <a:p>
            <a:pPr algn="ctr"/>
            <a:r>
              <a:rPr lang="en-IE" dirty="0"/>
              <a:t>Patricia Cogan</a:t>
            </a:r>
          </a:p>
          <a:p>
            <a:pPr algn="ctr"/>
            <a:r>
              <a:rPr lang="en-IE" dirty="0"/>
              <a:t>Dr Catherine Palmer</a:t>
            </a:r>
          </a:p>
          <a:p>
            <a:pPr algn="ctr"/>
            <a:r>
              <a:rPr lang="en-IE" dirty="0"/>
              <a:t>Dr Clodagh Carroll</a:t>
            </a:r>
          </a:p>
          <a:p>
            <a:pPr algn="ctr"/>
            <a:r>
              <a:rPr lang="en-IE" dirty="0"/>
              <a:t>Dr Julie Crowley</a:t>
            </a:r>
          </a:p>
          <a:p>
            <a:pPr algn="ctr"/>
            <a:r>
              <a:rPr lang="en-IE" dirty="0"/>
              <a:t>Deirdre Casey</a:t>
            </a:r>
          </a:p>
          <a:p>
            <a:pPr algn="ctr"/>
            <a:r>
              <a:rPr lang="en-IE" dirty="0"/>
              <a:t>Declan Manning</a:t>
            </a:r>
          </a:p>
          <a:p>
            <a:pPr algn="ctr"/>
            <a:r>
              <a:rPr lang="en-IE" dirty="0"/>
              <a:t>Dr Shane O’Rourke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630474" y="135413"/>
            <a:ext cx="435311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IE" sz="4000" b="1" dirty="0">
                <a:solidFill>
                  <a:srgbClr val="0070C0"/>
                </a:solidFill>
              </a:rPr>
              <a:t>SPIRIT</a:t>
            </a:r>
            <a:r>
              <a:rPr lang="en-IE" sz="4000" b="1" dirty="0">
                <a:solidFill>
                  <a:srgbClr val="00B0F0"/>
                </a:solidFill>
              </a:rPr>
              <a:t> </a:t>
            </a:r>
            <a:r>
              <a:rPr lang="en-IE" sz="4000" b="1" dirty="0">
                <a:solidFill>
                  <a:srgbClr val="00B050"/>
                </a:solidFill>
              </a:rPr>
              <a:t>Maths</a:t>
            </a:r>
            <a:r>
              <a:rPr lang="en-IE" sz="4000" b="1" dirty="0">
                <a:solidFill>
                  <a:srgbClr val="00B0F0"/>
                </a:solidFill>
              </a:rPr>
              <a:t> </a:t>
            </a:r>
            <a:r>
              <a:rPr lang="en-IE" sz="4000" b="1" dirty="0">
                <a:solidFill>
                  <a:srgbClr val="0070C0"/>
                </a:solidFill>
              </a:rPr>
              <a:t>Team </a:t>
            </a:r>
            <a:endParaRPr lang="en-IE" sz="4000" dirty="0"/>
          </a:p>
        </p:txBody>
      </p:sp>
    </p:spTree>
    <p:extLst>
      <p:ext uri="{BB962C8B-B14F-4D97-AF65-F5344CB8AC3E}">
        <p14:creationId xmlns:p14="http://schemas.microsoft.com/office/powerpoint/2010/main" val="4117183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TextBox 78">
            <a:extLst>
              <a:ext uri="{FF2B5EF4-FFF2-40B4-BE49-F238E27FC236}">
                <a16:creationId xmlns:a16="http://schemas.microsoft.com/office/drawing/2014/main" id="{3BB1B843-4069-4AC8-A462-013118016CE2}"/>
              </a:ext>
            </a:extLst>
          </p:cNvPr>
          <p:cNvSpPr txBox="1"/>
          <p:nvPr/>
        </p:nvSpPr>
        <p:spPr>
          <a:xfrm>
            <a:off x="457201" y="365125"/>
            <a:ext cx="5774360" cy="1347974"/>
          </a:xfrm>
          <a:prstGeom prst="rect">
            <a:avLst/>
          </a:prstGeom>
        </p:spPr>
        <p:txBody>
          <a:bodyPr rot="0" spcFirstLastPara="0" vertOverflow="overflow" horzOverflow="overflow" vert="horz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>
              <a:ea typeface="+mj-ea"/>
              <a:cs typeface="+mj-cs"/>
            </a:endParaRPr>
          </a:p>
        </p:txBody>
      </p:sp>
      <p:graphicFrame>
        <p:nvGraphicFramePr>
          <p:cNvPr id="17" name="Content Placeholder 2">
            <a:extLst>
              <a:ext uri="{FF2B5EF4-FFF2-40B4-BE49-F238E27FC236}">
                <a16:creationId xmlns:a16="http://schemas.microsoft.com/office/drawing/2014/main" id="{B4B0D483-5158-483C-9E73-27780EC1FEC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48763299"/>
              </p:ext>
            </p:extLst>
          </p:nvPr>
        </p:nvGraphicFramePr>
        <p:xfrm>
          <a:off x="184554" y="-205740"/>
          <a:ext cx="5393361" cy="47091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ADEC10ED-25B3-441E-B874-AC954B548B7D}"/>
              </a:ext>
            </a:extLst>
          </p:cNvPr>
          <p:cNvSpPr txBox="1"/>
          <p:nvPr/>
        </p:nvSpPr>
        <p:spPr>
          <a:xfrm>
            <a:off x="727789" y="1543050"/>
            <a:ext cx="1043075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>
                <a:solidFill>
                  <a:srgbClr val="FF0000"/>
                </a:solidFill>
              </a:rPr>
              <a:t>                     </a:t>
            </a:r>
            <a:endParaRPr lang="en-GB" sz="4000" b="1" dirty="0" smtClean="0">
              <a:solidFill>
                <a:srgbClr val="FF0000"/>
              </a:solidFill>
            </a:endParaRPr>
          </a:p>
          <a:p>
            <a:r>
              <a:rPr lang="en-GB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</a:t>
            </a:r>
            <a:r>
              <a:rPr lang="en-GB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8"/>
              </a:rPr>
              <a:t>www.spiritmaths.com</a:t>
            </a:r>
            <a:r>
              <a:rPr lang="en-GB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</a:t>
            </a:r>
          </a:p>
          <a:p>
            <a:endParaRPr lang="en-GB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GB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</a:t>
            </a:r>
            <a:r>
              <a:rPr lang="en-GB" sz="4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#</a:t>
            </a:r>
            <a:r>
              <a:rPr lang="en-GB" sz="4000" dirty="0" err="1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spiritmaths</a:t>
            </a:r>
            <a:endParaRPr lang="en-GB" sz="4000" dirty="0" smtClean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GB" sz="4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</a:t>
            </a:r>
            <a:r>
              <a:rPr lang="en-GB" sz="2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9"/>
              </a:rPr>
              <a:t>violeta.morari@cit.ie</a:t>
            </a:r>
            <a:endParaRPr lang="en-GB" sz="2000" dirty="0" smtClean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GB" sz="20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2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                 </a:t>
            </a:r>
            <a:r>
              <a:rPr lang="en-GB" sz="2000" u="sng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</a:t>
            </a:r>
            <a:r>
              <a:rPr lang="en-GB" sz="2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10"/>
              </a:rPr>
              <a:t>lodagh.carroll@cit.ie</a:t>
            </a:r>
            <a:r>
              <a:rPr lang="en-GB" sz="2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GB" sz="4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n-GB" sz="40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GB" sz="4000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                    </a:t>
            </a:r>
          </a:p>
          <a:p>
            <a:r>
              <a:rPr lang="en-GB" sz="28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Supported </a:t>
            </a:r>
            <a:r>
              <a:rPr lang="en-GB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 TLU and T&amp;L National Forum</a:t>
            </a:r>
          </a:p>
        </p:txBody>
      </p:sp>
      <p:pic>
        <p:nvPicPr>
          <p:cNvPr id="7" name="Content Placeholder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2480" y="0"/>
            <a:ext cx="3073496" cy="361251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094" y="3314405"/>
            <a:ext cx="876763" cy="90682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3688" y="1820574"/>
            <a:ext cx="1427001" cy="14270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8329" y="2969808"/>
            <a:ext cx="1896207" cy="178425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100" y="5080959"/>
            <a:ext cx="3313590" cy="136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2210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993717" y="2084109"/>
            <a:ext cx="874776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E" sz="1600" dirty="0" smtClean="0">
                <a:latin typeface="AlrightSans-Regular"/>
                <a:ea typeface="Calibri" panose="020F0502020204030204" pitchFamily="34" charset="0"/>
              </a:rPr>
              <a:t>MTU: 6 campuses; over 100 degree programmes; 18,000 students.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E" sz="1600" dirty="0" smtClean="0">
                <a:latin typeface="AlrightSans-Regular"/>
                <a:ea typeface="Calibri" panose="020F0502020204030204" pitchFamily="34" charset="0"/>
              </a:rPr>
              <a:t>Mathematics is a service department to other (applied) disciplines.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E" sz="1600" dirty="0" smtClean="0">
                <a:latin typeface="AlrightSans-Regular"/>
                <a:ea typeface="Calibri" panose="020F0502020204030204" pitchFamily="34" charset="0"/>
              </a:rPr>
              <a:t>Typical degree programme at MTU: 6 </a:t>
            </a:r>
            <a:r>
              <a:rPr lang="en-IE" sz="1600" dirty="0" smtClean="0">
                <a:latin typeface="AlrightSans-Regular"/>
                <a:ea typeface="Calibri" panose="020F0502020204030204" pitchFamily="34" charset="0"/>
                <a:sym typeface="Symbol" panose="05050102010706020507" pitchFamily="18" charset="2"/>
              </a:rPr>
              <a:t></a:t>
            </a:r>
            <a:r>
              <a:rPr lang="en-IE" sz="1600" dirty="0" smtClean="0">
                <a:latin typeface="AlrightSans-Regular"/>
                <a:ea typeface="Calibri" panose="020F0502020204030204" pitchFamily="34" charset="0"/>
              </a:rPr>
              <a:t> 5 credit modules.</a:t>
            </a: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E" sz="1600" dirty="0" smtClean="0">
                <a:latin typeface="AlrightSans-Regular"/>
                <a:ea typeface="Calibri" panose="020F0502020204030204" pitchFamily="34" charset="0"/>
              </a:rPr>
              <a:t>Students are assessed in all 6 modules, hence a heavy assessment schedule.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IE" sz="1600" dirty="0">
                <a:latin typeface="AlrightSans-Regular"/>
                <a:ea typeface="Calibri" panose="020F0502020204030204" pitchFamily="34" charset="0"/>
              </a:rPr>
              <a:t>A typical maths module: </a:t>
            </a:r>
            <a:r>
              <a:rPr lang="en-IE" sz="1600" dirty="0" smtClean="0">
                <a:latin typeface="AlrightSans-Regular"/>
                <a:ea typeface="Calibri" panose="020F0502020204030204" pitchFamily="34" charset="0"/>
              </a:rPr>
              <a:t>3h lectures </a:t>
            </a:r>
            <a:r>
              <a:rPr lang="en-IE" sz="1600" dirty="0">
                <a:latin typeface="AlrightSans-Regular"/>
                <a:ea typeface="Calibri" panose="020F0502020204030204" pitchFamily="34" charset="0"/>
              </a:rPr>
              <a:t>+ </a:t>
            </a:r>
            <a:r>
              <a:rPr lang="en-IE" sz="1600" dirty="0" smtClean="0">
                <a:latin typeface="AlrightSans-Regular"/>
                <a:ea typeface="Calibri" panose="020F0502020204030204" pitchFamily="34" charset="0"/>
              </a:rPr>
              <a:t>1h tutorial/lab </a:t>
            </a:r>
            <a:r>
              <a:rPr lang="en-IE" sz="1600" dirty="0">
                <a:latin typeface="AlrightSans-Regular"/>
                <a:ea typeface="Calibri" panose="020F0502020204030204" pitchFamily="34" charset="0"/>
              </a:rPr>
              <a:t>+ </a:t>
            </a:r>
            <a:r>
              <a:rPr lang="en-IE" sz="1600" dirty="0" smtClean="0">
                <a:latin typeface="AlrightSans-Regular"/>
                <a:ea typeface="Calibri" panose="020F0502020204030204" pitchFamily="34" charset="0"/>
              </a:rPr>
              <a:t>3h of </a:t>
            </a:r>
            <a:r>
              <a:rPr lang="en-IE" sz="1600" dirty="0">
                <a:latin typeface="AlrightSans-Regular"/>
                <a:ea typeface="Calibri" panose="020F0502020204030204" pitchFamily="34" charset="0"/>
              </a:rPr>
              <a:t>independent learning </a:t>
            </a:r>
            <a:r>
              <a:rPr lang="en-IE" sz="1600" dirty="0" smtClean="0">
                <a:latin typeface="AlrightSans-Regular"/>
                <a:ea typeface="Calibri" panose="020F0502020204030204" pitchFamily="34" charset="0"/>
              </a:rPr>
              <a:t>per week.</a:t>
            </a:r>
            <a:endParaRPr lang="en-IE" sz="1600" dirty="0">
              <a:latin typeface="AlrightSans-Regular"/>
              <a:ea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E" sz="1600" dirty="0" smtClean="0">
                <a:latin typeface="AlrightSans-Regular"/>
                <a:ea typeface="Calibri" panose="020F0502020204030204" pitchFamily="34" charset="0"/>
              </a:rPr>
              <a:t>Many students work part-time jobs.</a:t>
            </a:r>
          </a:p>
        </p:txBody>
      </p:sp>
      <p:sp>
        <p:nvSpPr>
          <p:cNvPr id="5" name="Rectangle 4"/>
          <p:cNvSpPr/>
          <p:nvPr/>
        </p:nvSpPr>
        <p:spPr>
          <a:xfrm>
            <a:off x="479368" y="214859"/>
            <a:ext cx="6096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IE" sz="2400" dirty="0" smtClean="0">
                <a:solidFill>
                  <a:srgbClr val="C00000"/>
                </a:solidFill>
                <a:latin typeface="AlrightSans-Regular"/>
                <a:ea typeface="Calibri" panose="020F0502020204030204" pitchFamily="34" charset="0"/>
              </a:rPr>
              <a:t>Background &amp; motivation</a:t>
            </a:r>
            <a:endParaRPr lang="en-IE" sz="2400" dirty="0">
              <a:solidFill>
                <a:srgbClr val="C00000"/>
              </a:solidFill>
              <a:latin typeface="AlrightSans-Regular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4395" y="214859"/>
            <a:ext cx="3846455" cy="216450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97140"/>
            <a:ext cx="2543695" cy="1043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8023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7241" y="261257"/>
            <a:ext cx="1168192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IE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Centrality </a:t>
            </a:r>
            <a:r>
              <a:rPr lang="en-IE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of </a:t>
            </a:r>
            <a:r>
              <a:rPr lang="en-IE" sz="28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Mathematics </a:t>
            </a:r>
            <a:r>
              <a:rPr lang="en-IE" sz="28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 MTU </a:t>
            </a:r>
            <a:endParaRPr lang="en-IE" sz="2800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en-IE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Numbers (2021)</a:t>
            </a:r>
          </a:p>
          <a:p>
            <a:pPr>
              <a:spcAft>
                <a:spcPts val="0"/>
              </a:spcAft>
            </a:pPr>
            <a:endParaRPr lang="en-IE" sz="3600" dirty="0" smtClean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E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Total of 3169 first year students in MTU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E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Out of 120 </a:t>
            </a:r>
            <a:r>
              <a:rPr lang="en-IE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programmes in MTU </a:t>
            </a:r>
            <a:r>
              <a:rPr lang="en-IE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81 include </a:t>
            </a:r>
            <a:r>
              <a:rPr lang="en-IE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at least one maths/stats module</a:t>
            </a:r>
          </a:p>
          <a:p>
            <a:pPr marL="342900" lvl="0" indent="-34290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IE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2260 (71.3%) of </a:t>
            </a:r>
            <a:r>
              <a:rPr lang="en-IE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first year students </a:t>
            </a:r>
            <a:r>
              <a:rPr lang="en-IE" sz="2400" dirty="0" smtClean="0">
                <a:latin typeface="Calibri" panose="020F0502020204030204" pitchFamily="34" charset="0"/>
                <a:ea typeface="Times New Roman" panose="02020603050405020304" pitchFamily="18" charset="0"/>
              </a:rPr>
              <a:t>had at least one maths/stats module</a:t>
            </a:r>
            <a:endParaRPr lang="en-IE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5859" y="0"/>
            <a:ext cx="1648408" cy="210561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43250" y="3571875"/>
            <a:ext cx="868796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IE" sz="32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                        </a:t>
            </a:r>
            <a:r>
              <a:rPr lang="en-IE" sz="3600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Challenges:</a:t>
            </a:r>
          </a:p>
          <a:p>
            <a:pPr lvl="0"/>
            <a:endParaRPr lang="en-IE" sz="3600" dirty="0" smtClean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IE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Over half of first year students find mathematics difficult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IE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Two in five students don’t think they can get better at maths </a:t>
            </a:r>
          </a:p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IE" sz="2400" dirty="0" smtClean="0">
                <a:latin typeface="Calibri" panose="020F0502020204030204" pitchFamily="34" charset="0"/>
                <a:ea typeface="Calibri" panose="020F0502020204030204" pitchFamily="34" charset="0"/>
              </a:rPr>
              <a:t>One in three students just want to pass the module</a:t>
            </a:r>
          </a:p>
          <a:p>
            <a:pPr lvl="0" algn="ctr"/>
            <a:endParaRPr lang="en-IE" sz="2800" dirty="0"/>
          </a:p>
          <a:p>
            <a:pPr algn="ctr"/>
            <a:r>
              <a:rPr lang="en-IE" sz="2800" dirty="0"/>
              <a:t> 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241" y="3712048"/>
            <a:ext cx="2539170" cy="194221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2927" y="5800725"/>
            <a:ext cx="1948287" cy="8001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05618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18253" y="223936"/>
            <a:ext cx="7781731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IE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                                SPIRIT </a:t>
            </a:r>
            <a:r>
              <a:rPr lang="en-IE" sz="2800" b="1" dirty="0">
                <a:solidFill>
                  <a:srgbClr val="00B05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Maths</a:t>
            </a:r>
            <a:r>
              <a:rPr lang="en-IE" sz="2800" b="1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>
              <a:spcAft>
                <a:spcPts val="0"/>
              </a:spcAft>
            </a:pPr>
            <a:r>
              <a:rPr lang="en-IE" sz="32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Mission </a:t>
            </a:r>
          </a:p>
          <a:p>
            <a:pPr>
              <a:spcAft>
                <a:spcPts val="0"/>
              </a:spcAft>
            </a:pPr>
            <a:endParaRPr lang="en-IE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Content Placeholder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2580" y="-1512"/>
            <a:ext cx="2332653" cy="352858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693698" y="2661744"/>
            <a:ext cx="59970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E" sz="2400" dirty="0">
                <a:latin typeface="Calibri" panose="020F0502020204030204" pitchFamily="34" charset="0"/>
                <a:ea typeface="Calibri" panose="020F0502020204030204" pitchFamily="34" charset="0"/>
              </a:rPr>
              <a:t>uncover factors behind students difficulties;</a:t>
            </a:r>
          </a:p>
          <a:p>
            <a:pPr lvl="0">
              <a:spcAft>
                <a:spcPts val="0"/>
              </a:spcAft>
            </a:pPr>
            <a:endParaRPr lang="en-IE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93698" y="3065412"/>
            <a:ext cx="7934160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endParaRPr lang="en-IE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E" sz="2400" dirty="0">
                <a:latin typeface="Calibri" panose="020F0502020204030204" pitchFamily="34" charset="0"/>
                <a:ea typeface="Calibri" panose="020F0502020204030204" pitchFamily="34" charset="0"/>
              </a:rPr>
              <a:t>explore students' preferences for digital learning resources;</a:t>
            </a:r>
          </a:p>
          <a:p>
            <a:pPr lvl="0">
              <a:spcAft>
                <a:spcPts val="0"/>
              </a:spcAft>
            </a:pPr>
            <a:endParaRPr lang="en-IE" sz="2400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93698" y="3930745"/>
            <a:ext cx="957614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spcAft>
                <a:spcPts val="0"/>
              </a:spcAft>
            </a:pPr>
            <a:endParaRPr lang="en-IE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E" sz="2400" dirty="0">
                <a:latin typeface="Calibri" panose="020F0502020204030204" pitchFamily="34" charset="0"/>
                <a:ea typeface="Calibri" panose="020F0502020204030204" pitchFamily="34" charset="0"/>
              </a:rPr>
              <a:t>develop a suite of novel digital tools to support learning of mathematics;</a:t>
            </a:r>
          </a:p>
          <a:p>
            <a:endParaRPr lang="en-IE" dirty="0"/>
          </a:p>
        </p:txBody>
      </p:sp>
      <p:sp>
        <p:nvSpPr>
          <p:cNvPr id="11" name="TextBox 10"/>
          <p:cNvSpPr txBox="1"/>
          <p:nvPr/>
        </p:nvSpPr>
        <p:spPr>
          <a:xfrm>
            <a:off x="1693698" y="4934577"/>
            <a:ext cx="90907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E" sz="2400" dirty="0">
                <a:latin typeface="Calibri" panose="020F0502020204030204" pitchFamily="34" charset="0"/>
                <a:ea typeface="Calibri" panose="020F0502020204030204" pitchFamily="34" charset="0"/>
              </a:rPr>
              <a:t>develop a diagnostic test that will identify ‘at risk’ first year students.</a:t>
            </a:r>
            <a:endParaRPr lang="en-IE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en-IE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1693698" y="1830747"/>
            <a:ext cx="83460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IE" sz="2400" dirty="0">
                <a:latin typeface="Calibri" panose="020F0502020204030204" pitchFamily="34" charset="0"/>
                <a:ea typeface="Calibri" panose="020F0502020204030204" pitchFamily="34" charset="0"/>
              </a:rPr>
              <a:t>gain insights into students perceptions and dispositions towards mathematics</a:t>
            </a:r>
            <a:r>
              <a:rPr lang="en-IE" dirty="0">
                <a:latin typeface="Calibri" panose="020F0502020204030204" pitchFamily="34" charset="0"/>
                <a:ea typeface="Calibri" panose="020F0502020204030204" pitchFamily="34" charset="0"/>
              </a:rPr>
              <a:t>;</a:t>
            </a:r>
          </a:p>
          <a:p>
            <a:pPr lvl="0">
              <a:spcAft>
                <a:spcPts val="0"/>
              </a:spcAft>
            </a:pPr>
            <a:endParaRPr lang="en-IE" dirty="0"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688" y="5480812"/>
            <a:ext cx="2563608" cy="105279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40011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762001"/>
            <a:ext cx="9144000" cy="563879"/>
          </a:xfrm>
        </p:spPr>
        <p:txBody>
          <a:bodyPr>
            <a:noAutofit/>
          </a:bodyPr>
          <a:lstStyle/>
          <a:p>
            <a:r>
              <a:rPr lang="en-IE" sz="3600" b="1" dirty="0">
                <a:solidFill>
                  <a:srgbClr val="0070C0"/>
                </a:solidFill>
                <a:latin typeface="+mn-lt"/>
              </a:rPr>
              <a:t>SPIRIT</a:t>
            </a:r>
            <a:r>
              <a:rPr lang="en-IE" sz="3600" b="1" dirty="0">
                <a:solidFill>
                  <a:srgbClr val="00B050"/>
                </a:solidFill>
                <a:latin typeface="+mn-lt"/>
              </a:rPr>
              <a:t> Maths</a:t>
            </a:r>
            <a:r>
              <a:rPr lang="en-IE" sz="3600" b="1" dirty="0">
                <a:solidFill>
                  <a:srgbClr val="00B050"/>
                </a:solidFill>
              </a:rPr>
              <a:t> Timeline 2020/2021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5994" y="206608"/>
            <a:ext cx="2815589" cy="345442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1417892" y="2087880"/>
            <a:ext cx="1809940" cy="899161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/>
              <a:t>NF SATLE 2019 Funding </a:t>
            </a:r>
          </a:p>
        </p:txBody>
      </p:sp>
      <p:sp>
        <p:nvSpPr>
          <p:cNvPr id="6" name="Curved Down Arrow 5"/>
          <p:cNvSpPr/>
          <p:nvPr/>
        </p:nvSpPr>
        <p:spPr>
          <a:xfrm>
            <a:off x="3322891" y="1649213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4675632" y="2087880"/>
            <a:ext cx="1758696" cy="899162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/>
              <a:t>Ethics Approval</a:t>
            </a:r>
          </a:p>
        </p:txBody>
      </p:sp>
      <p:sp>
        <p:nvSpPr>
          <p:cNvPr id="9" name="Curved Down Arrow 8"/>
          <p:cNvSpPr/>
          <p:nvPr/>
        </p:nvSpPr>
        <p:spPr>
          <a:xfrm>
            <a:off x="3303169" y="4416759"/>
            <a:ext cx="1216152" cy="7761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510271" y="2056152"/>
            <a:ext cx="1763207" cy="836856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/>
              <a:t>Survey 1 pre </a:t>
            </a:r>
          </a:p>
          <a:p>
            <a:pPr algn="ctr"/>
            <a:r>
              <a:rPr lang="en-IE" dirty="0"/>
              <a:t>COVID 19</a:t>
            </a:r>
          </a:p>
        </p:txBody>
      </p:sp>
      <p:sp>
        <p:nvSpPr>
          <p:cNvPr id="13" name="Curved Left Arrow 12"/>
          <p:cNvSpPr/>
          <p:nvPr/>
        </p:nvSpPr>
        <p:spPr>
          <a:xfrm>
            <a:off x="9115213" y="2675467"/>
            <a:ext cx="731520" cy="887404"/>
          </a:xfrm>
          <a:prstGeom prst="curvedLeftArrow">
            <a:avLst>
              <a:gd name="adj1" fmla="val 25000"/>
              <a:gd name="adj2" fmla="val 52333"/>
              <a:gd name="adj3" fmla="val 25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7510271" y="3439160"/>
            <a:ext cx="1735328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/>
              <a:t>Work on Digital Resources</a:t>
            </a:r>
          </a:p>
        </p:txBody>
      </p:sp>
      <p:sp>
        <p:nvSpPr>
          <p:cNvPr id="15" name="Curved Down Arrow 14"/>
          <p:cNvSpPr/>
          <p:nvPr/>
        </p:nvSpPr>
        <p:spPr>
          <a:xfrm rot="10800000">
            <a:off x="6413182" y="4212725"/>
            <a:ext cx="1216152" cy="731520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4706452" y="3547013"/>
            <a:ext cx="1745932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/>
              <a:t>Survey 2 post COVID 19</a:t>
            </a:r>
          </a:p>
        </p:txBody>
      </p:sp>
      <p:sp>
        <p:nvSpPr>
          <p:cNvPr id="18" name="Oval 17"/>
          <p:cNvSpPr/>
          <p:nvPr/>
        </p:nvSpPr>
        <p:spPr>
          <a:xfrm>
            <a:off x="1422855" y="3530509"/>
            <a:ext cx="1800013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/>
              <a:t>Diagnostic Test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807732" y="3161177"/>
            <a:ext cx="1543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>
                <a:solidFill>
                  <a:srgbClr val="00B050"/>
                </a:solidFill>
              </a:rPr>
              <a:t>February 2021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003402" y="1622168"/>
            <a:ext cx="1528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>
                <a:solidFill>
                  <a:srgbClr val="00B050"/>
                </a:solidFill>
              </a:rPr>
              <a:t>April 2020</a:t>
            </a:r>
          </a:p>
        </p:txBody>
      </p:sp>
      <p:sp>
        <p:nvSpPr>
          <p:cNvPr id="21" name="Curved Right Arrow 20"/>
          <p:cNvSpPr/>
          <p:nvPr/>
        </p:nvSpPr>
        <p:spPr>
          <a:xfrm rot="5400000">
            <a:off x="3445583" y="2835162"/>
            <a:ext cx="731520" cy="121615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1417892" y="4916490"/>
            <a:ext cx="1804976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/>
              <a:t>Student Focus Groups</a:t>
            </a:r>
          </a:p>
        </p:txBody>
      </p:sp>
      <p:sp>
        <p:nvSpPr>
          <p:cNvPr id="23" name="Curved Up Arrow 22"/>
          <p:cNvSpPr/>
          <p:nvPr/>
        </p:nvSpPr>
        <p:spPr>
          <a:xfrm>
            <a:off x="6452384" y="2728663"/>
            <a:ext cx="1216152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24" name="Curved Right Arrow 23"/>
          <p:cNvSpPr/>
          <p:nvPr/>
        </p:nvSpPr>
        <p:spPr>
          <a:xfrm>
            <a:off x="542856" y="4004213"/>
            <a:ext cx="731520" cy="91227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25" name="Oval 24"/>
          <p:cNvSpPr/>
          <p:nvPr/>
        </p:nvSpPr>
        <p:spPr>
          <a:xfrm>
            <a:off x="4813283" y="4944246"/>
            <a:ext cx="1621045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/>
              <a:t>SPIRIT Maths Extra</a:t>
            </a:r>
          </a:p>
        </p:txBody>
      </p:sp>
      <p:sp>
        <p:nvSpPr>
          <p:cNvPr id="26" name="Curved Up Arrow 25"/>
          <p:cNvSpPr/>
          <p:nvPr/>
        </p:nvSpPr>
        <p:spPr>
          <a:xfrm>
            <a:off x="6496114" y="5696788"/>
            <a:ext cx="1216152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>
              <a:solidFill>
                <a:schemeClr val="tx1"/>
              </a:solidFill>
            </a:endParaRPr>
          </a:p>
        </p:txBody>
      </p:sp>
      <p:sp>
        <p:nvSpPr>
          <p:cNvPr id="27" name="Oval 26"/>
          <p:cNvSpPr/>
          <p:nvPr/>
        </p:nvSpPr>
        <p:spPr>
          <a:xfrm>
            <a:off x="7510271" y="4944246"/>
            <a:ext cx="1763207" cy="9144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dirty="0"/>
              <a:t>NF SATLE</a:t>
            </a:r>
          </a:p>
          <a:p>
            <a:pPr algn="ctr"/>
            <a:r>
              <a:rPr lang="en-IE" dirty="0"/>
              <a:t>2020  Funding 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7835158" y="1554293"/>
            <a:ext cx="114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>
                <a:solidFill>
                  <a:srgbClr val="00B050"/>
                </a:solidFill>
              </a:rPr>
              <a:t>June 2020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689671" y="5877882"/>
            <a:ext cx="1319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>
                <a:solidFill>
                  <a:srgbClr val="00B050"/>
                </a:solidFill>
              </a:rPr>
              <a:t>March 2021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491671" y="1609282"/>
            <a:ext cx="17111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>
                <a:solidFill>
                  <a:srgbClr val="00B050"/>
                </a:solidFill>
              </a:rPr>
              <a:t>November 2019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58036" y="5877882"/>
            <a:ext cx="24483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b="1" dirty="0">
                <a:solidFill>
                  <a:srgbClr val="00B050"/>
                </a:solidFill>
              </a:rPr>
              <a:t>SATLE 2020 Funding call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629334" y="5941453"/>
            <a:ext cx="1984378" cy="242189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IE" b="1" dirty="0">
                <a:solidFill>
                  <a:srgbClr val="00B050"/>
                </a:solidFill>
              </a:rPr>
              <a:t>April 2021</a:t>
            </a: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3711" y="5357814"/>
            <a:ext cx="2387197" cy="9803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0550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4" grpId="0" animBg="1"/>
      <p:bldP spid="16" grpId="0" animBg="1"/>
      <p:bldP spid="18" grpId="0" animBg="1"/>
      <p:bldP spid="22" grpId="0" animBg="1"/>
      <p:bldP spid="25" grpId="0" animBg="1"/>
      <p:bldP spid="2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441" y="0"/>
            <a:ext cx="6360559" cy="3960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441" y="3552482"/>
            <a:ext cx="6360559" cy="39600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11351623" y="5969727"/>
            <a:ext cx="819877" cy="8882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7" y="0"/>
            <a:ext cx="6360558" cy="396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77" y="3552482"/>
            <a:ext cx="6360559" cy="39600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5951578" y="0"/>
            <a:ext cx="0" cy="751248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1" y="3418449"/>
            <a:ext cx="12191998" cy="1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6455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72074"/>
            <a:ext cx="12041945" cy="6038604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/>
          <a:stretch>
            <a:fillRect/>
          </a:stretch>
        </p:blipFill>
        <p:spPr>
          <a:xfrm>
            <a:off x="11351623" y="5969727"/>
            <a:ext cx="819877" cy="88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402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69271689"/>
              </p:ext>
            </p:extLst>
          </p:nvPr>
        </p:nvGraphicFramePr>
        <p:xfrm>
          <a:off x="1268963" y="541176"/>
          <a:ext cx="8891037" cy="55971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/>
          <p:cNvPicPr/>
          <p:nvPr/>
        </p:nvPicPr>
        <p:blipFill>
          <a:blip r:embed="rId7"/>
          <a:stretch>
            <a:fillRect/>
          </a:stretch>
        </p:blipFill>
        <p:spPr>
          <a:xfrm>
            <a:off x="10160000" y="719666"/>
            <a:ext cx="1540587" cy="12683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706" y="4977372"/>
            <a:ext cx="3313590" cy="136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982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69602" y="213320"/>
            <a:ext cx="8252691" cy="350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800"/>
              </a:spcAft>
              <a:buClr>
                <a:srgbClr val="7F7F7F"/>
              </a:buClr>
            </a:pPr>
            <a:r>
              <a:rPr lang="en-IE" sz="1600" b="1" dirty="0">
                <a:solidFill>
                  <a:srgbClr val="0070C0"/>
                </a:solidFill>
                <a:latin typeface="Century Gothic" panose="020B0502020202020204" pitchFamily="34" charset="0"/>
                <a:ea typeface="Calibri" panose="020F0502020204030204" pitchFamily="34" charset="0"/>
              </a:rPr>
              <a:t>Novel digital learning resources</a:t>
            </a:r>
            <a:endParaRPr lang="en-IE" sz="1200" dirty="0">
              <a:solidFill>
                <a:srgbClr val="002060"/>
              </a:solidFill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863D8D1-79AC-4F38-BBBD-2D4E5BDD296E}"/>
              </a:ext>
            </a:extLst>
          </p:cNvPr>
          <p:cNvGrpSpPr/>
          <p:nvPr/>
        </p:nvGrpSpPr>
        <p:grpSpPr>
          <a:xfrm>
            <a:off x="6830870" y="1543403"/>
            <a:ext cx="5136836" cy="4510560"/>
            <a:chOff x="6830870" y="1543403"/>
            <a:chExt cx="5136836" cy="4510560"/>
          </a:xfrm>
        </p:grpSpPr>
        <p:sp>
          <p:nvSpPr>
            <p:cNvPr id="6" name="Arrow: Curved Up 5">
              <a:extLst>
                <a:ext uri="{FF2B5EF4-FFF2-40B4-BE49-F238E27FC236}">
                  <a16:creationId xmlns:a16="http://schemas.microsoft.com/office/drawing/2014/main" id="{CFFFD255-593C-48A7-BF25-D48023E9418F}"/>
                </a:ext>
              </a:extLst>
            </p:cNvPr>
            <p:cNvSpPr/>
            <p:nvPr/>
          </p:nvSpPr>
          <p:spPr>
            <a:xfrm rot="20022820">
              <a:off x="6830870" y="5510706"/>
              <a:ext cx="1474513" cy="543257"/>
            </a:xfrm>
            <a:prstGeom prst="curvedUp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32706A64-28BF-4D61-A0CF-EEBEEC086FB9}"/>
                </a:ext>
              </a:extLst>
            </p:cNvPr>
            <p:cNvGrpSpPr/>
            <p:nvPr/>
          </p:nvGrpSpPr>
          <p:grpSpPr>
            <a:xfrm>
              <a:off x="7263683" y="1543403"/>
              <a:ext cx="4704023" cy="4136961"/>
              <a:chOff x="7263683" y="1543403"/>
              <a:chExt cx="4704023" cy="4136961"/>
            </a:xfrm>
          </p:grpSpPr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7F7A5E6F-B2EE-4784-9E44-873A15F6E2D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263683" y="2059030"/>
                <a:ext cx="3278417" cy="2925030"/>
              </a:xfrm>
              <a:prstGeom prst="rect">
                <a:avLst/>
              </a:prstGeom>
              <a:effectLst>
                <a:outerShdw blurRad="190500" rotWithShape="0">
                  <a:prstClr val="black">
                    <a:alpha val="70000"/>
                  </a:prstClr>
                </a:outerShdw>
              </a:effectLst>
            </p:spPr>
          </p:pic>
          <p:sp>
            <p:nvSpPr>
              <p:cNvPr id="26" name="Rectangle 25"/>
              <p:cNvSpPr/>
              <p:nvPr/>
            </p:nvSpPr>
            <p:spPr>
              <a:xfrm>
                <a:off x="7337291" y="1543403"/>
                <a:ext cx="2885002" cy="457612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IE" sz="1200" b="1" dirty="0">
                    <a:solidFill>
                      <a:srgbClr val="C00000"/>
                    </a:solidFill>
                    <a:latin typeface="Century Gothic" panose="020B0502020202020204" pitchFamily="34" charset="0"/>
                    <a:ea typeface="Calibri" panose="020F0502020204030204" pitchFamily="34" charset="0"/>
                    <a:cs typeface="Calibri" panose="020F0502020204030204" pitchFamily="34" charset="0"/>
                  </a:rPr>
                  <a:t>Practise more questions of this type, get hints and instant feedback</a:t>
                </a:r>
                <a:endParaRPr lang="en-IE" sz="1200" b="1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31" name="Picture 30">
                <a:extLst>
                  <a:ext uri="{FF2B5EF4-FFF2-40B4-BE49-F238E27FC236}">
                    <a16:creationId xmlns:a16="http://schemas.microsoft.com/office/drawing/2014/main" id="{D9D67DE5-4867-4FDB-818A-EC617E53124E}"/>
                  </a:ext>
                </a:extLst>
              </p:cNvPr>
              <p:cNvPicPr/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716655" y="3141196"/>
                <a:ext cx="2251051" cy="2539168"/>
              </a:xfrm>
              <a:prstGeom prst="rect">
                <a:avLst/>
              </a:prstGeom>
              <a:effectLst>
                <a:outerShdw blurRad="190500" rotWithShape="0">
                  <a:prstClr val="black">
                    <a:alpha val="70000"/>
                  </a:prstClr>
                </a:outerShdw>
              </a:effectLst>
            </p:spPr>
          </p:pic>
          <p:sp>
            <p:nvSpPr>
              <p:cNvPr id="19" name="TextBox 18"/>
              <p:cNvSpPr txBox="1"/>
              <p:nvPr/>
            </p:nvSpPr>
            <p:spPr>
              <a:xfrm>
                <a:off x="11005679" y="5341810"/>
                <a:ext cx="962027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IE" sz="1600" b="1" dirty="0">
                    <a:solidFill>
                      <a:srgbClr val="00B050"/>
                    </a:solidFill>
                  </a:rPr>
                  <a:t>NUMBAS</a:t>
                </a: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1EA22B1-7D64-46E3-985D-7B01F4141E99}"/>
              </a:ext>
            </a:extLst>
          </p:cNvPr>
          <p:cNvGrpSpPr/>
          <p:nvPr/>
        </p:nvGrpSpPr>
        <p:grpSpPr>
          <a:xfrm>
            <a:off x="291894" y="743265"/>
            <a:ext cx="5356096" cy="2109836"/>
            <a:chOff x="291894" y="743265"/>
            <a:chExt cx="5356096" cy="2109836"/>
          </a:xfrm>
        </p:grpSpPr>
        <p:sp>
          <p:nvSpPr>
            <p:cNvPr id="23" name="Rectangle 22"/>
            <p:cNvSpPr/>
            <p:nvPr/>
          </p:nvSpPr>
          <p:spPr>
            <a:xfrm>
              <a:off x="291894" y="743265"/>
              <a:ext cx="431436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IE" sz="1200" b="1" dirty="0">
                  <a:solidFill>
                    <a:srgbClr val="C00000"/>
                  </a:solidFill>
                  <a:latin typeface="Century Gothic" panose="020B050202020202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Work out your answer and enter it to check if it’s correct</a:t>
              </a:r>
              <a:endParaRPr lang="en-IE" sz="1200" b="1" dirty="0">
                <a:solidFill>
                  <a:srgbClr val="C00000"/>
                </a:solidFill>
              </a:endParaRPr>
            </a:p>
          </p:txBody>
        </p: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FB65559F-183C-4DBC-B6FC-A12683EBC8F7}"/>
                </a:ext>
              </a:extLst>
            </p:cNvPr>
            <p:cNvGrpSpPr/>
            <p:nvPr/>
          </p:nvGrpSpPr>
          <p:grpSpPr>
            <a:xfrm>
              <a:off x="512687" y="1174967"/>
              <a:ext cx="5135303" cy="1678134"/>
              <a:chOff x="512687" y="1174967"/>
              <a:chExt cx="5135303" cy="1678134"/>
            </a:xfrm>
          </p:grpSpPr>
          <p:pic>
            <p:nvPicPr>
              <p:cNvPr id="2056" name="Picture 1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12687" y="1174967"/>
                <a:ext cx="3405604" cy="1340463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id="{C8D6477F-5D23-4634-AD37-6B80C72C96FC}"/>
                  </a:ext>
                </a:extLst>
              </p:cNvPr>
              <p:cNvPicPr/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52192" y="1476166"/>
                <a:ext cx="3095798" cy="1376935"/>
              </a:xfrm>
              <a:prstGeom prst="rect">
                <a:avLst/>
              </a:prstGeom>
              <a:effectLst>
                <a:outerShdw blurRad="190500" rotWithShape="0">
                  <a:prstClr val="black">
                    <a:alpha val="69000"/>
                  </a:prstClr>
                </a:outerShdw>
              </a:effectLst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4812378" y="2507002"/>
                <a:ext cx="8356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IE" sz="1600" b="1" dirty="0">
                    <a:solidFill>
                      <a:srgbClr val="00B050"/>
                    </a:solidFill>
                  </a:rPr>
                  <a:t>H5P</a:t>
                </a: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D327076-EB68-42A8-884A-23EF83C7E744}"/>
              </a:ext>
            </a:extLst>
          </p:cNvPr>
          <p:cNvGrpSpPr/>
          <p:nvPr/>
        </p:nvGrpSpPr>
        <p:grpSpPr>
          <a:xfrm>
            <a:off x="347323" y="2568005"/>
            <a:ext cx="6422593" cy="3899906"/>
            <a:chOff x="347323" y="2568005"/>
            <a:chExt cx="6422593" cy="3899906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EA6FAA4-DED4-47B1-8500-303FED39F55D}"/>
                </a:ext>
              </a:extLst>
            </p:cNvPr>
            <p:cNvGrpSpPr/>
            <p:nvPr/>
          </p:nvGrpSpPr>
          <p:grpSpPr>
            <a:xfrm>
              <a:off x="1150083" y="3383046"/>
              <a:ext cx="5619833" cy="3084865"/>
              <a:chOff x="1150083" y="3383046"/>
              <a:chExt cx="5619833" cy="3084865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057C058B-8F39-4C83-BB31-7F5BF60F19BE}"/>
                  </a:ext>
                </a:extLst>
              </p:cNvPr>
              <p:cNvGrpSpPr/>
              <p:nvPr/>
            </p:nvGrpSpPr>
            <p:grpSpPr>
              <a:xfrm>
                <a:off x="1150083" y="3383046"/>
                <a:ext cx="5619833" cy="3084865"/>
                <a:chOff x="1150083" y="3383046"/>
                <a:chExt cx="5619833" cy="3084865"/>
              </a:xfrm>
            </p:grpSpPr>
            <p:sp>
              <p:nvSpPr>
                <p:cNvPr id="24" name="Rectangle 23"/>
                <p:cNvSpPr/>
                <p:nvPr/>
              </p:nvSpPr>
              <p:spPr>
                <a:xfrm>
                  <a:off x="1425298" y="3383046"/>
                  <a:ext cx="2674793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square">
                  <a:spAutoFit/>
                </a:bodyPr>
                <a:lstStyle/>
                <a:p>
                  <a:r>
                    <a:rPr lang="en-IE" sz="1200" b="1" dirty="0">
                      <a:solidFill>
                        <a:srgbClr val="C00000"/>
                      </a:solidFill>
                      <a:latin typeface="Century Gothic" panose="020B0502020202020204" pitchFamily="34" charset="0"/>
                      <a:ea typeface="Calibri" panose="020F0502020204030204" pitchFamily="34" charset="0"/>
                      <a:cs typeface="Calibri" panose="020F0502020204030204" pitchFamily="34" charset="0"/>
                    </a:rPr>
                    <a:t>Watch a video of worked solution</a:t>
                  </a:r>
                  <a:endParaRPr lang="en-IE" sz="1200" b="1" dirty="0">
                    <a:solidFill>
                      <a:srgbClr val="C00000"/>
                    </a:solidFill>
                  </a:endParaRPr>
                </a:p>
              </p:txBody>
            </p:sp>
            <p:pic>
              <p:nvPicPr>
                <p:cNvPr id="2052" name="Picture 3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50083" y="3667260"/>
                  <a:ext cx="3077410" cy="2703519"/>
                </a:xfrm>
                <a:prstGeom prst="rect">
                  <a:avLst/>
                </a:prstGeom>
                <a:ln>
                  <a:noFill/>
                </a:ln>
                <a:effectLst>
                  <a:outerShdw blurRad="190500" algn="tl" rotWithShape="0">
                    <a:srgbClr val="000000">
                      <a:alpha val="70000"/>
                    </a:srgbClr>
                  </a:outerShdw>
                </a:effectLst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" name="Picture 19">
                  <a:extLst>
                    <a:ext uri="{FF2B5EF4-FFF2-40B4-BE49-F238E27FC236}">
                      <a16:creationId xmlns:a16="http://schemas.microsoft.com/office/drawing/2014/main" id="{A66CE300-773A-41B1-9FF6-BCD1732B95ED}"/>
                    </a:ext>
                  </a:extLst>
                </p:cNvPr>
                <p:cNvPicPr/>
                <p:nvPr/>
              </p:nvPicPr>
              <p:blipFill>
                <a:blip r:embed="rId8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790353" y="4341072"/>
                  <a:ext cx="2979563" cy="2126839"/>
                </a:xfrm>
                <a:prstGeom prst="rect">
                  <a:avLst/>
                </a:prstGeom>
                <a:effectLst>
                  <a:outerShdw blurRad="190500" rotWithShape="0">
                    <a:prstClr val="black">
                      <a:alpha val="70000"/>
                    </a:prstClr>
                  </a:outerShdw>
                </a:effectLst>
              </p:spPr>
            </p:pic>
          </p:grpSp>
          <p:sp>
            <p:nvSpPr>
              <p:cNvPr id="17" name="TextBox 16"/>
              <p:cNvSpPr txBox="1"/>
              <p:nvPr/>
            </p:nvSpPr>
            <p:spPr>
              <a:xfrm>
                <a:off x="5536734" y="6032225"/>
                <a:ext cx="83561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IE" sz="1600" b="1" dirty="0">
                    <a:solidFill>
                      <a:srgbClr val="00B050"/>
                    </a:solidFill>
                  </a:rPr>
                  <a:t>Video</a:t>
                </a:r>
              </a:p>
            </p:txBody>
          </p:sp>
        </p:grpSp>
        <p:sp>
          <p:nvSpPr>
            <p:cNvPr id="9" name="Arrow: Curved Right 8">
              <a:extLst>
                <a:ext uri="{FF2B5EF4-FFF2-40B4-BE49-F238E27FC236}">
                  <a16:creationId xmlns:a16="http://schemas.microsoft.com/office/drawing/2014/main" id="{F54A6BA3-E03D-4DF6-A5FC-8FEF04D3B929}"/>
                </a:ext>
              </a:extLst>
            </p:cNvPr>
            <p:cNvSpPr/>
            <p:nvPr/>
          </p:nvSpPr>
          <p:spPr>
            <a:xfrm>
              <a:off x="347323" y="2568005"/>
              <a:ext cx="540258" cy="1902691"/>
            </a:xfrm>
            <a:prstGeom prst="curvedRightArrow">
              <a:avLst/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</a:endParaRPr>
            </a:p>
          </p:txBody>
        </p:sp>
      </p:grpSp>
      <p:pic>
        <p:nvPicPr>
          <p:cNvPr id="33" name="Content Placeholder 7">
            <a:extLst>
              <a:ext uri="{FF2B5EF4-FFF2-40B4-BE49-F238E27FC236}">
                <a16:creationId xmlns:a16="http://schemas.microsoft.com/office/drawing/2014/main" id="{79635306-F9FE-4997-8C33-4FD2EC7D3DA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3592" y="1"/>
            <a:ext cx="1648408" cy="210561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60D2E2DF-6991-4D17-A04E-740F478427B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4138" y="5949063"/>
            <a:ext cx="1587076" cy="65176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598387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2|41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5.9|3.7|11.9|3.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7|8|4.2|5.9|13.4|10.7|4.4|7.5|3.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|1|0.8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8292F31398FF4DB6463B5A962BA312" ma:contentTypeVersion="14" ma:contentTypeDescription="Create a new document." ma:contentTypeScope="" ma:versionID="a726297a1a26c688a4799fc714ad4822">
  <xsd:schema xmlns:xsd="http://www.w3.org/2001/XMLSchema" xmlns:xs="http://www.w3.org/2001/XMLSchema" xmlns:p="http://schemas.microsoft.com/office/2006/metadata/properties" xmlns:ns3="c91efe7b-397a-4d00-aa69-d8f0f23fdc7d" xmlns:ns4="6d7399c6-eb2a-4b59-b425-a40bb681ec5b" targetNamespace="http://schemas.microsoft.com/office/2006/metadata/properties" ma:root="true" ma:fieldsID="fa6c2781fdf9c0906d3ae8ec336ad702" ns3:_="" ns4:_="">
    <xsd:import namespace="c91efe7b-397a-4d00-aa69-d8f0f23fdc7d"/>
    <xsd:import namespace="6d7399c6-eb2a-4b59-b425-a40bb681ec5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91efe7b-397a-4d00-aa69-d8f0f23fdc7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internalName="MediaServiceLocation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7399c6-eb2a-4b59-b425-a40bb681ec5b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9D488E12-27FE-4226-9585-6A1A9594B2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91efe7b-397a-4d00-aa69-d8f0f23fdc7d"/>
    <ds:schemaRef ds:uri="6d7399c6-eb2a-4b59-b425-a40bb681ec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23AB93-C997-46A2-8F5F-E0DCB3B5EC7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6136443-1BF7-436F-AD16-4FAF22DF97BC}">
  <ds:schemaRefs>
    <ds:schemaRef ds:uri="http://purl.org/dc/dcmitype/"/>
    <ds:schemaRef ds:uri="http://purl.org/dc/terms/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6d7399c6-eb2a-4b59-b425-a40bb681ec5b"/>
    <ds:schemaRef ds:uri="c91efe7b-397a-4d00-aa69-d8f0f23fdc7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0</TotalTime>
  <Words>412</Words>
  <Application>Microsoft Office PowerPoint</Application>
  <PresentationFormat>Widescreen</PresentationFormat>
  <Paragraphs>101</Paragraphs>
  <Slides>11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AlrightSans-Regular</vt:lpstr>
      <vt:lpstr>Arial</vt:lpstr>
      <vt:lpstr>Calibri</vt:lpstr>
      <vt:lpstr>Calibri Light</vt:lpstr>
      <vt:lpstr>Century Gothic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SPIRIT Maths Timeline 2020/2021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2021-01-04T22:08:34Z</dcterms:created>
  <dcterms:modified xsi:type="dcterms:W3CDTF">2021-07-02T14:34:20Z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0x010100F28292F31398FF4DB6463B5A962BA312</vt:lpwstr>
  </property>
</Properties>
</file>