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8" r:id="rId2"/>
    <p:sldMasterId id="2147483687" r:id="rId3"/>
    <p:sldMasterId id="2147483705" r:id="rId4"/>
  </p:sldMasterIdLst>
  <p:notesMasterIdLst>
    <p:notesMasterId r:id="rId17"/>
  </p:notesMasterIdLst>
  <p:sldIdLst>
    <p:sldId id="257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58" r:id="rId13"/>
    <p:sldId id="260" r:id="rId14"/>
    <p:sldId id="261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D119F766-A8CB-4DB9-B5C4-DE275E388F62}">
          <p14:sldIdLst>
            <p14:sldId id="257"/>
            <p14:sldId id="263"/>
            <p14:sldId id="264"/>
            <p14:sldId id="265"/>
            <p14:sldId id="266"/>
            <p14:sldId id="267"/>
            <p14:sldId id="268"/>
            <p14:sldId id="269"/>
            <p14:sldId id="258"/>
            <p14:sldId id="260"/>
            <p14:sldId id="261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253"/>
    <a:srgbClr val="212C51"/>
    <a:srgbClr val="001D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5"/>
  </p:normalViewPr>
  <p:slideViewPr>
    <p:cSldViewPr snapToGrid="0" snapToObjects="1">
      <p:cViewPr varScale="1">
        <p:scale>
          <a:sx n="115" d="100"/>
          <a:sy n="115" d="100"/>
        </p:scale>
        <p:origin x="44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48707-3364-1848-9141-4768B445CF64}" type="datetimeFigureOut">
              <a:rPr lang="en-US" smtClean="0"/>
              <a:t>6/22/21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AE56C-69ED-1A4D-AEB0-97C863DBF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99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AE56C-69ED-1A4D-AEB0-97C863DBF9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26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AE56C-69ED-1A4D-AEB0-97C863DBF9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40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AE56C-69ED-1A4D-AEB0-97C863DBF9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90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AE56C-69ED-1A4D-AEB0-97C863DBF9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68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AE56C-69ED-1A4D-AEB0-97C863DBF9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08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AE56C-69ED-1A4D-AEB0-97C863DBF9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69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AE56C-69ED-1A4D-AEB0-97C863DBF9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44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AE56C-69ED-1A4D-AEB0-97C863DBF9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857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AE56C-69ED-1A4D-AEB0-97C863DBF9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45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AE56C-69ED-1A4D-AEB0-97C863DBF9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12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4747312" y="2098675"/>
            <a:ext cx="3473450" cy="311308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458458" y="2098675"/>
            <a:ext cx="3473450" cy="311308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3025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047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4747312" y="2098675"/>
            <a:ext cx="3473450" cy="3113088"/>
          </a:xfrm>
          <a:prstGeom prst="rect">
            <a:avLst/>
          </a:prstGeom>
          <a:ln>
            <a:solidFill>
              <a:srgbClr val="1E2253"/>
            </a:solidFill>
          </a:ln>
        </p:spPr>
        <p:txBody>
          <a:bodyPr/>
          <a:lstStyle>
            <a:lvl1pPr>
              <a:defRPr>
                <a:solidFill>
                  <a:srgbClr val="212C5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458458" y="2098675"/>
            <a:ext cx="3473450" cy="3113088"/>
          </a:xfrm>
          <a:prstGeom prst="rect">
            <a:avLst/>
          </a:prstGeom>
          <a:ln>
            <a:solidFill>
              <a:srgbClr val="1E2253"/>
            </a:solidFill>
          </a:ln>
        </p:spPr>
        <p:txBody>
          <a:bodyPr/>
          <a:lstStyle>
            <a:lvl1pPr>
              <a:defRPr>
                <a:solidFill>
                  <a:srgbClr val="212C5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32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0043" y="4962675"/>
            <a:ext cx="12469365" cy="23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788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666206" y="156519"/>
            <a:ext cx="3369276" cy="1738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299" y="1624427"/>
            <a:ext cx="5267401" cy="360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81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1276" y="2166637"/>
            <a:ext cx="5551487" cy="44640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E2253"/>
                </a:solidFill>
              </a:defRPr>
            </a:lvl1pPr>
            <a:lvl2pPr>
              <a:defRPr>
                <a:solidFill>
                  <a:srgbClr val="1E2253"/>
                </a:solidFill>
              </a:defRPr>
            </a:lvl2pPr>
            <a:lvl3pPr>
              <a:defRPr>
                <a:solidFill>
                  <a:srgbClr val="1E2253"/>
                </a:solidFill>
              </a:defRPr>
            </a:lvl3pPr>
            <a:lvl4pPr>
              <a:defRPr>
                <a:solidFill>
                  <a:srgbClr val="1E2253"/>
                </a:solidFill>
              </a:defRPr>
            </a:lvl4pPr>
            <a:lvl5pPr>
              <a:defRPr>
                <a:solidFill>
                  <a:srgbClr val="1E2253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240163" y="2170842"/>
            <a:ext cx="5551487" cy="44640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E2253"/>
                </a:solidFill>
              </a:defRPr>
            </a:lvl1pPr>
            <a:lvl2pPr>
              <a:defRPr>
                <a:solidFill>
                  <a:srgbClr val="1E2253"/>
                </a:solidFill>
              </a:defRPr>
            </a:lvl2pPr>
            <a:lvl3pPr>
              <a:defRPr>
                <a:solidFill>
                  <a:srgbClr val="1E2253"/>
                </a:solidFill>
              </a:defRPr>
            </a:lvl3pPr>
            <a:lvl4pPr>
              <a:defRPr>
                <a:solidFill>
                  <a:srgbClr val="1E2253"/>
                </a:solidFill>
              </a:defRPr>
            </a:lvl4pPr>
            <a:lvl5pPr>
              <a:defRPr>
                <a:solidFill>
                  <a:srgbClr val="1E2253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675" y="379413"/>
            <a:ext cx="8197249" cy="149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E2253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0547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3254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4747312" y="2098675"/>
            <a:ext cx="3473450" cy="311308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458458" y="2098675"/>
            <a:ext cx="3473450" cy="311308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8276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3597214"/>
            <a:ext cx="12192000" cy="4399632"/>
            <a:chOff x="0" y="3597214"/>
            <a:chExt cx="12192000" cy="4399632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597214"/>
              <a:ext cx="12192000" cy="388424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 userDrawn="1"/>
          </p:nvSpPr>
          <p:spPr>
            <a:xfrm>
              <a:off x="10232774" y="6359238"/>
              <a:ext cx="1953685" cy="16376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10806546" y="6092736"/>
              <a:ext cx="733103" cy="9365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627081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756823" y="230659"/>
            <a:ext cx="3336324" cy="1705233"/>
          </a:xfrm>
          <a:prstGeom prst="rect">
            <a:avLst/>
          </a:prstGeom>
          <a:solidFill>
            <a:srgbClr val="1E22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251" y="1624427"/>
            <a:ext cx="5273497" cy="360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7163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1276" y="2166637"/>
            <a:ext cx="5551487" cy="44640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240163" y="2170842"/>
            <a:ext cx="5551487" cy="44640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675" y="379413"/>
            <a:ext cx="8197249" cy="149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4594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3597214"/>
            <a:ext cx="12192000" cy="4399632"/>
            <a:chOff x="0" y="3597214"/>
            <a:chExt cx="12192000" cy="4399632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597214"/>
              <a:ext cx="12192000" cy="388424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 userDrawn="1"/>
          </p:nvSpPr>
          <p:spPr>
            <a:xfrm>
              <a:off x="10232774" y="6359238"/>
              <a:ext cx="1953685" cy="16376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10806546" y="6092736"/>
              <a:ext cx="733103" cy="9365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769968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9030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9918357" y="230659"/>
            <a:ext cx="2174789" cy="1705233"/>
          </a:xfrm>
          <a:prstGeom prst="rect">
            <a:avLst/>
          </a:prstGeom>
          <a:solidFill>
            <a:srgbClr val="1E22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338" y="1155632"/>
            <a:ext cx="5813323" cy="4130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876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1276" y="2166637"/>
            <a:ext cx="5551487" cy="44640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240163" y="2170842"/>
            <a:ext cx="5551487" cy="44640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675" y="379413"/>
            <a:ext cx="8197249" cy="149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2411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5472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4747312" y="2098675"/>
            <a:ext cx="3473450" cy="3113088"/>
          </a:xfrm>
          <a:prstGeom prst="rect">
            <a:avLst/>
          </a:prstGeom>
          <a:ln>
            <a:solidFill>
              <a:srgbClr val="1E2253"/>
            </a:solidFill>
          </a:ln>
        </p:spPr>
        <p:txBody>
          <a:bodyPr/>
          <a:lstStyle>
            <a:lvl1pPr>
              <a:defRPr>
                <a:solidFill>
                  <a:srgbClr val="212C5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458458" y="2098675"/>
            <a:ext cx="3473450" cy="3113088"/>
          </a:xfrm>
          <a:prstGeom prst="rect">
            <a:avLst/>
          </a:prstGeom>
          <a:ln>
            <a:solidFill>
              <a:srgbClr val="1E2253"/>
            </a:solidFill>
          </a:ln>
        </p:spPr>
        <p:txBody>
          <a:bodyPr/>
          <a:lstStyle>
            <a:lvl1pPr>
              <a:defRPr>
                <a:solidFill>
                  <a:srgbClr val="212C5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403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0043" y="4962675"/>
            <a:ext cx="12469365" cy="23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08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811" y="1130065"/>
            <a:ext cx="5888030" cy="4183284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9943070" y="156519"/>
            <a:ext cx="2092411" cy="1738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727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1276" y="2166637"/>
            <a:ext cx="5551487" cy="44640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E2253"/>
                </a:solidFill>
              </a:defRPr>
            </a:lvl1pPr>
            <a:lvl2pPr>
              <a:defRPr>
                <a:solidFill>
                  <a:srgbClr val="1E2253"/>
                </a:solidFill>
              </a:defRPr>
            </a:lvl2pPr>
            <a:lvl3pPr>
              <a:defRPr>
                <a:solidFill>
                  <a:srgbClr val="1E2253"/>
                </a:solidFill>
              </a:defRPr>
            </a:lvl3pPr>
            <a:lvl4pPr>
              <a:defRPr>
                <a:solidFill>
                  <a:srgbClr val="1E2253"/>
                </a:solidFill>
              </a:defRPr>
            </a:lvl4pPr>
            <a:lvl5pPr>
              <a:defRPr>
                <a:solidFill>
                  <a:srgbClr val="1E2253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240163" y="2170842"/>
            <a:ext cx="5551487" cy="44640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E2253"/>
                </a:solidFill>
              </a:defRPr>
            </a:lvl1pPr>
            <a:lvl2pPr>
              <a:defRPr>
                <a:solidFill>
                  <a:srgbClr val="1E2253"/>
                </a:solidFill>
              </a:defRPr>
            </a:lvl2pPr>
            <a:lvl3pPr>
              <a:defRPr>
                <a:solidFill>
                  <a:srgbClr val="1E2253"/>
                </a:solidFill>
              </a:defRPr>
            </a:lvl3pPr>
            <a:lvl4pPr>
              <a:defRPr>
                <a:solidFill>
                  <a:srgbClr val="1E2253"/>
                </a:solidFill>
              </a:defRPr>
            </a:lvl4pPr>
            <a:lvl5pPr>
              <a:defRPr>
                <a:solidFill>
                  <a:srgbClr val="1E2253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675" y="379413"/>
            <a:ext cx="8197249" cy="149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E2253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714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22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271" y="379131"/>
            <a:ext cx="1886974" cy="134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414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5" r:id="rId3"/>
    <p:sldLayoutId id="2147483667" r:id="rId4"/>
    <p:sldLayoutId id="214748367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8033" y="373777"/>
            <a:ext cx="1912120" cy="135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511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277" y="495846"/>
            <a:ext cx="1728982" cy="118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71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667AA-DC03-4D52-ADB2-F0D90C8C2993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278BE-24EE-4F3F-A5F8-83E76E4315F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22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8597" y="495849"/>
            <a:ext cx="1730980" cy="118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836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EE9216-6D6C-9E4F-881F-493B26095B61}"/>
              </a:ext>
            </a:extLst>
          </p:cNvPr>
          <p:cNvSpPr txBox="1"/>
          <p:nvPr/>
        </p:nvSpPr>
        <p:spPr>
          <a:xfrm>
            <a:off x="1672682" y="1906859"/>
            <a:ext cx="8382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+mj-lt"/>
              </a:rPr>
              <a:t>Trials and Tribulations of Using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Numbas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</a:t>
            </a:r>
          </a:p>
          <a:p>
            <a:r>
              <a:rPr lang="en-US" sz="4000" dirty="0">
                <a:solidFill>
                  <a:schemeClr val="bg1"/>
                </a:solidFill>
                <a:latin typeface="+mj-lt"/>
              </a:rPr>
              <a:t>for a Summative Assessment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DF6B0E-E466-B944-87DE-CA71D4C47395}"/>
              </a:ext>
            </a:extLst>
          </p:cNvPr>
          <p:cNvSpPr txBox="1"/>
          <p:nvPr/>
        </p:nvSpPr>
        <p:spPr>
          <a:xfrm>
            <a:off x="3100040" y="3627703"/>
            <a:ext cx="53530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50" dirty="0">
                <a:solidFill>
                  <a:schemeClr val="bg1"/>
                </a:solidFill>
              </a:rPr>
              <a:t>Chris Jobling</a:t>
            </a:r>
          </a:p>
          <a:p>
            <a:r>
              <a:rPr lang="en-US" spc="50" dirty="0">
                <a:solidFill>
                  <a:schemeClr val="bg1"/>
                </a:solidFill>
              </a:rPr>
              <a:t>Department of Electronic and Electrical Engineering</a:t>
            </a:r>
          </a:p>
          <a:p>
            <a:r>
              <a:rPr lang="en-US" spc="50" dirty="0">
                <a:solidFill>
                  <a:schemeClr val="bg1"/>
                </a:solidFill>
              </a:rPr>
              <a:t>Faculty of Science and Engineering</a:t>
            </a:r>
          </a:p>
          <a:p>
            <a:r>
              <a:rPr lang="en-US" spc="50" dirty="0">
                <a:solidFill>
                  <a:schemeClr val="bg1"/>
                </a:solidFill>
              </a:rPr>
              <a:t>Swansea University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966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A5C3E5-DD07-2741-BBD0-620E1CD69C60}"/>
              </a:ext>
            </a:extLst>
          </p:cNvPr>
          <p:cNvSpPr txBox="1"/>
          <p:nvPr/>
        </p:nvSpPr>
        <p:spPr>
          <a:xfrm>
            <a:off x="990020" y="2269713"/>
            <a:ext cx="69008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In the </a:t>
            </a:r>
            <a:r>
              <a:rPr lang="en-US" sz="6000" dirty="0" err="1"/>
              <a:t>Numbas</a:t>
            </a:r>
            <a:r>
              <a:rPr lang="en-US" sz="6000" dirty="0"/>
              <a:t> Editor</a:t>
            </a:r>
          </a:p>
        </p:txBody>
      </p:sp>
    </p:spTree>
    <p:extLst>
      <p:ext uri="{BB962C8B-B14F-4D97-AF65-F5344CB8AC3E}">
        <p14:creationId xmlns:p14="http://schemas.microsoft.com/office/powerpoint/2010/main" val="2899951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A5C3E5-DD07-2741-BBD0-620E1CD69C60}"/>
              </a:ext>
            </a:extLst>
          </p:cNvPr>
          <p:cNvSpPr txBox="1"/>
          <p:nvPr/>
        </p:nvSpPr>
        <p:spPr>
          <a:xfrm>
            <a:off x="990020" y="2269713"/>
            <a:ext cx="69008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During the Live Test</a:t>
            </a:r>
          </a:p>
          <a:p>
            <a:r>
              <a:rPr lang="en-US" sz="6000" dirty="0"/>
              <a:t>Error 2</a:t>
            </a:r>
          </a:p>
        </p:txBody>
      </p:sp>
    </p:spTree>
    <p:extLst>
      <p:ext uri="{BB962C8B-B14F-4D97-AF65-F5344CB8AC3E}">
        <p14:creationId xmlns:p14="http://schemas.microsoft.com/office/powerpoint/2010/main" val="303294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86315C3-1FC5-274A-964C-27BA9076C702}"/>
              </a:ext>
            </a:extLst>
          </p:cNvPr>
          <p:cNvSpPr txBox="1"/>
          <p:nvPr/>
        </p:nvSpPr>
        <p:spPr>
          <a:xfrm>
            <a:off x="2698595" y="18176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DB5958-53D9-A14E-AF61-13800F9752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Is </a:t>
            </a:r>
            <a:r>
              <a:rPr lang="en-US" dirty="0" err="1"/>
              <a:t>Numbas</a:t>
            </a:r>
            <a:r>
              <a:rPr lang="en-US" dirty="0"/>
              <a:t> suitable for </a:t>
            </a:r>
            <a:r>
              <a:rPr lang="en-US"/>
              <a:t>summative tests?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Test, test, test again</a:t>
            </a:r>
          </a:p>
          <a:p>
            <a:pPr marL="0" indent="0">
              <a:buNone/>
            </a:pPr>
            <a:r>
              <a:rPr lang="en-US" dirty="0"/>
              <a:t>Particular issues with equation marking</a:t>
            </a:r>
          </a:p>
          <a:p>
            <a:pPr marL="0" indent="0">
              <a:buNone/>
            </a:pPr>
            <a:r>
              <a:rPr lang="en-US" dirty="0"/>
              <a:t>Numerical values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59C70B-E9DE-D945-8511-E0F7E5BA7AD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84D7B1-FCE6-3244-B71A-B1F3A3DAFD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894351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533240-F353-FC48-BCD4-756A834C7C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Developing an example test</a:t>
            </a:r>
          </a:p>
          <a:p>
            <a:pPr marL="0" indent="0">
              <a:buNone/>
            </a:pPr>
            <a:r>
              <a:rPr lang="en-US" dirty="0"/>
              <a:t>Testing the example test</a:t>
            </a:r>
          </a:p>
          <a:p>
            <a:pPr marL="0" indent="0">
              <a:buNone/>
            </a:pPr>
            <a:r>
              <a:rPr lang="en-US" dirty="0"/>
              <a:t>Running the example test</a:t>
            </a:r>
          </a:p>
          <a:p>
            <a:pPr marL="0" indent="0">
              <a:buNone/>
            </a:pPr>
            <a:r>
              <a:rPr lang="en-US" dirty="0"/>
              <a:t>Developing the summative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Issues discovered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6766C-2A0E-BD48-AC0A-9D8736D628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Running the test</a:t>
            </a:r>
          </a:p>
          <a:p>
            <a:pPr marL="0" indent="0">
              <a:buNone/>
            </a:pPr>
            <a:r>
              <a:rPr lang="en-US" dirty="0"/>
              <a:t>Discovering the errors</a:t>
            </a:r>
          </a:p>
          <a:p>
            <a:pPr marL="0" indent="0">
              <a:buNone/>
            </a:pPr>
            <a:r>
              <a:rPr lang="en-US" dirty="0"/>
              <a:t>Re-grading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E21D64-9219-2A4C-A4E5-8F73735A3BD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  <a:latin typeface="+mj-lt"/>
              </a:rPr>
              <a:t>Trials and Tribulations of Using </a:t>
            </a:r>
            <a:r>
              <a:rPr lang="en-US" sz="3600" dirty="0" err="1">
                <a:solidFill>
                  <a:schemeClr val="tx1"/>
                </a:solidFill>
                <a:latin typeface="+mj-lt"/>
              </a:rPr>
              <a:t>Numbas</a:t>
            </a:r>
            <a:r>
              <a:rPr lang="en-US" sz="3600" dirty="0">
                <a:solidFill>
                  <a:schemeClr val="tx1"/>
                </a:solidFill>
                <a:latin typeface="+mj-lt"/>
              </a:rPr>
              <a:t> for a Summative Assessment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979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D0516D-EC61-A749-AC4E-F2EB9192C27D}"/>
              </a:ext>
            </a:extLst>
          </p:cNvPr>
          <p:cNvSpPr txBox="1"/>
          <p:nvPr/>
        </p:nvSpPr>
        <p:spPr>
          <a:xfrm>
            <a:off x="1572322" y="3059668"/>
            <a:ext cx="6995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+mj-lt"/>
              </a:rPr>
              <a:t>Developing an example test</a:t>
            </a:r>
          </a:p>
        </p:txBody>
      </p:sp>
    </p:spTree>
    <p:extLst>
      <p:ext uri="{BB962C8B-B14F-4D97-AF65-F5344CB8AC3E}">
        <p14:creationId xmlns:p14="http://schemas.microsoft.com/office/powerpoint/2010/main" val="3167803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D0516D-EC61-A749-AC4E-F2EB9192C27D}"/>
              </a:ext>
            </a:extLst>
          </p:cNvPr>
          <p:cNvSpPr txBox="1"/>
          <p:nvPr/>
        </p:nvSpPr>
        <p:spPr>
          <a:xfrm>
            <a:off x="1572322" y="3059668"/>
            <a:ext cx="61703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+mj-lt"/>
              </a:rPr>
              <a:t>Testing the example test</a:t>
            </a:r>
          </a:p>
        </p:txBody>
      </p:sp>
    </p:spTree>
    <p:extLst>
      <p:ext uri="{BB962C8B-B14F-4D97-AF65-F5344CB8AC3E}">
        <p14:creationId xmlns:p14="http://schemas.microsoft.com/office/powerpoint/2010/main" val="303005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D0516D-EC61-A749-AC4E-F2EB9192C27D}"/>
              </a:ext>
            </a:extLst>
          </p:cNvPr>
          <p:cNvSpPr txBox="1"/>
          <p:nvPr/>
        </p:nvSpPr>
        <p:spPr>
          <a:xfrm>
            <a:off x="1572322" y="3059668"/>
            <a:ext cx="64786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+mj-lt"/>
              </a:rPr>
              <a:t>Running the example test</a:t>
            </a:r>
          </a:p>
        </p:txBody>
      </p:sp>
    </p:spTree>
    <p:extLst>
      <p:ext uri="{BB962C8B-B14F-4D97-AF65-F5344CB8AC3E}">
        <p14:creationId xmlns:p14="http://schemas.microsoft.com/office/powerpoint/2010/main" val="2258932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D0516D-EC61-A749-AC4E-F2EB9192C27D}"/>
              </a:ext>
            </a:extLst>
          </p:cNvPr>
          <p:cNvSpPr txBox="1"/>
          <p:nvPr/>
        </p:nvSpPr>
        <p:spPr>
          <a:xfrm>
            <a:off x="1572322" y="3059668"/>
            <a:ext cx="79537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+mj-lt"/>
              </a:rPr>
              <a:t>Developing the summative test</a:t>
            </a:r>
          </a:p>
        </p:txBody>
      </p:sp>
    </p:spTree>
    <p:extLst>
      <p:ext uri="{BB962C8B-B14F-4D97-AF65-F5344CB8AC3E}">
        <p14:creationId xmlns:p14="http://schemas.microsoft.com/office/powerpoint/2010/main" val="2980093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D0516D-EC61-A749-AC4E-F2EB9192C27D}"/>
              </a:ext>
            </a:extLst>
          </p:cNvPr>
          <p:cNvSpPr txBox="1"/>
          <p:nvPr/>
        </p:nvSpPr>
        <p:spPr>
          <a:xfrm>
            <a:off x="1572322" y="3059668"/>
            <a:ext cx="4258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+mj-lt"/>
              </a:rPr>
              <a:t>Running the test</a:t>
            </a:r>
          </a:p>
        </p:txBody>
      </p:sp>
    </p:spTree>
    <p:extLst>
      <p:ext uri="{BB962C8B-B14F-4D97-AF65-F5344CB8AC3E}">
        <p14:creationId xmlns:p14="http://schemas.microsoft.com/office/powerpoint/2010/main" val="2663374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D0516D-EC61-A749-AC4E-F2EB9192C27D}"/>
              </a:ext>
            </a:extLst>
          </p:cNvPr>
          <p:cNvSpPr txBox="1"/>
          <p:nvPr/>
        </p:nvSpPr>
        <p:spPr>
          <a:xfrm>
            <a:off x="1572322" y="3059668"/>
            <a:ext cx="26484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+mj-lt"/>
              </a:rPr>
              <a:t>Regrading</a:t>
            </a:r>
          </a:p>
        </p:txBody>
      </p:sp>
    </p:spTree>
    <p:extLst>
      <p:ext uri="{BB962C8B-B14F-4D97-AF65-F5344CB8AC3E}">
        <p14:creationId xmlns:p14="http://schemas.microsoft.com/office/powerpoint/2010/main" val="3402531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A5C3E5-DD07-2741-BBD0-620E1CD69C60}"/>
              </a:ext>
            </a:extLst>
          </p:cNvPr>
          <p:cNvSpPr txBox="1"/>
          <p:nvPr/>
        </p:nvSpPr>
        <p:spPr>
          <a:xfrm>
            <a:off x="990020" y="2269713"/>
            <a:ext cx="69008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During the Live Test</a:t>
            </a:r>
          </a:p>
          <a:p>
            <a:r>
              <a:rPr lang="en-US" sz="6000" dirty="0"/>
              <a:t>Error 1</a:t>
            </a:r>
          </a:p>
        </p:txBody>
      </p:sp>
    </p:spTree>
    <p:extLst>
      <p:ext uri="{BB962C8B-B14F-4D97-AF65-F5344CB8AC3E}">
        <p14:creationId xmlns:p14="http://schemas.microsoft.com/office/powerpoint/2010/main" val="6200223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Blue - Engl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5A566CA-9710-4E4B-A9C6-3EB9BAE321AA}" vid="{E2C095C4-F1EC-4700-AEEC-53A89DA5DD89}"/>
    </a:ext>
  </a:extLst>
</a:theme>
</file>

<file path=ppt/theme/theme2.xml><?xml version="1.0" encoding="utf-8"?>
<a:theme xmlns:a="http://schemas.openxmlformats.org/drawingml/2006/main" name="White - Engl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5A566CA-9710-4E4B-A9C6-3EB9BAE321AA}" vid="{B43AE9FD-FF5D-41A7-8248-9D6FC9346227}"/>
    </a:ext>
  </a:extLst>
</a:theme>
</file>

<file path=ppt/theme/theme3.xml><?xml version="1.0" encoding="utf-8"?>
<a:theme xmlns:a="http://schemas.openxmlformats.org/drawingml/2006/main" name="White - Wel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5A566CA-9710-4E4B-A9C6-3EB9BAE321AA}" vid="{BC828845-FC15-4EE2-B616-19C0C352C71C}"/>
    </a:ext>
  </a:extLst>
</a:theme>
</file>

<file path=ppt/theme/theme4.xml><?xml version="1.0" encoding="utf-8"?>
<a:theme xmlns:a="http://schemas.openxmlformats.org/drawingml/2006/main" name="Blue - Wel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5A566CA-9710-4E4B-A9C6-3EB9BAE321AA}" vid="{B0F74D0E-8643-42EB-9C56-201FD8356C1E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Blue - English</Template>
  <TotalTime>187</TotalTime>
  <Words>127</Words>
  <Application>Microsoft Macintosh PowerPoint</Application>
  <PresentationFormat>Widescreen</PresentationFormat>
  <Paragraphs>42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Blue - English</vt:lpstr>
      <vt:lpstr>White - English</vt:lpstr>
      <vt:lpstr>White - Welsh</vt:lpstr>
      <vt:lpstr>Blue - Welsh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Jobling C.P.</dc:creator>
  <cp:lastModifiedBy>Jobling C.P.</cp:lastModifiedBy>
  <cp:revision>7</cp:revision>
  <dcterms:created xsi:type="dcterms:W3CDTF">2021-06-22T09:08:30Z</dcterms:created>
  <dcterms:modified xsi:type="dcterms:W3CDTF">2021-06-22T12:15:41Z</dcterms:modified>
</cp:coreProperties>
</file>