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 Slab"/>
      <p:regular r:id="rId17"/>
      <p:bold r:id="rId18"/>
    </p:embeddedFon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Slab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font" Target="fonts/RobotoSlab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de03cd9fba_0_2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de03cd9fba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e03cd9fba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e03cd9fba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e03cd9fba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e03cd9fba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e03cd9fba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e03cd9fba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1ce0f465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e1ce0f465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e03cd9fba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e03cd9fba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de03cd9fba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de03cd9fba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e03cd9fba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e03cd9fba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de03cd9fba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de03cd9fba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e03cd9fba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e03cd9fba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ithub.com/drdrew42/renderer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openwebwork.org" TargetMode="External"/><Relationship Id="rId4" Type="http://schemas.openxmlformats.org/officeDocument/2006/relationships/hyperlink" Target="https://webwork.maa.org/wiki/Main_Pag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openwebworkorg.wordpress.com/opl-code-camp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openwebworkorg.wordpress.com/pg-code-camp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libretexts.or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openwebwork.org/get-involv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842000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new with WeBWorK?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4395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Marianna Bonanome, TWP Community Manager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Andrew Parker, TWP Managing Editor OPL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Glenn Rice, WeBWorK Release Manager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Peter Staab, WeBWorK Developer</a:t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3412" y="2299398"/>
            <a:ext cx="997186" cy="90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</a:t>
            </a:r>
            <a:r>
              <a:rPr lang="en"/>
              <a:t> we are headed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WeBWorK 3</a:t>
            </a:r>
            <a:endParaRPr sz="22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Complete rewrite of WeBWorK2, leverage OPL.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Interface will be a Single Page Application (fast!!)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back end will be modular to allow breaking up the code into services.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We hope this will get more developers in.</a:t>
            </a:r>
            <a:endParaRPr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www.openwebwork.org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WeBWorK is an open-source online homework platform for STEM courses.</a:t>
            </a:r>
            <a:endParaRPr sz="2100"/>
          </a:p>
          <a:p>
            <a:pPr indent="-3429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 sz="2300"/>
              <a:t>Free for students</a:t>
            </a:r>
            <a:r>
              <a:rPr b="1" lang="en" sz="2100"/>
              <a:t>: </a:t>
            </a:r>
            <a:r>
              <a:rPr lang="en" sz="2100"/>
              <a:t>Allows for truly zero cost courses</a:t>
            </a:r>
            <a:endParaRPr sz="1900"/>
          </a:p>
          <a:p>
            <a:pPr indent="-3556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300"/>
              <a:t>Customizable &amp; Adaptable</a:t>
            </a:r>
            <a:r>
              <a:rPr lang="en" sz="2100"/>
              <a:t>: Professors can ask questions they want to ask</a:t>
            </a:r>
            <a:endParaRPr sz="2100"/>
          </a:p>
          <a:p>
            <a:pPr indent="-33655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b="1" lang="en" sz="2200"/>
              <a:t>Community-Driven</a:t>
            </a:r>
            <a:r>
              <a:rPr b="1" lang="en" sz="2000"/>
              <a:t>: </a:t>
            </a:r>
            <a:r>
              <a:rPr lang="en" sz="2000"/>
              <a:t>Repository of over 35,000 questions</a:t>
            </a:r>
            <a:endParaRPr sz="20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lang="en" sz="2200"/>
              <a:t>Opportunities for Analysis</a:t>
            </a:r>
            <a:r>
              <a:rPr b="1" lang="en"/>
              <a:t>:</a:t>
            </a:r>
            <a:r>
              <a:rPr lang="en"/>
              <a:t> </a:t>
            </a:r>
            <a:r>
              <a:rPr lang="en" sz="2000"/>
              <a:t>Ability to retrieve &amp; analyze student interaction data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Features of WeBWorK 2.16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87900" y="1489825"/>
            <a:ext cx="8368200" cy="21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Macro for inserting TikZ images into problems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Macro for interactive graphing problems via JavaScript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Manual problem grader that works for all problems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Student nav for instructors acting as a student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General improvements to Gateway Quizzes</a:t>
            </a:r>
            <a:endParaRPr sz="2400"/>
          </a:p>
        </p:txBody>
      </p:sp>
      <p:sp>
        <p:nvSpPr>
          <p:cNvPr id="78" name="Google Shape;78;p15"/>
          <p:cNvSpPr txBox="1"/>
          <p:nvPr/>
        </p:nvSpPr>
        <p:spPr>
          <a:xfrm>
            <a:off x="1783950" y="3922525"/>
            <a:ext cx="55761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 see WeBWorK 2.16 in action, go to: https://jasper.csmp.missouriwestern.edu/webwork2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Username and password are any of student0?? where ?? is anything from 01 to 50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Embedding WeBWorK problems in OER systems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The standalone renderer </a:t>
            </a:r>
            <a:r>
              <a:rPr lang="en" sz="2200" u="sng">
                <a:solidFill>
                  <a:schemeClr val="hlink"/>
                </a:solidFill>
                <a:hlinkClick r:id="rId3"/>
              </a:rPr>
              <a:t>https://github.com/drdrew42/renderer</a:t>
            </a:r>
            <a:r>
              <a:rPr lang="en" sz="2200"/>
              <a:t> provides a scalable backend for problem rendering/grading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This supplements, and can replace, the less scalable support provided by a regular WW server.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Being used by</a:t>
            </a:r>
            <a:endParaRPr sz="22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PreTeXt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LibreTexts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Events and Projects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Web presence working meeting (</a:t>
            </a:r>
            <a:r>
              <a:rPr lang="en" sz="2400"/>
              <a:t>June 14-16, 2021)</a:t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12 community members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Site redesign: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www.openwebwork.org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Wiki updates: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https://webwork.maa.org/wiki/Main_Page</a:t>
            </a:r>
            <a:endParaRPr sz="2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Events and Projects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Code Camps</a:t>
            </a:r>
            <a:endParaRPr sz="2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50" u="sng">
                <a:hlinkClick r:id="rId3"/>
              </a:rPr>
              <a:t>OPL Code Camp:</a:t>
            </a:r>
            <a:r>
              <a:rPr lang="en" sz="2050"/>
              <a:t> July 6-9, 2021. </a:t>
            </a:r>
            <a:endParaRPr sz="2050"/>
          </a:p>
          <a:p>
            <a:pPr indent="-358775" lvl="0" marL="457200" rtl="0" algn="l">
              <a:spcBef>
                <a:spcPts val="1200"/>
              </a:spcBef>
              <a:spcAft>
                <a:spcPts val="0"/>
              </a:spcAft>
              <a:buSzPts val="2050"/>
              <a:buChar char="●"/>
            </a:pPr>
            <a:r>
              <a:rPr lang="en" sz="2050"/>
              <a:t>Expand the current OPL taxonomy to incorporate topics from the fields of Chemistry, Engineering, and Physics. </a:t>
            </a:r>
            <a:endParaRPr sz="2050"/>
          </a:p>
          <a:p>
            <a:pPr indent="-358775" lvl="0" marL="457200" rtl="0" algn="l">
              <a:spcBef>
                <a:spcPts val="0"/>
              </a:spcBef>
              <a:spcAft>
                <a:spcPts val="0"/>
              </a:spcAft>
              <a:buSzPts val="2050"/>
              <a:buChar char="●"/>
            </a:pPr>
            <a:r>
              <a:rPr lang="en" sz="2050"/>
              <a:t>Familiarity with coding problems is not required for participants, as our efforts will center on sorting and classifying existing problems.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Events and Projects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Code Camps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	</a:t>
            </a:r>
            <a:r>
              <a:rPr b="1" lang="en" sz="2050" u="sng">
                <a:hlinkClick r:id="rId3"/>
              </a:rPr>
              <a:t>PG Code Camp:</a:t>
            </a:r>
            <a:r>
              <a:rPr lang="en" sz="2050"/>
              <a:t> July 20-22, 2021.</a:t>
            </a:r>
            <a:endParaRPr sz="3400"/>
          </a:p>
          <a:p>
            <a:pPr indent="-358775" lvl="0" marL="457200" rtl="0" algn="l">
              <a:spcBef>
                <a:spcPts val="1200"/>
              </a:spcBef>
              <a:spcAft>
                <a:spcPts val="0"/>
              </a:spcAft>
              <a:buSzPts val="2050"/>
              <a:buChar char="●"/>
            </a:pPr>
            <a:r>
              <a:rPr lang="en" sz="2050"/>
              <a:t>Modernize and organize the PG code base which facilitates authoring of WeBWorK PG questions.</a:t>
            </a:r>
            <a:endParaRPr sz="2050"/>
          </a:p>
          <a:p>
            <a:pPr indent="-358775" lvl="0" marL="457200" rtl="0" algn="l">
              <a:spcBef>
                <a:spcPts val="0"/>
              </a:spcBef>
              <a:spcAft>
                <a:spcPts val="0"/>
              </a:spcAft>
              <a:buSzPts val="2050"/>
              <a:buChar char="●"/>
            </a:pPr>
            <a:r>
              <a:rPr lang="en" sz="2050"/>
              <a:t>Repairing and uniformizing the PG infrastructure and integrating tools for new technologies and ideas is long overdue.</a:t>
            </a:r>
            <a:endParaRPr sz="20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Events and Projects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CUNY WeBWorK + </a:t>
            </a:r>
            <a:r>
              <a:rPr lang="en" sz="2100" u="sng">
                <a:solidFill>
                  <a:schemeClr val="hlink"/>
                </a:solidFill>
                <a:hlinkClick r:id="rId3"/>
              </a:rPr>
              <a:t>LibreTexts</a:t>
            </a:r>
            <a:endParaRPr sz="21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b="1" lang="en" sz="2000"/>
              <a:t>Linear Algebra</a:t>
            </a:r>
            <a:r>
              <a:rPr lang="en" sz="2000"/>
              <a:t> - CCNY, City Tech &amp; York College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b="1" lang="en" sz="2000"/>
              <a:t>Introductory Statistics with Probability</a:t>
            </a:r>
            <a:r>
              <a:rPr lang="en" sz="2000"/>
              <a:t> - City Tech, BMCC &amp; BCC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b="1" lang="en" sz="2000"/>
              <a:t>Algebra and Trigonometry</a:t>
            </a:r>
            <a:r>
              <a:rPr lang="en" sz="2000"/>
              <a:t> - </a:t>
            </a:r>
            <a:r>
              <a:rPr lang="en" sz="2000"/>
              <a:t>City</a:t>
            </a:r>
            <a:r>
              <a:rPr lang="en" sz="2000"/>
              <a:t> Tech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b="1" lang="en" sz="2000"/>
              <a:t>Calculus I</a:t>
            </a:r>
            <a:r>
              <a:rPr lang="en" sz="2000"/>
              <a:t> - QCC &amp; BCC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Events and Projects</a:t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200" u="sng">
                <a:solidFill>
                  <a:schemeClr val="hlink"/>
                </a:solidFill>
                <a:hlinkClick r:id="rId3"/>
              </a:rPr>
              <a:t>How you can get involved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