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</p:sldIdLst>
  <p:sldSz cy="5143500" cx="9144000"/>
  <p:notesSz cx="6858000" cy="9144000"/>
  <p:embeddedFontLst>
    <p:embeddedFont>
      <p:font typeface="Roboto Slab"/>
      <p:regular r:id="rId17"/>
      <p:bold r:id="rId18"/>
    </p:embeddedFont>
    <p:embeddedFont>
      <p:font typeface="Roboto"/>
      <p:regular r:id="rId19"/>
      <p:bold r:id="rId20"/>
      <p:italic r:id="rId21"/>
      <p:boldItalic r:id="rId22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Roboto-bold.fntdata"/><Relationship Id="rId11" Type="http://schemas.openxmlformats.org/officeDocument/2006/relationships/slide" Target="slides/slide6.xml"/><Relationship Id="rId22" Type="http://schemas.openxmlformats.org/officeDocument/2006/relationships/font" Target="fonts/Roboto-boldItalic.fntdata"/><Relationship Id="rId10" Type="http://schemas.openxmlformats.org/officeDocument/2006/relationships/slide" Target="slides/slide5.xml"/><Relationship Id="rId21" Type="http://schemas.openxmlformats.org/officeDocument/2006/relationships/font" Target="fonts/Roboto-italic.fntdata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font" Target="fonts/RobotoSlab-regular.fntdata"/><Relationship Id="rId16" Type="http://schemas.openxmlformats.org/officeDocument/2006/relationships/slide" Target="slides/slide11.xml"/><Relationship Id="rId5" Type="http://schemas.openxmlformats.org/officeDocument/2006/relationships/notesMaster" Target="notesMasters/notesMaster1.xml"/><Relationship Id="rId19" Type="http://schemas.openxmlformats.org/officeDocument/2006/relationships/font" Target="fonts/Roboto-regular.fntdata"/><Relationship Id="rId6" Type="http://schemas.openxmlformats.org/officeDocument/2006/relationships/slide" Target="slides/slide1.xml"/><Relationship Id="rId18" Type="http://schemas.openxmlformats.org/officeDocument/2006/relationships/font" Target="fonts/RobotoSlab-bold.fntdata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1" name="Google Shape;61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gde03cd9fba_0_20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7" name="Google Shape;117;gde03cd9fba_0_20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gde03cd9fba_0_20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3" name="Google Shape;123;gde03cd9fba_0_20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de03cd9fba_0_15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de03cd9fba_0_15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gde03cd9fba_0_15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4" name="Google Shape;74;gde03cd9fba_0_15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ge1ce0f4651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1" name="Google Shape;81;ge1ce0f4651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gde03cd9fba_0_16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7" name="Google Shape;87;gde03cd9fba_0_16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gde03cd9fba_0_16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3" name="Google Shape;93;gde03cd9fba_0_16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gde03cd9fba_0_19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9" name="Google Shape;99;gde03cd9fba_0_19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gde03cd9fba_0_17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5" name="Google Shape;105;gde03cd9fba_0_17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gde03cd9fba_0_17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1" name="Google Shape;111;gde03cd9fba_0_17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1524800" y="672606"/>
            <a:ext cx="1081625" cy="1124950"/>
          </a:xfrm>
          <a:custGeom>
            <a:rect b="b" l="l" r="r" t="t"/>
            <a:pathLst>
              <a:path extrusionOk="0" h="44998" w="43265">
                <a:moveTo>
                  <a:pt x="0" y="44998"/>
                </a:moveTo>
                <a:lnTo>
                  <a:pt x="0" y="0"/>
                </a:lnTo>
                <a:lnTo>
                  <a:pt x="43265" y="0"/>
                </a:lnTo>
              </a:path>
            </a:pathLst>
          </a:custGeom>
          <a:noFill/>
          <a:ln cap="flat" cmpd="sng" w="28575">
            <a:solidFill>
              <a:schemeClr val="accent5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11" name="Google Shape;11;p2"/>
          <p:cNvSpPr/>
          <p:nvPr/>
        </p:nvSpPr>
        <p:spPr>
          <a:xfrm rot="10800000">
            <a:off x="6537563" y="3342925"/>
            <a:ext cx="1081625" cy="1124950"/>
          </a:xfrm>
          <a:custGeom>
            <a:rect b="b" l="l" r="r" t="t"/>
            <a:pathLst>
              <a:path extrusionOk="0" h="44998" w="43265">
                <a:moveTo>
                  <a:pt x="0" y="44998"/>
                </a:moveTo>
                <a:lnTo>
                  <a:pt x="0" y="0"/>
                </a:lnTo>
                <a:lnTo>
                  <a:pt x="43265" y="0"/>
                </a:lnTo>
              </a:path>
            </a:pathLst>
          </a:custGeom>
          <a:noFill/>
          <a:ln cap="flat" cmpd="sng" w="28575">
            <a:solidFill>
              <a:schemeClr val="accent5"/>
            </a:solidFill>
            <a:prstDash val="solid"/>
            <a:miter lim="8000"/>
            <a:headEnd len="sm" w="sm" type="none"/>
            <a:tailEnd len="sm" w="sm" type="none"/>
          </a:ln>
        </p:spPr>
      </p:sp>
      <p:cxnSp>
        <p:nvCxnSpPr>
          <p:cNvPr id="12" name="Google Shape;12;p2"/>
          <p:cNvCxnSpPr/>
          <p:nvPr/>
        </p:nvCxnSpPr>
        <p:spPr>
          <a:xfrm>
            <a:off x="4359602" y="2817464"/>
            <a:ext cx="424800" cy="0"/>
          </a:xfrm>
          <a:prstGeom prst="straightConnector1">
            <a:avLst/>
          </a:prstGeom>
          <a:noFill/>
          <a:ln cap="flat" cmpd="sng" w="38100">
            <a:solidFill>
              <a:schemeClr val="accent4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3" name="Google Shape;13;p2"/>
          <p:cNvSpPr txBox="1"/>
          <p:nvPr>
            <p:ph type="ctrTitle"/>
          </p:nvPr>
        </p:nvSpPr>
        <p:spPr>
          <a:xfrm>
            <a:off x="1680302" y="1188925"/>
            <a:ext cx="5783400" cy="14574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1pPr>
            <a:lvl2pPr lvl="1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2pPr>
            <a:lvl3pPr lvl="2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3pPr>
            <a:lvl4pPr lvl="3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4pPr>
            <a:lvl5pPr lvl="4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5pPr>
            <a:lvl6pPr lvl="5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6pPr>
            <a:lvl7pPr lvl="6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7pPr>
            <a:lvl8pPr lvl="7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8pPr>
            <a:lvl9pPr lvl="8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9pPr>
          </a:lstStyle>
          <a:p/>
        </p:txBody>
      </p:sp>
      <p:sp>
        <p:nvSpPr>
          <p:cNvPr id="14" name="Google Shape;14;p2"/>
          <p:cNvSpPr txBox="1"/>
          <p:nvPr>
            <p:ph idx="1" type="subTitle"/>
          </p:nvPr>
        </p:nvSpPr>
        <p:spPr>
          <a:xfrm>
            <a:off x="1680302" y="3049450"/>
            <a:ext cx="5783400" cy="90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9pPr>
          </a:lstStyle>
          <a:p/>
        </p:txBody>
      </p:sp>
      <p:sp>
        <p:nvSpPr>
          <p:cNvPr id="15" name="Google Shape;15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11"/>
          <p:cNvSpPr/>
          <p:nvPr/>
        </p:nvSpPr>
        <p:spPr>
          <a:xfrm>
            <a:off x="150" y="5076825"/>
            <a:ext cx="9143700" cy="666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4" name="Google Shape;54;p11"/>
          <p:cNvSpPr txBox="1"/>
          <p:nvPr>
            <p:ph hasCustomPrompt="1" type="title"/>
          </p:nvPr>
        </p:nvSpPr>
        <p:spPr>
          <a:xfrm>
            <a:off x="387900" y="1152450"/>
            <a:ext cx="8368200" cy="1538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55" name="Google Shape;55;p11"/>
          <p:cNvSpPr txBox="1"/>
          <p:nvPr>
            <p:ph idx="1" type="body"/>
          </p:nvPr>
        </p:nvSpPr>
        <p:spPr>
          <a:xfrm>
            <a:off x="387900" y="2919450"/>
            <a:ext cx="8368200" cy="1071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56" name="Google Shape;56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7" name="Google Shape;17;p3"/>
          <p:cNvCxnSpPr/>
          <p:nvPr/>
        </p:nvCxnSpPr>
        <p:spPr>
          <a:xfrm>
            <a:off x="4359602" y="2817464"/>
            <a:ext cx="424800" cy="0"/>
          </a:xfrm>
          <a:prstGeom prst="straightConnector1">
            <a:avLst/>
          </a:prstGeom>
          <a:noFill/>
          <a:ln cap="flat" cmpd="sng" w="38100">
            <a:solidFill>
              <a:schemeClr val="accent4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8" name="Google Shape;18;p3"/>
          <p:cNvSpPr txBox="1"/>
          <p:nvPr>
            <p:ph type="title"/>
          </p:nvPr>
        </p:nvSpPr>
        <p:spPr>
          <a:xfrm>
            <a:off x="480750" y="1764950"/>
            <a:ext cx="8222100" cy="907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19" name="Google Shape;19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1" name="Google Shape;21;p4"/>
          <p:cNvCxnSpPr/>
          <p:nvPr/>
        </p:nvCxnSpPr>
        <p:spPr>
          <a:xfrm>
            <a:off x="492563" y="1260284"/>
            <a:ext cx="424800" cy="0"/>
          </a:xfrm>
          <a:prstGeom prst="straightConnector1">
            <a:avLst/>
          </a:prstGeom>
          <a:noFill/>
          <a:ln cap="flat" cmpd="sng" w="38100">
            <a:solidFill>
              <a:schemeClr val="accent4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22" name="Google Shape;22;p4"/>
          <p:cNvSpPr txBox="1"/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23" name="Google Shape;23;p4"/>
          <p:cNvSpPr txBox="1"/>
          <p:nvPr>
            <p:ph idx="1" type="body"/>
          </p:nvPr>
        </p:nvSpPr>
        <p:spPr>
          <a:xfrm>
            <a:off x="387900" y="1489824"/>
            <a:ext cx="8368200" cy="307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24" name="Google Shape;24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6" name="Google Shape;26;p5"/>
          <p:cNvCxnSpPr/>
          <p:nvPr/>
        </p:nvCxnSpPr>
        <p:spPr>
          <a:xfrm>
            <a:off x="492563" y="1260284"/>
            <a:ext cx="424800" cy="0"/>
          </a:xfrm>
          <a:prstGeom prst="straightConnector1">
            <a:avLst/>
          </a:prstGeom>
          <a:noFill/>
          <a:ln cap="flat" cmpd="sng" w="38100">
            <a:solidFill>
              <a:schemeClr val="accent4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27" name="Google Shape;27;p5"/>
          <p:cNvSpPr txBox="1"/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28" name="Google Shape;28;p5"/>
          <p:cNvSpPr txBox="1"/>
          <p:nvPr>
            <p:ph idx="1" type="body"/>
          </p:nvPr>
        </p:nvSpPr>
        <p:spPr>
          <a:xfrm>
            <a:off x="387900" y="1489825"/>
            <a:ext cx="3999900" cy="307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9" name="Google Shape;29;p5"/>
          <p:cNvSpPr txBox="1"/>
          <p:nvPr>
            <p:ph idx="2" type="body"/>
          </p:nvPr>
        </p:nvSpPr>
        <p:spPr>
          <a:xfrm>
            <a:off x="4756200" y="1489825"/>
            <a:ext cx="3999900" cy="307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0" name="Google Shape;30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6"/>
          <p:cNvSpPr txBox="1"/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33" name="Google Shape;33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34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5" name="Google Shape;35;p7"/>
          <p:cNvCxnSpPr/>
          <p:nvPr/>
        </p:nvCxnSpPr>
        <p:spPr>
          <a:xfrm>
            <a:off x="489218" y="1412277"/>
            <a:ext cx="331500" cy="0"/>
          </a:xfrm>
          <a:prstGeom prst="straightConnector1">
            <a:avLst/>
          </a:prstGeom>
          <a:noFill/>
          <a:ln cap="flat" cmpd="sng" w="38100">
            <a:solidFill>
              <a:schemeClr val="accent4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36" name="Google Shape;36;p7"/>
          <p:cNvSpPr txBox="1"/>
          <p:nvPr>
            <p:ph type="title"/>
          </p:nvPr>
        </p:nvSpPr>
        <p:spPr>
          <a:xfrm>
            <a:off x="3879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7" name="Google Shape;37;p7"/>
          <p:cNvSpPr txBox="1"/>
          <p:nvPr>
            <p:ph idx="1" type="body"/>
          </p:nvPr>
        </p:nvSpPr>
        <p:spPr>
          <a:xfrm>
            <a:off x="387900" y="1594025"/>
            <a:ext cx="2808000" cy="268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8" name="Google Shape;38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9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8"/>
          <p:cNvSpPr txBox="1"/>
          <p:nvPr>
            <p:ph type="title"/>
          </p:nvPr>
        </p:nvSpPr>
        <p:spPr>
          <a:xfrm>
            <a:off x="490250" y="526350"/>
            <a:ext cx="56187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41" name="Google Shape;41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42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9"/>
          <p:cNvSpPr/>
          <p:nvPr/>
        </p:nvSpPr>
        <p:spPr>
          <a:xfrm>
            <a:off x="4572000" y="-75"/>
            <a:ext cx="4572000" cy="51435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44" name="Google Shape;44;p9"/>
          <p:cNvCxnSpPr/>
          <p:nvPr/>
        </p:nvCxnSpPr>
        <p:spPr>
          <a:xfrm>
            <a:off x="5029675" y="4495503"/>
            <a:ext cx="540900" cy="0"/>
          </a:xfrm>
          <a:prstGeom prst="straightConnector1">
            <a:avLst/>
          </a:prstGeom>
          <a:noFill/>
          <a:ln cap="flat" cmpd="sng" w="38100">
            <a:solidFill>
              <a:schemeClr val="accent5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45" name="Google Shape;45;p9"/>
          <p:cNvSpPr txBox="1"/>
          <p:nvPr>
            <p:ph type="title"/>
          </p:nvPr>
        </p:nvSpPr>
        <p:spPr>
          <a:xfrm>
            <a:off x="265500" y="1209075"/>
            <a:ext cx="4045200" cy="1506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1pPr>
            <a:lvl2pPr lvl="1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2pPr>
            <a:lvl3pPr lvl="2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3pPr>
            <a:lvl4pPr lvl="3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4pPr>
            <a:lvl5pPr lvl="4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5pPr>
            <a:lvl6pPr lvl="5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6pPr>
            <a:lvl7pPr lvl="6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7pPr>
            <a:lvl8pPr lvl="7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8pPr>
            <a:lvl9pPr lvl="8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9pPr>
          </a:lstStyle>
          <a:p/>
        </p:txBody>
      </p:sp>
      <p:sp>
        <p:nvSpPr>
          <p:cNvPr id="46" name="Google Shape;46;p9"/>
          <p:cNvSpPr txBox="1"/>
          <p:nvPr>
            <p:ph idx="1" type="subTitle"/>
          </p:nvPr>
        </p:nvSpPr>
        <p:spPr>
          <a:xfrm>
            <a:off x="265500" y="2769001"/>
            <a:ext cx="4045200" cy="134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9pPr>
          </a:lstStyle>
          <a:p/>
        </p:txBody>
      </p:sp>
      <p:sp>
        <p:nvSpPr>
          <p:cNvPr id="47" name="Google Shape;47;p9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8" name="Google Shape;48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0"/>
          <p:cNvSpPr txBox="1"/>
          <p:nvPr>
            <p:ph idx="1" type="body"/>
          </p:nvPr>
        </p:nvSpPr>
        <p:spPr>
          <a:xfrm>
            <a:off x="319500" y="4233725"/>
            <a:ext cx="5998800" cy="598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Roboto Slab"/>
              <a:buNone/>
              <a:defRPr>
                <a:latin typeface="Roboto Slab"/>
                <a:ea typeface="Roboto Slab"/>
                <a:cs typeface="Roboto Slab"/>
                <a:sym typeface="Roboto Slab"/>
              </a:defRPr>
            </a:lvl1pPr>
          </a:lstStyle>
          <a:p/>
        </p:txBody>
      </p:sp>
      <p:sp>
        <p:nvSpPr>
          <p:cNvPr id="51" name="Google Shape;51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marina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87900" y="1489824"/>
            <a:ext cx="8368200" cy="3078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Roboto"/>
              <a:buChar char="●"/>
              <a:defRPr sz="18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○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■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●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○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■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●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○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■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algn="r">
              <a:buNone/>
              <a:defRPr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 algn="r">
              <a:buNone/>
              <a:defRPr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 algn="r">
              <a:buNone/>
              <a:defRPr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 algn="r">
              <a:buNone/>
              <a:defRPr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 algn="r">
              <a:buNone/>
              <a:defRPr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 algn="r">
              <a:buNone/>
              <a:defRPr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 algn="r">
              <a:buNone/>
              <a:defRPr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 algn="r">
              <a:buNone/>
              <a:defRPr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1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hyperlink" Target="https://github.com/drdrew42/renderer" TargetMode="Externa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hyperlink" Target="http://www.openwebwork.org" TargetMode="External"/><Relationship Id="rId4" Type="http://schemas.openxmlformats.org/officeDocument/2006/relationships/hyperlink" Target="https://webwork.maa.org/wiki/Main_Page" TargetMode="Externa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Relationship Id="rId3" Type="http://schemas.openxmlformats.org/officeDocument/2006/relationships/hyperlink" Target="https://openwebworkorg.wordpress.com/opl-code-camp/" TargetMode="Externa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Relationship Id="rId3" Type="http://schemas.openxmlformats.org/officeDocument/2006/relationships/hyperlink" Target="https://openwebworkorg.wordpress.com/pg-code-camp/" TargetMode="Externa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Relationship Id="rId3" Type="http://schemas.openxmlformats.org/officeDocument/2006/relationships/hyperlink" Target="http://www.libretexts.org" TargetMode="Externa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Relationship Id="rId3" Type="http://schemas.openxmlformats.org/officeDocument/2006/relationships/hyperlink" Target="https://openwebwork.org/get-involved/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3"/>
          <p:cNvSpPr txBox="1"/>
          <p:nvPr>
            <p:ph type="ctrTitle"/>
          </p:nvPr>
        </p:nvSpPr>
        <p:spPr>
          <a:xfrm>
            <a:off x="1680302" y="842000"/>
            <a:ext cx="5783400" cy="14574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What’s new with WeBWorK?</a:t>
            </a:r>
            <a:endParaRPr/>
          </a:p>
        </p:txBody>
      </p:sp>
      <p:sp>
        <p:nvSpPr>
          <p:cNvPr id="64" name="Google Shape;64;p13"/>
          <p:cNvSpPr txBox="1"/>
          <p:nvPr>
            <p:ph idx="1" type="subTitle"/>
          </p:nvPr>
        </p:nvSpPr>
        <p:spPr>
          <a:xfrm>
            <a:off x="1680302" y="3439550"/>
            <a:ext cx="5783400" cy="90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55000" lnSpcReduction="1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Marianna Bonanome, TWP Community Manager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Andrew Parker, TWP Managing Editor OPL 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Glenn Rice, WeBWorK Release Manager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Peter Staab, WeBWorK Developer</a:t>
            </a:r>
            <a:endParaRPr/>
          </a:p>
        </p:txBody>
      </p:sp>
      <p:pic>
        <p:nvPicPr>
          <p:cNvPr id="65" name="Google Shape;65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073412" y="2299398"/>
            <a:ext cx="997186" cy="909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22"/>
          <p:cNvSpPr txBox="1"/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Where</a:t>
            </a:r>
            <a:r>
              <a:rPr lang="en"/>
              <a:t> we are headed</a:t>
            </a:r>
            <a:endParaRPr/>
          </a:p>
        </p:txBody>
      </p:sp>
      <p:sp>
        <p:nvSpPr>
          <p:cNvPr id="120" name="Google Shape;120;p22"/>
          <p:cNvSpPr txBox="1"/>
          <p:nvPr>
            <p:ph idx="1" type="body"/>
          </p:nvPr>
        </p:nvSpPr>
        <p:spPr>
          <a:xfrm>
            <a:off x="387900" y="1489824"/>
            <a:ext cx="8368200" cy="307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200"/>
              <a:t>WeBWorK 3</a:t>
            </a:r>
            <a:endParaRPr sz="2200"/>
          </a:p>
          <a:p>
            <a:pPr indent="-368300" lvl="0" marL="457200" rtl="0" algn="l">
              <a:spcBef>
                <a:spcPts val="1200"/>
              </a:spcBef>
              <a:spcAft>
                <a:spcPts val="0"/>
              </a:spcAft>
              <a:buSzPts val="2200"/>
              <a:buChar char="●"/>
            </a:pPr>
            <a:r>
              <a:rPr lang="en" sz="2200"/>
              <a:t>Complete rewrite of WeBWorK2, leverage OPL.</a:t>
            </a:r>
            <a:endParaRPr sz="2200"/>
          </a:p>
          <a:p>
            <a:pPr indent="-368300" lvl="0" marL="457200" rtl="0" algn="l">
              <a:spcBef>
                <a:spcPts val="0"/>
              </a:spcBef>
              <a:spcAft>
                <a:spcPts val="0"/>
              </a:spcAft>
              <a:buSzPts val="2200"/>
              <a:buChar char="●"/>
            </a:pPr>
            <a:r>
              <a:rPr lang="en" sz="2200"/>
              <a:t>Interface will be a Single Page Application (fast!!)</a:t>
            </a:r>
            <a:endParaRPr sz="2200"/>
          </a:p>
          <a:p>
            <a:pPr indent="-368300" lvl="0" marL="457200" rtl="0" algn="l">
              <a:spcBef>
                <a:spcPts val="0"/>
              </a:spcBef>
              <a:spcAft>
                <a:spcPts val="0"/>
              </a:spcAft>
              <a:buSzPts val="2200"/>
              <a:buChar char="●"/>
            </a:pPr>
            <a:r>
              <a:rPr lang="en" sz="2200"/>
              <a:t>The back end will be modular to allow breaking up the code into services.</a:t>
            </a:r>
            <a:endParaRPr sz="2200"/>
          </a:p>
          <a:p>
            <a:pPr indent="-368300" lvl="0" marL="457200" rtl="0" algn="l">
              <a:spcBef>
                <a:spcPts val="0"/>
              </a:spcBef>
              <a:spcAft>
                <a:spcPts val="0"/>
              </a:spcAft>
              <a:buSzPts val="2200"/>
              <a:buChar char="●"/>
            </a:pPr>
            <a:r>
              <a:rPr lang="en" sz="2200"/>
              <a:t>We hope this will get more developers in.</a:t>
            </a:r>
            <a:endParaRPr sz="220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23"/>
          <p:cNvSpPr txBox="1"/>
          <p:nvPr>
            <p:ph type="title"/>
          </p:nvPr>
        </p:nvSpPr>
        <p:spPr>
          <a:xfrm>
            <a:off x="387900" y="1152450"/>
            <a:ext cx="8368200" cy="1538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Thank you!</a:t>
            </a:r>
            <a:endParaRPr/>
          </a:p>
        </p:txBody>
      </p:sp>
      <p:sp>
        <p:nvSpPr>
          <p:cNvPr id="126" name="Google Shape;126;p23"/>
          <p:cNvSpPr txBox="1"/>
          <p:nvPr>
            <p:ph idx="1" type="body"/>
          </p:nvPr>
        </p:nvSpPr>
        <p:spPr>
          <a:xfrm>
            <a:off x="387900" y="2919450"/>
            <a:ext cx="8368200" cy="1071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1200"/>
              </a:spcAft>
              <a:buNone/>
            </a:pPr>
            <a:r>
              <a:rPr lang="en"/>
              <a:t>www.openwebwork.org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4"/>
          <p:cNvSpPr txBox="1"/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Introduction</a:t>
            </a:r>
            <a:endParaRPr/>
          </a:p>
        </p:txBody>
      </p:sp>
      <p:sp>
        <p:nvSpPr>
          <p:cNvPr id="71" name="Google Shape;71;p14"/>
          <p:cNvSpPr txBox="1"/>
          <p:nvPr>
            <p:ph idx="1" type="body"/>
          </p:nvPr>
        </p:nvSpPr>
        <p:spPr>
          <a:xfrm>
            <a:off x="387900" y="1489824"/>
            <a:ext cx="8368200" cy="307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100"/>
              <a:t>WeBWorK is an open-source online homework platform for STEM courses.</a:t>
            </a:r>
            <a:endParaRPr sz="2100"/>
          </a:p>
          <a:p>
            <a:pPr indent="-342900" lvl="0" marL="457200" rtl="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800"/>
              <a:buChar char="●"/>
            </a:pPr>
            <a:r>
              <a:rPr b="1" lang="en" sz="2300"/>
              <a:t>Free for students</a:t>
            </a:r>
            <a:r>
              <a:rPr b="1" lang="en" sz="2100"/>
              <a:t>: </a:t>
            </a:r>
            <a:r>
              <a:rPr lang="en" sz="2100"/>
              <a:t>Allows for truly zero cost courses</a:t>
            </a:r>
            <a:endParaRPr sz="1900"/>
          </a:p>
          <a:p>
            <a:pPr indent="-35560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b="1" lang="en" sz="2300"/>
              <a:t>Customizable &amp; Adaptable</a:t>
            </a:r>
            <a:r>
              <a:rPr lang="en" sz="2100"/>
              <a:t>: Professors can ask questions they want to ask</a:t>
            </a:r>
            <a:endParaRPr sz="2100"/>
          </a:p>
          <a:p>
            <a:pPr indent="-33655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700"/>
              <a:buChar char="●"/>
            </a:pPr>
            <a:r>
              <a:rPr b="1" lang="en" sz="2200"/>
              <a:t>Community-Driven</a:t>
            </a:r>
            <a:r>
              <a:rPr b="1" lang="en" sz="2000"/>
              <a:t>: </a:t>
            </a:r>
            <a:r>
              <a:rPr lang="en" sz="2000"/>
              <a:t>Repository of over 35,000 questions</a:t>
            </a:r>
            <a:endParaRPr sz="2000"/>
          </a:p>
          <a:p>
            <a:pPr indent="-33020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600"/>
              <a:buChar char="●"/>
            </a:pPr>
            <a:r>
              <a:rPr b="1" lang="en" sz="2200"/>
              <a:t>Opportunities for Analysis</a:t>
            </a:r>
            <a:r>
              <a:rPr b="1" lang="en"/>
              <a:t>:</a:t>
            </a:r>
            <a:r>
              <a:rPr lang="en"/>
              <a:t> </a:t>
            </a:r>
            <a:r>
              <a:rPr lang="en" sz="2000"/>
              <a:t>Ability to retrieve &amp; analyze student interaction data</a:t>
            </a:r>
            <a:endParaRPr sz="20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15"/>
          <p:cNvSpPr txBox="1"/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Features of WeBWorK 2.16</a:t>
            </a:r>
            <a:endParaRPr/>
          </a:p>
        </p:txBody>
      </p:sp>
      <p:sp>
        <p:nvSpPr>
          <p:cNvPr id="77" name="Google Shape;77;p15"/>
          <p:cNvSpPr txBox="1"/>
          <p:nvPr>
            <p:ph idx="1" type="body"/>
          </p:nvPr>
        </p:nvSpPr>
        <p:spPr>
          <a:xfrm>
            <a:off x="387900" y="1489825"/>
            <a:ext cx="8368200" cy="2154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10000"/>
          </a:bodyPr>
          <a:lstStyle/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" sz="2400"/>
              <a:t>Macro for inserting TikZ images into problems</a:t>
            </a:r>
            <a:endParaRPr sz="2400"/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" sz="2400"/>
              <a:t>Macro for interactive graphing problems via JavaScript</a:t>
            </a:r>
            <a:endParaRPr sz="2400"/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" sz="2400"/>
              <a:t>Manual problem grader that works for all problems</a:t>
            </a:r>
            <a:endParaRPr sz="2400"/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" sz="2400"/>
              <a:t>Student nav for instructors acting as a student</a:t>
            </a:r>
            <a:endParaRPr sz="2400"/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" sz="2400"/>
              <a:t>General improvements to Gateway Quizzes</a:t>
            </a:r>
            <a:endParaRPr sz="2400"/>
          </a:p>
        </p:txBody>
      </p:sp>
      <p:sp>
        <p:nvSpPr>
          <p:cNvPr id="78" name="Google Shape;78;p15"/>
          <p:cNvSpPr txBox="1"/>
          <p:nvPr/>
        </p:nvSpPr>
        <p:spPr>
          <a:xfrm>
            <a:off x="1783950" y="3922525"/>
            <a:ext cx="5576100" cy="1000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To see WeBWorK 2.16 in action, go to: https://jasper.csmp.missouriwestern.edu/webwork2</a:t>
            </a:r>
            <a:endParaRPr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Username and password are any of student0?? where ?? is anything from 01 to 50</a:t>
            </a:r>
            <a:endParaRPr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16"/>
          <p:cNvSpPr txBox="1"/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Embedding WeBWorK problems in OER systems</a:t>
            </a:r>
            <a:endParaRPr/>
          </a:p>
        </p:txBody>
      </p:sp>
      <p:sp>
        <p:nvSpPr>
          <p:cNvPr id="84" name="Google Shape;84;p16"/>
          <p:cNvSpPr txBox="1"/>
          <p:nvPr>
            <p:ph idx="1" type="body"/>
          </p:nvPr>
        </p:nvSpPr>
        <p:spPr>
          <a:xfrm>
            <a:off x="387900" y="1489824"/>
            <a:ext cx="8368200" cy="307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68300" lvl="0" marL="457200" rtl="0" algn="l">
              <a:spcBef>
                <a:spcPts val="0"/>
              </a:spcBef>
              <a:spcAft>
                <a:spcPts val="0"/>
              </a:spcAft>
              <a:buSzPts val="2200"/>
              <a:buChar char="●"/>
            </a:pPr>
            <a:r>
              <a:rPr lang="en" sz="2200"/>
              <a:t>The standalone renderer </a:t>
            </a:r>
            <a:r>
              <a:rPr lang="en" sz="2200" u="sng">
                <a:solidFill>
                  <a:schemeClr val="hlink"/>
                </a:solidFill>
                <a:hlinkClick r:id="rId3"/>
              </a:rPr>
              <a:t>https://github.com/drdrew42/renderer</a:t>
            </a:r>
            <a:r>
              <a:rPr lang="en" sz="2200"/>
              <a:t> provides a scalable backend for problem rendering/grading</a:t>
            </a:r>
            <a:endParaRPr sz="2200"/>
          </a:p>
          <a:p>
            <a:pPr indent="-368300" lvl="0" marL="457200" rtl="0" algn="l">
              <a:spcBef>
                <a:spcPts val="0"/>
              </a:spcBef>
              <a:spcAft>
                <a:spcPts val="0"/>
              </a:spcAft>
              <a:buSzPts val="2200"/>
              <a:buChar char="●"/>
            </a:pPr>
            <a:r>
              <a:rPr lang="en" sz="2200"/>
              <a:t>This supplements, and can replace, the less scalable support provided by a regular WW server.</a:t>
            </a:r>
            <a:endParaRPr sz="2200"/>
          </a:p>
          <a:p>
            <a:pPr indent="-368300" lvl="0" marL="457200" rtl="0" algn="l">
              <a:spcBef>
                <a:spcPts val="0"/>
              </a:spcBef>
              <a:spcAft>
                <a:spcPts val="0"/>
              </a:spcAft>
              <a:buSzPts val="2200"/>
              <a:buChar char="●"/>
            </a:pPr>
            <a:r>
              <a:rPr lang="en" sz="2200"/>
              <a:t>Being used by</a:t>
            </a:r>
            <a:endParaRPr sz="2200"/>
          </a:p>
          <a:p>
            <a:pPr indent="-342900" lvl="1" marL="914400" rtl="0" algn="l">
              <a:spcBef>
                <a:spcPts val="0"/>
              </a:spcBef>
              <a:spcAft>
                <a:spcPts val="0"/>
              </a:spcAft>
              <a:buSzPts val="1800"/>
              <a:buChar char="○"/>
            </a:pPr>
            <a:r>
              <a:rPr lang="en" sz="1800"/>
              <a:t>PreTeXt</a:t>
            </a:r>
            <a:endParaRPr sz="1800"/>
          </a:p>
          <a:p>
            <a:pPr indent="-342900" lvl="1" marL="914400" rtl="0" algn="l">
              <a:spcBef>
                <a:spcPts val="0"/>
              </a:spcBef>
              <a:spcAft>
                <a:spcPts val="0"/>
              </a:spcAft>
              <a:buSzPts val="1800"/>
              <a:buChar char="○"/>
            </a:pPr>
            <a:r>
              <a:rPr lang="en" sz="1800"/>
              <a:t>LibreTexts</a:t>
            </a:r>
            <a:endParaRPr sz="18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7"/>
          <p:cNvSpPr txBox="1"/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Community Events and Projects</a:t>
            </a:r>
            <a:endParaRPr/>
          </a:p>
        </p:txBody>
      </p:sp>
      <p:sp>
        <p:nvSpPr>
          <p:cNvPr id="90" name="Google Shape;90;p17"/>
          <p:cNvSpPr txBox="1"/>
          <p:nvPr>
            <p:ph idx="1" type="body"/>
          </p:nvPr>
        </p:nvSpPr>
        <p:spPr>
          <a:xfrm>
            <a:off x="387900" y="1489824"/>
            <a:ext cx="8368200" cy="307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/>
              <a:t>Web presence working meeting (</a:t>
            </a:r>
            <a:r>
              <a:rPr lang="en" sz="2400"/>
              <a:t>June 14-16, 2021)</a:t>
            </a:r>
            <a:endParaRPr sz="2400"/>
          </a:p>
          <a:p>
            <a:pPr indent="-381000" lvl="0" marL="457200" rtl="0" algn="l">
              <a:spcBef>
                <a:spcPts val="1200"/>
              </a:spcBef>
              <a:spcAft>
                <a:spcPts val="0"/>
              </a:spcAft>
              <a:buSzPts val="2400"/>
              <a:buChar char="●"/>
            </a:pPr>
            <a:r>
              <a:rPr lang="en" sz="2400"/>
              <a:t>12 community members</a:t>
            </a:r>
            <a:endParaRPr sz="2400"/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" sz="2400"/>
              <a:t>Site redesign: </a:t>
            </a:r>
            <a:r>
              <a:rPr lang="en" sz="2400" u="sng">
                <a:solidFill>
                  <a:schemeClr val="hlink"/>
                </a:solidFill>
                <a:hlinkClick r:id="rId3"/>
              </a:rPr>
              <a:t>www.openwebwork.org</a:t>
            </a:r>
            <a:endParaRPr sz="2400"/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" sz="2400"/>
              <a:t>Wiki updates: </a:t>
            </a:r>
            <a:r>
              <a:rPr lang="en" sz="2400" u="sng">
                <a:solidFill>
                  <a:schemeClr val="hlink"/>
                </a:solidFill>
                <a:hlinkClick r:id="rId4"/>
              </a:rPr>
              <a:t>https://webwork.maa.org/wiki/Main_Page</a:t>
            </a:r>
            <a:endParaRPr sz="2400"/>
          </a:p>
          <a:p>
            <a:pPr indent="0" lvl="0" marL="45720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sz="2100"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18"/>
          <p:cNvSpPr txBox="1"/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Community Events and Projects</a:t>
            </a:r>
            <a:endParaRPr/>
          </a:p>
        </p:txBody>
      </p:sp>
      <p:sp>
        <p:nvSpPr>
          <p:cNvPr id="96" name="Google Shape;96;p18"/>
          <p:cNvSpPr txBox="1"/>
          <p:nvPr>
            <p:ph idx="1" type="body"/>
          </p:nvPr>
        </p:nvSpPr>
        <p:spPr>
          <a:xfrm>
            <a:off x="387900" y="1489824"/>
            <a:ext cx="8368200" cy="307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/>
              <a:t>Code Camps</a:t>
            </a:r>
            <a:endParaRPr sz="2400"/>
          </a:p>
          <a:p>
            <a:pPr indent="0" lvl="0" marL="45720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b="1" lang="en" sz="2050" u="sng">
                <a:hlinkClick r:id="rId3"/>
              </a:rPr>
              <a:t>OPL Code Camp:</a:t>
            </a:r>
            <a:r>
              <a:rPr lang="en" sz="2050"/>
              <a:t> July 6-9, 2021. </a:t>
            </a:r>
            <a:endParaRPr sz="2050"/>
          </a:p>
          <a:p>
            <a:pPr indent="-358775" lvl="0" marL="457200" rtl="0" algn="l">
              <a:spcBef>
                <a:spcPts val="1200"/>
              </a:spcBef>
              <a:spcAft>
                <a:spcPts val="0"/>
              </a:spcAft>
              <a:buSzPts val="2050"/>
              <a:buChar char="●"/>
            </a:pPr>
            <a:r>
              <a:rPr lang="en" sz="2050"/>
              <a:t>Expand the current OPL taxonomy to incorporate topics from the fields of Chemistry, Engineering, and Physics. </a:t>
            </a:r>
            <a:endParaRPr sz="2050"/>
          </a:p>
          <a:p>
            <a:pPr indent="-358775" lvl="0" marL="457200" rtl="0" algn="l">
              <a:spcBef>
                <a:spcPts val="0"/>
              </a:spcBef>
              <a:spcAft>
                <a:spcPts val="0"/>
              </a:spcAft>
              <a:buSzPts val="2050"/>
              <a:buChar char="●"/>
            </a:pPr>
            <a:r>
              <a:rPr lang="en" sz="2050"/>
              <a:t>Familiarity with coding problems is not required for participants, as our efforts will center on sorting and classifying existing problems.</a:t>
            </a:r>
            <a:endParaRPr sz="280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19"/>
          <p:cNvSpPr txBox="1"/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Community Events and Projects</a:t>
            </a:r>
            <a:endParaRPr/>
          </a:p>
        </p:txBody>
      </p:sp>
      <p:sp>
        <p:nvSpPr>
          <p:cNvPr id="102" name="Google Shape;102;p19"/>
          <p:cNvSpPr txBox="1"/>
          <p:nvPr>
            <p:ph idx="1" type="body"/>
          </p:nvPr>
        </p:nvSpPr>
        <p:spPr>
          <a:xfrm>
            <a:off x="387900" y="1489824"/>
            <a:ext cx="8368200" cy="307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/>
              <a:t>Code Camps</a:t>
            </a:r>
            <a:endParaRPr sz="24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2400"/>
              <a:t>	</a:t>
            </a:r>
            <a:r>
              <a:rPr b="1" lang="en" sz="2050" u="sng">
                <a:hlinkClick r:id="rId3"/>
              </a:rPr>
              <a:t>PG Code Camp:</a:t>
            </a:r>
            <a:r>
              <a:rPr lang="en" sz="2050"/>
              <a:t> July 20-22, 2021.</a:t>
            </a:r>
            <a:endParaRPr sz="3400"/>
          </a:p>
          <a:p>
            <a:pPr indent="-358775" lvl="0" marL="457200" rtl="0" algn="l">
              <a:spcBef>
                <a:spcPts val="1200"/>
              </a:spcBef>
              <a:spcAft>
                <a:spcPts val="0"/>
              </a:spcAft>
              <a:buSzPts val="2050"/>
              <a:buChar char="●"/>
            </a:pPr>
            <a:r>
              <a:rPr lang="en" sz="2050"/>
              <a:t>Modernize and organize the PG code base which facilitates authoring of WeBWorK PG questions.</a:t>
            </a:r>
            <a:endParaRPr sz="2050"/>
          </a:p>
          <a:p>
            <a:pPr indent="-358775" lvl="0" marL="457200" rtl="0" algn="l">
              <a:spcBef>
                <a:spcPts val="0"/>
              </a:spcBef>
              <a:spcAft>
                <a:spcPts val="0"/>
              </a:spcAft>
              <a:buSzPts val="2050"/>
              <a:buChar char="●"/>
            </a:pPr>
            <a:r>
              <a:rPr lang="en" sz="2050"/>
              <a:t>Repairing and uniformizing the PG infrastructure and integrating tools for new technologies and ideas is long overdue.</a:t>
            </a:r>
            <a:endParaRPr sz="205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20"/>
          <p:cNvSpPr txBox="1"/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Community Events and Projects</a:t>
            </a:r>
            <a:endParaRPr/>
          </a:p>
        </p:txBody>
      </p:sp>
      <p:sp>
        <p:nvSpPr>
          <p:cNvPr id="108" name="Google Shape;108;p20"/>
          <p:cNvSpPr txBox="1"/>
          <p:nvPr>
            <p:ph idx="1" type="body"/>
          </p:nvPr>
        </p:nvSpPr>
        <p:spPr>
          <a:xfrm>
            <a:off x="387900" y="1489824"/>
            <a:ext cx="8368200" cy="307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100"/>
              <a:t>CUNY WeBWorK + </a:t>
            </a:r>
            <a:r>
              <a:rPr lang="en" sz="2100" u="sng">
                <a:solidFill>
                  <a:schemeClr val="hlink"/>
                </a:solidFill>
                <a:hlinkClick r:id="rId3"/>
              </a:rPr>
              <a:t>LibreTexts</a:t>
            </a:r>
            <a:endParaRPr sz="2100"/>
          </a:p>
          <a:p>
            <a:pPr indent="-355600" lvl="0" marL="457200" rtl="0" algn="l">
              <a:spcBef>
                <a:spcPts val="1200"/>
              </a:spcBef>
              <a:spcAft>
                <a:spcPts val="0"/>
              </a:spcAft>
              <a:buSzPts val="2000"/>
              <a:buFont typeface="Arial"/>
              <a:buChar char="●"/>
            </a:pPr>
            <a:r>
              <a:rPr b="1" lang="en" sz="2000"/>
              <a:t>Linear Algebra</a:t>
            </a:r>
            <a:r>
              <a:rPr lang="en" sz="2000"/>
              <a:t> - CCNY, City Tech &amp; York College</a:t>
            </a:r>
            <a:endParaRPr sz="2000"/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SzPts val="2000"/>
              <a:buFont typeface="Arial"/>
              <a:buChar char="●"/>
            </a:pPr>
            <a:r>
              <a:rPr b="1" lang="en" sz="2000"/>
              <a:t>Introductory Statistics with Probability</a:t>
            </a:r>
            <a:r>
              <a:rPr lang="en" sz="2000"/>
              <a:t> - City Tech, BMCC &amp; BCC</a:t>
            </a:r>
            <a:endParaRPr sz="2000"/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SzPts val="2000"/>
              <a:buFont typeface="Arial"/>
              <a:buChar char="●"/>
            </a:pPr>
            <a:r>
              <a:rPr b="1" lang="en" sz="2000"/>
              <a:t>Algebra and Trigonometry</a:t>
            </a:r>
            <a:r>
              <a:rPr lang="en" sz="2000"/>
              <a:t> - </a:t>
            </a:r>
            <a:r>
              <a:rPr lang="en" sz="2000"/>
              <a:t>City</a:t>
            </a:r>
            <a:r>
              <a:rPr lang="en" sz="2000"/>
              <a:t> Tech</a:t>
            </a:r>
            <a:endParaRPr sz="2000"/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SzPts val="2000"/>
              <a:buFont typeface="Arial"/>
              <a:buChar char="●"/>
            </a:pPr>
            <a:r>
              <a:rPr b="1" lang="en" sz="2000"/>
              <a:t>Calculus I</a:t>
            </a:r>
            <a:r>
              <a:rPr lang="en" sz="2000"/>
              <a:t> - QCC &amp; BCC</a:t>
            </a:r>
            <a:endParaRPr sz="2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21"/>
          <p:cNvSpPr txBox="1"/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Community Events and Projects</a:t>
            </a:r>
            <a:endParaRPr/>
          </a:p>
        </p:txBody>
      </p:sp>
      <p:sp>
        <p:nvSpPr>
          <p:cNvPr id="114" name="Google Shape;114;p21"/>
          <p:cNvSpPr txBox="1"/>
          <p:nvPr>
            <p:ph idx="1" type="body"/>
          </p:nvPr>
        </p:nvSpPr>
        <p:spPr>
          <a:xfrm>
            <a:off x="387900" y="1489824"/>
            <a:ext cx="8368200" cy="3078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1200"/>
              </a:spcAft>
              <a:buNone/>
            </a:pPr>
            <a:r>
              <a:rPr lang="en" sz="3200" u="sng">
                <a:solidFill>
                  <a:schemeClr val="hlink"/>
                </a:solidFill>
                <a:hlinkClick r:id="rId3"/>
              </a:rPr>
              <a:t>How you can get involved</a:t>
            </a:r>
            <a:endParaRPr sz="32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Marina">
  <a:themeElements>
    <a:clrScheme name="Marina">
      <a:dk1>
        <a:srgbClr val="FFFFFF"/>
      </a:dk1>
      <a:lt1>
        <a:srgbClr val="00517C"/>
      </a:lt1>
      <a:dk2>
        <a:srgbClr val="004065"/>
      </a:dk2>
      <a:lt2>
        <a:srgbClr val="CFD8DC"/>
      </a:lt2>
      <a:accent1>
        <a:srgbClr val="0277BD"/>
      </a:accent1>
      <a:accent2>
        <a:srgbClr val="558B2F"/>
      </a:accent2>
      <a:accent3>
        <a:srgbClr val="009688"/>
      </a:accent3>
      <a:accent4>
        <a:srgbClr val="039BE5"/>
      </a:accent4>
      <a:accent5>
        <a:srgbClr val="8BC34A"/>
      </a:accent5>
      <a:accent6>
        <a:srgbClr val="FFEB38"/>
      </a:accent6>
      <a:hlink>
        <a:srgbClr val="8BC34A"/>
      </a:hlink>
      <a:folHlink>
        <a:srgbClr val="8BC34A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